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09" r:id="rId2"/>
    <p:sldMasterId id="2147483697" r:id="rId3"/>
    <p:sldMasterId id="2147483685" r:id="rId4"/>
    <p:sldMasterId id="2147483672" r:id="rId5"/>
    <p:sldMasterId id="2147483660" r:id="rId6"/>
  </p:sldMasterIdLst>
  <p:notesMasterIdLst>
    <p:notesMasterId r:id="rId19"/>
  </p:notesMasterIdLst>
  <p:handoutMasterIdLst>
    <p:handoutMasterId r:id="rId20"/>
  </p:handoutMasterIdLst>
  <p:sldIdLst>
    <p:sldId id="256" r:id="rId7"/>
    <p:sldId id="266" r:id="rId8"/>
    <p:sldId id="282" r:id="rId9"/>
    <p:sldId id="288" r:id="rId10"/>
    <p:sldId id="284" r:id="rId11"/>
    <p:sldId id="285" r:id="rId12"/>
    <p:sldId id="290" r:id="rId13"/>
    <p:sldId id="289" r:id="rId14"/>
    <p:sldId id="291" r:id="rId15"/>
    <p:sldId id="287" r:id="rId16"/>
    <p:sldId id="257" r:id="rId17"/>
    <p:sldId id="279"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4995" autoAdjust="0"/>
    <p:restoredTop sz="92241" autoAdjust="0"/>
  </p:normalViewPr>
  <p:slideViewPr>
    <p:cSldViewPr>
      <p:cViewPr varScale="1">
        <p:scale>
          <a:sx n="102" d="100"/>
          <a:sy n="102" d="100"/>
        </p:scale>
        <p:origin x="1632" y="8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0" d="100"/>
          <a:sy n="90" d="100"/>
        </p:scale>
        <p:origin x="2592" y="-94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2884DE3C-0849-459C-8A51-139A5242CEE3}" type="datetime1">
              <a:rPr lang="en-US" smtClean="0"/>
              <a:t>5/24/2017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F6EFF1E6-32EE-4EBC-BBB9-06DAB6115CAF}" type="datetime1">
              <a:rPr lang="en-US" smtClean="0"/>
              <a:t>5/24/2017</a:t>
            </a:fld>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Oren Kedem, Intel et 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AE4A6730-0E28-437D-A9AE-27EF706D38D6}" type="datetime1">
              <a:rPr lang="en-US" smtClean="0"/>
              <a:t>5/24/2017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5/24/2017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102842"/>
            <a:ext cx="639762" cy="211137"/>
          </a:xfrm>
          <a:prstGeom prst="rect">
            <a:avLst/>
          </a:prstGeom>
          <a:ln/>
        </p:spPr>
        <p:txBody>
          <a:bodyPr/>
          <a:lstStyle/>
          <a:p>
            <a:r>
              <a:rPr lang="en-US"/>
              <a:t>doc.: IEEE 802.11-yy/xxxxr0</a:t>
            </a:r>
          </a:p>
        </p:txBody>
      </p:sp>
      <p:sp>
        <p:nvSpPr>
          <p:cNvPr id="5" name="Rectangle 3"/>
          <p:cNvSpPr>
            <a:spLocks noGrp="1" noChangeArrowheads="1"/>
          </p:cNvSpPr>
          <p:nvPr>
            <p:ph type="dt"/>
          </p:nvPr>
        </p:nvSpPr>
        <p:spPr>
          <a:ln/>
        </p:spPr>
        <p:txBody>
          <a:bodyPr/>
          <a:lstStyle/>
          <a:p>
            <a:fld id="{F7C288FB-DA4A-4B11-B888-9D7A82D06F38}" type="datetime1">
              <a:rPr lang="en-US" smtClean="0"/>
              <a:t>5/24/2017</a:t>
            </a:fld>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280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February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5209178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994341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0353E5-CEDD-4414-B8A9-8F6AA88EECE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69320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0353E5-CEDD-4414-B8A9-8F6AA88EECE0}"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4080058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0353E5-CEDD-4414-B8A9-8F6AA88EECE0}"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918772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0353E5-CEDD-4414-B8A9-8F6AA88EECE0}"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1671145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353E5-CEDD-4414-B8A9-8F6AA88EECE0}"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070718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048477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0353E5-CEDD-4414-B8A9-8F6AA88EECE0}"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3843336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83625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idx="10"/>
          </p:nvPr>
        </p:nvSpPr>
        <p:spPr/>
        <p:txBody>
          <a:bodyPr/>
          <a:lstStyle/>
          <a:p>
            <a:r>
              <a:rPr lang="en-US" dirty="0" smtClean="0"/>
              <a:t>February 2017</a:t>
            </a:r>
            <a:endParaRPr lang="en-GB" dirty="0"/>
          </a:p>
        </p:txBody>
      </p:sp>
      <p:sp>
        <p:nvSpPr>
          <p:cNvPr id="6" name="Footer Placeholder 5"/>
          <p:cNvSpPr>
            <a:spLocks noGrp="1"/>
          </p:cNvSpPr>
          <p:nvPr>
            <p:ph type="ftr" idx="11"/>
          </p:nvPr>
        </p:nvSpPr>
        <p:spPr/>
        <p:txBody>
          <a:bodyPr/>
          <a:lstStyle/>
          <a:p>
            <a:r>
              <a:rPr lang="fr-FR" dirty="0" smtClean="0"/>
              <a:t>Kedem Oren, Intel et al</a:t>
            </a:r>
            <a:endParaRPr lang="en-GB" dirty="0"/>
          </a:p>
        </p:txBody>
      </p:sp>
      <p:sp>
        <p:nvSpPr>
          <p:cNvPr id="10" name="Slide Number Placeholder 9"/>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0353E5-CEDD-4414-B8A9-8F6AA88EECE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2F5748-D0AF-4952-A6AC-DC40ADB81EF8}" type="slidenum">
              <a:rPr lang="en-US" smtClean="0"/>
              <a:t>‹#›</a:t>
            </a:fld>
            <a:endParaRPr lang="en-US"/>
          </a:p>
        </p:txBody>
      </p:sp>
    </p:spTree>
    <p:extLst>
      <p:ext uri="{BB962C8B-B14F-4D97-AF65-F5344CB8AC3E}">
        <p14:creationId xmlns:p14="http://schemas.microsoft.com/office/powerpoint/2010/main" val="2777236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542422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23986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7930B9-CEEC-4F04-A1AB-348327869D5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682205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7930B9-CEEC-4F04-A1AB-348327869D57}"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1737457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7930B9-CEEC-4F04-A1AB-348327869D57}"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225754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930B9-CEEC-4F04-A1AB-348327869D57}"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614361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7930B9-CEEC-4F04-A1AB-348327869D57}"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7997580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808199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7930B9-CEEC-4F04-A1AB-348327869D57}"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203556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February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31409123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7930B9-CEEC-4F04-A1AB-348327869D57}"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CF7FF-4B5C-4B49-A280-09047A23D1D7}" type="slidenum">
              <a:rPr lang="en-US" smtClean="0"/>
              <a:t>‹#›</a:t>
            </a:fld>
            <a:endParaRPr lang="en-US"/>
          </a:p>
        </p:txBody>
      </p:sp>
    </p:spTree>
    <p:extLst>
      <p:ext uri="{BB962C8B-B14F-4D97-AF65-F5344CB8AC3E}">
        <p14:creationId xmlns:p14="http://schemas.microsoft.com/office/powerpoint/2010/main" val="19828982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187966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8841414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26911A-34FE-4578-A6C9-B8A74BF7D59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3072348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26911A-34FE-4578-A6C9-B8A74BF7D590}"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0334834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26911A-34FE-4578-A6C9-B8A74BF7D590}"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3233325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26911A-34FE-4578-A6C9-B8A74BF7D590}"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5795986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26911A-34FE-4578-A6C9-B8A74BF7D590}"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0963408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2827791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February 2017</a:t>
            </a:r>
            <a:endParaRPr lang="en-GB" dirty="0"/>
          </a:p>
        </p:txBody>
      </p:sp>
      <p:sp>
        <p:nvSpPr>
          <p:cNvPr id="6" name="Footer Placeholder 5"/>
          <p:cNvSpPr>
            <a:spLocks noGrp="1"/>
          </p:cNvSpPr>
          <p:nvPr>
            <p:ph type="ftr" idx="11"/>
          </p:nvPr>
        </p:nvSpPr>
        <p:spPr/>
        <p:txBody>
          <a:bodyPr/>
          <a:lstStyle>
            <a:lvl1pPr>
              <a:defRPr/>
            </a:lvl1pPr>
          </a:lstStyle>
          <a:p>
            <a:r>
              <a:rPr lang="fr-FR" dirty="0" smtClean="0"/>
              <a:t>Kedem Oren, Intel et 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26911A-34FE-4578-A6C9-B8A74BF7D590}"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11516017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42539663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26911A-34FE-4578-A6C9-B8A74BF7D590}"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E9112D-4FC6-4B3F-998D-B53D7319C277}" type="slidenum">
              <a:rPr lang="en-US" smtClean="0"/>
              <a:t>‹#›</a:t>
            </a:fld>
            <a:endParaRPr lang="en-US"/>
          </a:p>
        </p:txBody>
      </p:sp>
    </p:spTree>
    <p:extLst>
      <p:ext uri="{BB962C8B-B14F-4D97-AF65-F5344CB8AC3E}">
        <p14:creationId xmlns:p14="http://schemas.microsoft.com/office/powerpoint/2010/main" val="32102582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526632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847499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5629F5-9B29-429E-9829-743F9F5FC92E}"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3762232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5629F5-9B29-429E-9829-743F9F5FC92E}"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043435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5629F5-9B29-429E-9829-743F9F5FC92E}"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8636022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14577027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629F5-9B29-429E-9829-743F9F5FC92E}"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415462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February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dirty="0" smtClean="0"/>
              <a:t>Kedem Oren, Intel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2365399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5629F5-9B29-429E-9829-743F9F5FC92E}"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17369781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4315797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5629F5-9B29-429E-9829-743F9F5FC92E}"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383877559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5629F5-9B29-429E-9829-743F9F5FC92E}"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5D74AC-DD7E-4F8E-BC65-54922594FF53}" type="slidenum">
              <a:rPr lang="en-US" smtClean="0"/>
              <a:t>‹#›</a:t>
            </a:fld>
            <a:endParaRPr lang="en-US"/>
          </a:p>
        </p:txBody>
      </p:sp>
    </p:spTree>
    <p:extLst>
      <p:ext uri="{BB962C8B-B14F-4D97-AF65-F5344CB8AC3E}">
        <p14:creationId xmlns:p14="http://schemas.microsoft.com/office/powerpoint/2010/main" val="2299801891"/>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275060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37970433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44E0B-0048-4174-94AD-3D8ACB447922}"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9981941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A44E0B-0048-4174-94AD-3D8ACB447922}"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8245494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A44E0B-0048-4174-94AD-3D8ACB447922}"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09900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February 2017</a:t>
            </a:r>
            <a:endParaRPr lang="en-GB" dirty="0"/>
          </a:p>
        </p:txBody>
      </p:sp>
      <p:sp>
        <p:nvSpPr>
          <p:cNvPr id="4" name="Footer Placeholder 3"/>
          <p:cNvSpPr>
            <a:spLocks noGrp="1"/>
          </p:cNvSpPr>
          <p:nvPr>
            <p:ph type="ftr" idx="11"/>
          </p:nvPr>
        </p:nvSpPr>
        <p:spPr/>
        <p:txBody>
          <a:bodyPr/>
          <a:lstStyle>
            <a:lvl1pPr>
              <a:defRPr/>
            </a:lvl1pPr>
          </a:lstStyle>
          <a:p>
            <a:r>
              <a:rPr lang="fr-FR" dirty="0" smtClean="0"/>
              <a:t>Kedem Oren, Intel et 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44E0B-0048-4174-94AD-3D8ACB447922}"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8174542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44E0B-0048-4174-94AD-3D8ACB447922}"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12180118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59398457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44E0B-0048-4174-94AD-3D8ACB447922}"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5882215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223664453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44E0B-0048-4174-94AD-3D8ACB447922}"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8C854-0B45-4D2C-9E69-6B489F75A0C0}" type="slidenum">
              <a:rPr lang="en-US" smtClean="0"/>
              <a:t>‹#›</a:t>
            </a:fld>
            <a:endParaRPr lang="en-US"/>
          </a:p>
        </p:txBody>
      </p:sp>
    </p:spTree>
    <p:extLst>
      <p:ext uri="{BB962C8B-B14F-4D97-AF65-F5344CB8AC3E}">
        <p14:creationId xmlns:p14="http://schemas.microsoft.com/office/powerpoint/2010/main" val="39888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February 2017</a:t>
            </a:r>
            <a:endParaRPr lang="en-GB" dirty="0"/>
          </a:p>
        </p:txBody>
      </p:sp>
      <p:sp>
        <p:nvSpPr>
          <p:cNvPr id="3" name="Footer Placeholder 2"/>
          <p:cNvSpPr>
            <a:spLocks noGrp="1"/>
          </p:cNvSpPr>
          <p:nvPr>
            <p:ph type="ftr" idx="11"/>
          </p:nvPr>
        </p:nvSpPr>
        <p:spPr/>
        <p:txBody>
          <a:bodyPr/>
          <a:lstStyle>
            <a:lvl1pPr>
              <a:defRPr/>
            </a:lvl1p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February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February 2017</a:t>
            </a:r>
            <a:endParaRPr lang="en-GB" dirty="0"/>
          </a:p>
        </p:txBody>
      </p:sp>
      <p:sp>
        <p:nvSpPr>
          <p:cNvPr id="5" name="Footer Placeholder 4"/>
          <p:cNvSpPr>
            <a:spLocks noGrp="1"/>
          </p:cNvSpPr>
          <p:nvPr>
            <p:ph type="ftr" idx="11"/>
          </p:nvPr>
        </p:nvSpPr>
        <p:spPr/>
        <p:txBody>
          <a:bodyPr/>
          <a:lstStyle>
            <a:lvl1pPr>
              <a:defRPr/>
            </a:lvl1pPr>
          </a:lstStyle>
          <a:p>
            <a:r>
              <a:rPr lang="fr-FR" dirty="0" smtClean="0"/>
              <a:t>Kedem Oren, Intel et 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dirty="0" smtClean="0"/>
              <a:t>Kedem Oren, Intel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802.11-17/TBD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353E5-CEDD-4414-B8A9-8F6AA88EECE0}" type="datetimeFigureOut">
              <a:rPr lang="en-US" smtClean="0"/>
              <a:t>5/24/2017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F5748-D0AF-4952-A6AC-DC40ADB81EF8}" type="slidenum">
              <a:rPr lang="en-US" smtClean="0"/>
              <a:t>‹#›</a:t>
            </a:fld>
            <a:endParaRPr lang="en-US"/>
          </a:p>
        </p:txBody>
      </p:sp>
    </p:spTree>
    <p:extLst>
      <p:ext uri="{BB962C8B-B14F-4D97-AF65-F5344CB8AC3E}">
        <p14:creationId xmlns:p14="http://schemas.microsoft.com/office/powerpoint/2010/main" val="41549258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7930B9-CEEC-4F04-A1AB-348327869D57}" type="datetimeFigureOut">
              <a:rPr lang="en-US" smtClean="0"/>
              <a:t>5/24/2017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CF7FF-4B5C-4B49-A280-09047A23D1D7}" type="slidenum">
              <a:rPr lang="en-US" smtClean="0"/>
              <a:t>‹#›</a:t>
            </a:fld>
            <a:endParaRPr lang="en-US"/>
          </a:p>
        </p:txBody>
      </p:sp>
    </p:spTree>
    <p:extLst>
      <p:ext uri="{BB962C8B-B14F-4D97-AF65-F5344CB8AC3E}">
        <p14:creationId xmlns:p14="http://schemas.microsoft.com/office/powerpoint/2010/main" val="43773445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6911A-34FE-4578-A6C9-B8A74BF7D590}" type="datetimeFigureOut">
              <a:rPr lang="en-US" smtClean="0"/>
              <a:t>5/24/2017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9112D-4FC6-4B3F-998D-B53D7319C277}" type="slidenum">
              <a:rPr lang="en-US" smtClean="0"/>
              <a:t>‹#›</a:t>
            </a:fld>
            <a:endParaRPr lang="en-US"/>
          </a:p>
        </p:txBody>
      </p:sp>
    </p:spTree>
    <p:extLst>
      <p:ext uri="{BB962C8B-B14F-4D97-AF65-F5344CB8AC3E}">
        <p14:creationId xmlns:p14="http://schemas.microsoft.com/office/powerpoint/2010/main" val="394807989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629F5-9B29-429E-9829-743F9F5FC92E}" type="datetimeFigureOut">
              <a:rPr lang="en-US" smtClean="0"/>
              <a:t>5/24/2017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D74AC-DD7E-4F8E-BC65-54922594FF53}" type="slidenum">
              <a:rPr lang="en-US" smtClean="0"/>
              <a:t>‹#›</a:t>
            </a:fld>
            <a:endParaRPr lang="en-US"/>
          </a:p>
        </p:txBody>
      </p:sp>
    </p:spTree>
    <p:extLst>
      <p:ext uri="{BB962C8B-B14F-4D97-AF65-F5344CB8AC3E}">
        <p14:creationId xmlns:p14="http://schemas.microsoft.com/office/powerpoint/2010/main" val="2234829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44E0B-0048-4174-94AD-3D8ACB447922}" type="datetimeFigureOut">
              <a:rPr lang="en-US" smtClean="0"/>
              <a:t>5/24/2017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8C854-0B45-4D2C-9E69-6B489F75A0C0}" type="slidenum">
              <a:rPr lang="en-US" smtClean="0"/>
              <a:t>‹#›</a:t>
            </a:fld>
            <a:endParaRPr lang="en-US"/>
          </a:p>
        </p:txBody>
      </p:sp>
    </p:spTree>
    <p:extLst>
      <p:ext uri="{BB962C8B-B14F-4D97-AF65-F5344CB8AC3E}">
        <p14:creationId xmlns:p14="http://schemas.microsoft.com/office/powerpoint/2010/main" val="379109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dirty="0" smtClean="0"/>
              <a:t>February 2017</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fr-FR" dirty="0" smtClean="0"/>
              <a:t>Oren Kedem, Intel et al</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9094" y="764703"/>
            <a:ext cx="7772400" cy="662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PHY-CCA Indication </a:t>
            </a:r>
            <a:endParaRPr lang="en-GB" dirty="0"/>
          </a:p>
        </p:txBody>
      </p:sp>
      <p:sp>
        <p:nvSpPr>
          <p:cNvPr id="3074" name="Rectangle 2"/>
          <p:cNvSpPr>
            <a:spLocks noGrp="1" noChangeArrowheads="1"/>
          </p:cNvSpPr>
          <p:nvPr>
            <p:ph type="body" idx="1"/>
          </p:nvPr>
        </p:nvSpPr>
        <p:spPr>
          <a:xfrm>
            <a:off x="717084" y="173364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2017-02-20</a:t>
            </a:r>
            <a:endParaRPr lang="en-GB" sz="2000" b="0" dirty="0"/>
          </a:p>
        </p:txBody>
      </p:sp>
      <p:sp>
        <p:nvSpPr>
          <p:cNvPr id="3076" name="Rectangle 4"/>
          <p:cNvSpPr>
            <a:spLocks noChangeArrowheads="1"/>
          </p:cNvSpPr>
          <p:nvPr/>
        </p:nvSpPr>
        <p:spPr bwMode="auto">
          <a:xfrm>
            <a:off x="755576" y="2412429"/>
            <a:ext cx="3168352"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 Oren Kedem</a:t>
            </a:r>
            <a:endParaRPr lang="en-GB" sz="2000" dirty="0">
              <a:solidFill>
                <a:srgbClr val="0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317959182"/>
              </p:ext>
            </p:extLst>
          </p:nvPr>
        </p:nvGraphicFramePr>
        <p:xfrm>
          <a:off x="899592" y="3283634"/>
          <a:ext cx="7772400" cy="1483360"/>
        </p:xfrm>
        <a:graphic>
          <a:graphicData uri="http://schemas.openxmlformats.org/drawingml/2006/table">
            <a:tbl>
              <a:tblPr firstRow="1" bandRow="1">
                <a:tableStyleId>{5940675A-B579-460E-94D1-54222C63F5DA}</a:tableStyleId>
              </a:tblPr>
              <a:tblGrid>
                <a:gridCol w="1615440"/>
                <a:gridCol w="1203960"/>
                <a:gridCol w="914400"/>
                <a:gridCol w="1447800"/>
                <a:gridCol w="2590800"/>
              </a:tblGrid>
              <a:tr h="370840">
                <a:tc>
                  <a:txBody>
                    <a:bodyPr/>
                    <a:lstStyle/>
                    <a:p>
                      <a:r>
                        <a:rPr lang="en-US" sz="1400" b="1" dirty="0" smtClean="0"/>
                        <a:t>Name</a:t>
                      </a:r>
                      <a:endParaRPr lang="en-US" sz="1400" b="1" dirty="0"/>
                    </a:p>
                  </a:txBody>
                  <a:tcPr/>
                </a:tc>
                <a:tc>
                  <a:txBody>
                    <a:bodyPr/>
                    <a:lstStyle/>
                    <a:p>
                      <a:r>
                        <a:rPr lang="en-US" sz="1400" b="1" dirty="0" smtClean="0"/>
                        <a:t>Affiliation</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Oren Kedem</a:t>
                      </a:r>
                      <a:endParaRPr lang="en-US" sz="1400" dirty="0"/>
                    </a:p>
                  </a:txBody>
                  <a:tcPr/>
                </a:tc>
                <a:tc>
                  <a:txBody>
                    <a:bodyPr/>
                    <a:lstStyle/>
                    <a:p>
                      <a:r>
                        <a:rPr lang="en-US" sz="1400" dirty="0" smtClean="0"/>
                        <a:t>Intel</a:t>
                      </a:r>
                      <a:endParaRPr lang="en-US" sz="1400" dirty="0"/>
                    </a:p>
                  </a:txBody>
                  <a:tcPr/>
                </a:tc>
                <a:tc>
                  <a:txBody>
                    <a:bodyPr/>
                    <a:lstStyle/>
                    <a:p>
                      <a:endParaRPr lang="en-US" sz="1400" dirty="0"/>
                    </a:p>
                  </a:txBody>
                  <a:tcPr/>
                </a:tc>
                <a:tc>
                  <a:txBody>
                    <a:bodyPr/>
                    <a:lstStyle/>
                    <a:p>
                      <a:endParaRPr lang="en-US" sz="1400" kern="1200" dirty="0">
                        <a:solidFill>
                          <a:schemeClr val="tx1"/>
                        </a:solidFill>
                        <a:latin typeface="+mn-lt"/>
                        <a:ea typeface="+mn-ea"/>
                        <a:cs typeface="+mn-cs"/>
                      </a:endParaRPr>
                    </a:p>
                  </a:txBody>
                  <a:tcPr/>
                </a:tc>
                <a:tc>
                  <a:txBody>
                    <a:bodyPr/>
                    <a:lstStyle/>
                    <a:p>
                      <a:r>
                        <a:rPr lang="en-US" sz="1400" kern="1200" dirty="0" smtClean="0">
                          <a:solidFill>
                            <a:schemeClr val="tx1"/>
                          </a:solidFill>
                          <a:latin typeface="+mn-lt"/>
                          <a:ea typeface="+mn-ea"/>
                          <a:cs typeface="+mn-cs"/>
                        </a:rPr>
                        <a:t>oren.kedem@intel.com</a:t>
                      </a:r>
                    </a:p>
                  </a:txBody>
                  <a:tcPr/>
                </a:tc>
              </a:tr>
              <a:tr h="370840">
                <a:tc>
                  <a:txBody>
                    <a:bodyPr/>
                    <a:lstStyle/>
                    <a:p>
                      <a:r>
                        <a:rPr lang="en-US" sz="1400" dirty="0" smtClean="0"/>
                        <a:t>Carlos Cordeiro</a:t>
                      </a:r>
                      <a:endParaRPr lang="en-US" sz="1400" dirty="0"/>
                    </a:p>
                  </a:txBody>
                  <a:tcPr/>
                </a:tc>
                <a:tc>
                  <a:txBody>
                    <a:bodyPr/>
                    <a:lstStyle/>
                    <a:p>
                      <a:r>
                        <a:rPr lang="en-US" sz="1400" dirty="0" smtClean="0"/>
                        <a:t>Intel</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solidFill>
                            <a:schemeClr val="tx1"/>
                          </a:solidFill>
                        </a:rPr>
                        <a:t>carlos.cordeiro@intel.com</a:t>
                      </a:r>
                    </a:p>
                  </a:txBody>
                  <a:tcPr/>
                </a:tc>
              </a:tr>
              <a:tr h="370840">
                <a:tc>
                  <a:txBody>
                    <a:bodyPr/>
                    <a:lstStyle/>
                    <a:p>
                      <a:r>
                        <a:rPr lang="en-US" sz="1400" dirty="0" smtClean="0"/>
                        <a:t>Solomon Trainin</a:t>
                      </a:r>
                      <a:endParaRPr lang="en-US" sz="1400" dirty="0"/>
                    </a:p>
                  </a:txBody>
                  <a:tcPr/>
                </a:tc>
                <a:tc>
                  <a:txBody>
                    <a:bodyPr/>
                    <a:lstStyle/>
                    <a:p>
                      <a:r>
                        <a:rPr lang="en-US" sz="1400" dirty="0" smtClean="0"/>
                        <a:t>Qualcomm</a:t>
                      </a:r>
                      <a:r>
                        <a:rPr lang="en-US" sz="1400" baseline="0" dirty="0" smtClean="0"/>
                        <a:t> </a:t>
                      </a:r>
                      <a:endParaRPr lang="en-US" sz="1400" dirty="0"/>
                    </a:p>
                  </a:txBody>
                  <a:tcPr/>
                </a:tc>
                <a:tc>
                  <a:txBody>
                    <a:bodyPr/>
                    <a:lstStyle/>
                    <a:p>
                      <a:endParaRPr lang="en-US" sz="1400" dirty="0"/>
                    </a:p>
                  </a:txBody>
                  <a:tcPr/>
                </a:tc>
                <a:tc>
                  <a:txBody>
                    <a:bodyPr/>
                    <a:lstStyle/>
                    <a:p>
                      <a:endParaRPr lang="en-US" sz="1400" kern="1200" dirty="0">
                        <a:solidFill>
                          <a:schemeClr val="tx1"/>
                        </a:solidFill>
                        <a:latin typeface="+mn-lt"/>
                        <a:ea typeface="+mn-ea"/>
                        <a:cs typeface="+mn-cs"/>
                      </a:endParaRPr>
                    </a:p>
                  </a:txBody>
                  <a:tcPr/>
                </a:tc>
                <a:tc>
                  <a:txBody>
                    <a:bodyPr/>
                    <a:lstStyle/>
                    <a:p>
                      <a:r>
                        <a:rPr lang="en-US" sz="1400" kern="1200" dirty="0" smtClean="0">
                          <a:solidFill>
                            <a:schemeClr val="tx1"/>
                          </a:solidFill>
                          <a:latin typeface="+mn-lt"/>
                          <a:ea typeface="+mn-ea"/>
                          <a:cs typeface="+mn-cs"/>
                        </a:rPr>
                        <a:t>solomon.trainin@intel.com</a:t>
                      </a: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February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10</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Channel Aggregation </a:t>
            </a:r>
            <a:endParaRPr lang="en-US" kern="0" dirty="0"/>
          </a:p>
        </p:txBody>
      </p:sp>
      <p:sp>
        <p:nvSpPr>
          <p:cNvPr id="7" name="Content Placeholder 2"/>
          <p:cNvSpPr txBox="1">
            <a:spLocks/>
          </p:cNvSpPr>
          <p:nvPr/>
        </p:nvSpPr>
        <p:spPr>
          <a:xfrm>
            <a:off x="534968" y="4149080"/>
            <a:ext cx="8285504" cy="169426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smtClean="0"/>
              <a:t>Proposed definition is aligned also with Channel Aggregation definition </a:t>
            </a:r>
          </a:p>
        </p:txBody>
      </p:sp>
      <p:pic>
        <p:nvPicPr>
          <p:cNvPr id="6" name="Picture 5"/>
          <p:cNvPicPr>
            <a:picLocks noChangeAspect="1"/>
          </p:cNvPicPr>
          <p:nvPr/>
        </p:nvPicPr>
        <p:blipFill>
          <a:blip r:embed="rId2"/>
          <a:stretch>
            <a:fillRect/>
          </a:stretch>
        </p:blipFill>
        <p:spPr>
          <a:xfrm>
            <a:off x="721559" y="1962739"/>
            <a:ext cx="7119985" cy="2007282"/>
          </a:xfrm>
          <a:prstGeom prst="rect">
            <a:avLst/>
          </a:prstGeom>
        </p:spPr>
      </p:pic>
    </p:spTree>
    <p:extLst>
      <p:ext uri="{BB962C8B-B14F-4D97-AF65-F5344CB8AC3E}">
        <p14:creationId xmlns:p14="http://schemas.microsoft.com/office/powerpoint/2010/main" val="20161083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February 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dirty="0" smtClean="0"/>
              <a:t>Kedem Oren,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723106" y="528016"/>
            <a:ext cx="7772400" cy="6687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a:t>
            </a:r>
            <a:endParaRPr lang="en-GB" dirty="0"/>
          </a:p>
        </p:txBody>
      </p:sp>
      <p:sp>
        <p:nvSpPr>
          <p:cNvPr id="4098" name="Rectangle 2"/>
          <p:cNvSpPr>
            <a:spLocks noGrp="1" noChangeArrowheads="1"/>
          </p:cNvSpPr>
          <p:nvPr>
            <p:ph type="body" idx="1"/>
          </p:nvPr>
        </p:nvSpPr>
        <p:spPr>
          <a:xfrm>
            <a:off x="251520" y="1169508"/>
            <a:ext cx="8640960" cy="4779771"/>
          </a:xfrm>
          <a:ln/>
        </p:spPr>
        <p:txBody>
          <a:bodyPr/>
          <a:lstStyle/>
          <a:p>
            <a:pPr>
              <a:buFont typeface="Arial" panose="020B0604020202020204" pitchFamily="34" charset="0"/>
              <a:buChar char="•"/>
            </a:pPr>
            <a:r>
              <a:rPr lang="en-US" b="0" dirty="0" smtClean="0"/>
              <a:t>Would you agree to make the following changes per the text described in </a:t>
            </a:r>
            <a:r>
              <a:rPr lang="en-US" dirty="0"/>
              <a:t>2017-TECH-Intel-0013-00-CCA Indications .</a:t>
            </a:r>
            <a:r>
              <a:rPr lang="en-US" dirty="0" smtClean="0"/>
              <a:t>docx</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dirty="0" smtClean="0"/>
              <a:t>February 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fr-FR" dirty="0" smtClean="0"/>
              <a:t>Kedem Oren, Intel et al</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12</a:t>
            </a:fld>
            <a:endParaRPr lang="en-GB"/>
          </a:p>
        </p:txBody>
      </p:sp>
      <p:sp>
        <p:nvSpPr>
          <p:cNvPr id="4097" name="Rectangle 1"/>
          <p:cNvSpPr>
            <a:spLocks noGrp="1" noChangeArrowheads="1"/>
          </p:cNvSpPr>
          <p:nvPr>
            <p:ph type="title"/>
          </p:nvPr>
        </p:nvSpPr>
        <p:spPr>
          <a:xfrm>
            <a:off x="692100" y="234888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BACKUP</a:t>
            </a:r>
            <a:endParaRPr lang="en-GB" dirty="0"/>
          </a:p>
        </p:txBody>
      </p:sp>
    </p:spTree>
    <p:extLst>
      <p:ext uri="{BB962C8B-B14F-4D97-AF65-F5344CB8AC3E}">
        <p14:creationId xmlns:p14="http://schemas.microsoft.com/office/powerpoint/2010/main" val="5351505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February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a:t>
            </a:fld>
            <a:endParaRPr lang="en-GB"/>
          </a:p>
        </p:txBody>
      </p:sp>
      <p:sp>
        <p:nvSpPr>
          <p:cNvPr id="5" name="Title 3"/>
          <p:cNvSpPr txBox="1">
            <a:spLocks/>
          </p:cNvSpPr>
          <p:nvPr/>
        </p:nvSpPr>
        <p:spPr>
          <a:xfrm>
            <a:off x="494506" y="1052736"/>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smtClean="0"/>
              <a:t>Purpose and definitions</a:t>
            </a:r>
            <a:endParaRPr lang="en-US" kern="0" dirty="0"/>
          </a:p>
        </p:txBody>
      </p:sp>
      <p:sp>
        <p:nvSpPr>
          <p:cNvPr id="6" name="Content Placeholder 4"/>
          <p:cNvSpPr txBox="1">
            <a:spLocks/>
          </p:cNvSpPr>
          <p:nvPr/>
        </p:nvSpPr>
        <p:spPr>
          <a:xfrm>
            <a:off x="457200" y="1988840"/>
            <a:ext cx="8229600" cy="4137323"/>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dirty="0" smtClean="0"/>
              <a:t>Current </a:t>
            </a:r>
            <a:r>
              <a:rPr lang="en-US" dirty="0" smtClean="0"/>
              <a:t>PHY-</a:t>
            </a:r>
            <a:r>
              <a:rPr lang="en-US" dirty="0" err="1" smtClean="0"/>
              <a:t>CCA.Indication</a:t>
            </a:r>
            <a:r>
              <a:rPr lang="en-US" dirty="0" smtClean="0"/>
              <a:t> </a:t>
            </a:r>
            <a:r>
              <a:rPr lang="en-US" b="0" dirty="0" smtClean="0"/>
              <a:t>text do not address all TX Mask options</a:t>
            </a:r>
          </a:p>
          <a:p>
            <a:pPr>
              <a:buFont typeface="Arial" panose="020B0604020202020204" pitchFamily="34" charset="0"/>
              <a:buChar char="•"/>
            </a:pPr>
            <a:r>
              <a:rPr lang="en-US" b="0" dirty="0" smtClean="0"/>
              <a:t>Contribution suggest modifications </a:t>
            </a:r>
            <a:r>
              <a:rPr lang="en-US" b="0" dirty="0"/>
              <a:t>to </a:t>
            </a:r>
            <a:r>
              <a:rPr lang="en-US" b="0" dirty="0" smtClean="0"/>
              <a:t>address current issues</a:t>
            </a:r>
            <a:endParaRPr lang="en-US" b="0" dirty="0"/>
          </a:p>
        </p:txBody>
      </p:sp>
    </p:spTree>
    <p:extLst>
      <p:ext uri="{BB962C8B-B14F-4D97-AF65-F5344CB8AC3E}">
        <p14:creationId xmlns:p14="http://schemas.microsoft.com/office/powerpoint/2010/main" val="165625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February 2017</a:t>
            </a:r>
            <a:endParaRPr lang="en-GB" dirty="0"/>
          </a:p>
        </p:txBody>
      </p:sp>
      <p:sp>
        <p:nvSpPr>
          <p:cNvPr id="3" name="Footer Placeholder 2"/>
          <p:cNvSpPr>
            <a:spLocks noGrp="1"/>
          </p:cNvSpPr>
          <p:nvPr>
            <p:ph type="ftr" idx="11"/>
          </p:nvPr>
        </p:nvSpPr>
        <p:spPr>
          <a:xfrm>
            <a:off x="5357818" y="6525344"/>
            <a:ext cx="3184520" cy="180975"/>
          </a:xfrm>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a:t>
            </a:fld>
            <a:endParaRPr lang="en-GB"/>
          </a:p>
        </p:txBody>
      </p:sp>
      <p:sp>
        <p:nvSpPr>
          <p:cNvPr id="5" name="Title 3"/>
          <p:cNvSpPr txBox="1">
            <a:spLocks/>
          </p:cNvSpPr>
          <p:nvPr/>
        </p:nvSpPr>
        <p:spPr>
          <a:xfrm>
            <a:off x="431094" y="589248"/>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11ac CCA Definition </a:t>
            </a:r>
            <a:endParaRPr lang="en-US" kern="0" dirty="0"/>
          </a:p>
        </p:txBody>
      </p:sp>
      <p:sp>
        <p:nvSpPr>
          <p:cNvPr id="7" name="Content Placeholder 2"/>
          <p:cNvSpPr txBox="1">
            <a:spLocks/>
          </p:cNvSpPr>
          <p:nvPr/>
        </p:nvSpPr>
        <p:spPr>
          <a:xfrm>
            <a:off x="35496" y="1772816"/>
            <a:ext cx="4072860" cy="2664296"/>
          </a:xfrm>
          <a:prstGeom prst="rect">
            <a:avLst/>
          </a:prstGeom>
        </p:spPr>
        <p:txBody>
          <a:bodyPr>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600" kern="0" dirty="0" smtClean="0"/>
              <a:t>CCA for Secondary channels are defined for wide channels </a:t>
            </a:r>
          </a:p>
          <a:p>
            <a:pPr lvl="1">
              <a:spcBef>
                <a:spcPts val="0"/>
              </a:spcBef>
              <a:buFont typeface="Arial" panose="020B0604020202020204" pitchFamily="34" charset="0"/>
              <a:buChar char="•"/>
            </a:pPr>
            <a:r>
              <a:rPr lang="en-US" sz="1400" kern="0" dirty="0" smtClean="0"/>
              <a:t>Secondary40 indicates CCA for 40MHz wide channel</a:t>
            </a:r>
          </a:p>
          <a:p>
            <a:pPr lvl="1">
              <a:spcBef>
                <a:spcPts val="0"/>
              </a:spcBef>
              <a:buFont typeface="Arial" panose="020B0604020202020204" pitchFamily="34" charset="0"/>
              <a:buChar char="•"/>
            </a:pPr>
            <a:r>
              <a:rPr lang="en-US" sz="1400" kern="0" dirty="0" smtClean="0"/>
              <a:t>Secondary80 </a:t>
            </a:r>
            <a:r>
              <a:rPr lang="en-US" sz="1400" kern="0" dirty="0"/>
              <a:t>indicates CCA for </a:t>
            </a:r>
            <a:r>
              <a:rPr lang="en-US" sz="1400" kern="0" dirty="0" smtClean="0"/>
              <a:t>80MHz </a:t>
            </a:r>
            <a:r>
              <a:rPr lang="en-US" sz="1400" kern="0" dirty="0"/>
              <a:t>wide channel  </a:t>
            </a:r>
            <a:endParaRPr lang="en-US" sz="1400" kern="0" dirty="0" smtClean="0"/>
          </a:p>
          <a:p>
            <a:pPr>
              <a:spcBef>
                <a:spcPts val="0"/>
              </a:spcBef>
              <a:buFont typeface="Arial" panose="020B0604020202020204" pitchFamily="34" charset="0"/>
              <a:buChar char="•"/>
            </a:pPr>
            <a:endParaRPr lang="en-US" sz="1600" kern="0" dirty="0" smtClean="0"/>
          </a:p>
          <a:p>
            <a:pPr>
              <a:spcBef>
                <a:spcPts val="0"/>
              </a:spcBef>
              <a:buFont typeface="Arial" panose="020B0604020202020204" pitchFamily="34" charset="0"/>
              <a:buChar char="•"/>
            </a:pPr>
            <a:r>
              <a:rPr lang="en-US" sz="1600" kern="0" dirty="0" smtClean="0"/>
              <a:t>11ac STA may transmit only on 20MHz, 40MHz, 80NHz and 160MHz TX Masks</a:t>
            </a:r>
            <a:endParaRPr lang="en-US" sz="1600" kern="0" dirty="0"/>
          </a:p>
          <a:p>
            <a:pPr marL="457200" lvl="1" indent="0">
              <a:spcBef>
                <a:spcPts val="0"/>
              </a:spcBef>
            </a:pPr>
            <a:endParaRPr lang="en-US" sz="1200" kern="0" dirty="0" smtClean="0"/>
          </a:p>
          <a:p>
            <a:pPr>
              <a:spcBef>
                <a:spcPts val="0"/>
              </a:spcBef>
              <a:buFont typeface="Arial" panose="020B0604020202020204" pitchFamily="34" charset="0"/>
              <a:buChar char="•"/>
            </a:pPr>
            <a:endParaRPr lang="en-US" sz="1600" kern="0" dirty="0" smtClean="0"/>
          </a:p>
        </p:txBody>
      </p:sp>
      <p:graphicFrame>
        <p:nvGraphicFramePr>
          <p:cNvPr id="8" name="Table 7"/>
          <p:cNvGraphicFramePr>
            <a:graphicFrameLocks noGrp="1"/>
          </p:cNvGraphicFramePr>
          <p:nvPr>
            <p:extLst>
              <p:ext uri="{D42A27DB-BD31-4B8C-83A1-F6EECF244321}">
                <p14:modId xmlns:p14="http://schemas.microsoft.com/office/powerpoint/2010/main" val="588684962"/>
              </p:ext>
            </p:extLst>
          </p:nvPr>
        </p:nvGraphicFramePr>
        <p:xfrm>
          <a:off x="4653906" y="1545669"/>
          <a:ext cx="4454598" cy="1990010"/>
        </p:xfrm>
        <a:graphic>
          <a:graphicData uri="http://schemas.openxmlformats.org/drawingml/2006/table">
            <a:tbl>
              <a:tblPr/>
              <a:tblGrid>
                <a:gridCol w="926206"/>
                <a:gridCol w="3528392"/>
              </a:tblGrid>
              <a:tr h="120480">
                <a:tc>
                  <a:txBody>
                    <a:bodyPr/>
                    <a:lstStyle/>
                    <a:p>
                      <a:r>
                        <a:rPr lang="en-US" sz="1050" b="1" i="0" dirty="0">
                          <a:solidFill>
                            <a:srgbClr val="000000"/>
                          </a:solidFill>
                          <a:effectLst/>
                          <a:latin typeface="Times New Roman" panose="02020603050405020304" pitchFamily="18" charset="0"/>
                        </a:rPr>
                        <a:t>channel-list</a:t>
                      </a:r>
                      <a:br>
                        <a:rPr lang="en-US" sz="1050" b="1" i="0" dirty="0">
                          <a:solidFill>
                            <a:srgbClr val="000000"/>
                          </a:solidFill>
                          <a:effectLst/>
                          <a:latin typeface="Times New Roman" panose="02020603050405020304" pitchFamily="18" charset="0"/>
                        </a:rPr>
                      </a:br>
                      <a:r>
                        <a:rPr lang="en-US" sz="1050" b="1" i="0" dirty="0">
                          <a:solidFill>
                            <a:srgbClr val="000000"/>
                          </a:solidFill>
                          <a:effectLst/>
                          <a:latin typeface="Times New Roman" panose="02020603050405020304" pitchFamily="18" charset="0"/>
                        </a:rPr>
                        <a:t>parameter</a:t>
                      </a:r>
                      <a:endParaRPr lang="en-US" sz="160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1" i="0">
                          <a:solidFill>
                            <a:srgbClr val="000000"/>
                          </a:solidFill>
                          <a:effectLst/>
                          <a:latin typeface="Times New Roman" panose="02020603050405020304" pitchFamily="18" charset="0"/>
                        </a:rPr>
                        <a:t>Meaning</a:t>
                      </a:r>
                      <a:endParaRPr lang="en-US" sz="16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661">
                <a:tc>
                  <a:txBody>
                    <a:bodyPr/>
                    <a:lstStyle/>
                    <a:p>
                      <a:r>
                        <a:rPr lang="en-US" sz="1050" b="1" i="0" dirty="0">
                          <a:solidFill>
                            <a:srgbClr val="000000"/>
                          </a:solidFill>
                          <a:effectLst/>
                          <a:latin typeface="Times New Roman" panose="02020603050405020304" pitchFamily="18" charset="0"/>
                        </a:rPr>
                        <a:t>secondary40 </a:t>
                      </a:r>
                      <a:endParaRPr lang="en-US" sz="1600" b="1"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1" i="0" dirty="0">
                          <a:solidFill>
                            <a:srgbClr val="000000"/>
                          </a:solidFill>
                          <a:effectLst/>
                          <a:latin typeface="Times New Roman" panose="02020603050405020304" pitchFamily="18" charset="0"/>
                        </a:rPr>
                        <a:t>Indicates that the secondary 40 MHz channel is busy according to the rules specified </a:t>
                      </a:r>
                      <a:r>
                        <a:rPr lang="en-US" sz="1050" b="1" i="0" dirty="0" smtClean="0">
                          <a:solidFill>
                            <a:srgbClr val="000000"/>
                          </a:solidFill>
                          <a:effectLst/>
                          <a:latin typeface="Times New Roman" panose="02020603050405020304" pitchFamily="18" charset="0"/>
                        </a:rPr>
                        <a:t>in 21.3.18.5.4</a:t>
                      </a:r>
                      <a:r>
                        <a:rPr lang="en-US" sz="1050" b="1" i="0" dirty="0">
                          <a:solidFill>
                            <a:srgbClr val="000000"/>
                          </a:solidFill>
                          <a:effectLst/>
                          <a:latin typeface="Times New Roman" panose="02020603050405020304" pitchFamily="18" charset="0"/>
                        </a:rPr>
                        <a:t>.</a:t>
                      </a:r>
                      <a:br>
                        <a:rPr lang="en-US" sz="1050" b="1" i="0" dirty="0">
                          <a:solidFill>
                            <a:srgbClr val="000000"/>
                          </a:solidFill>
                          <a:effectLst/>
                          <a:latin typeface="Times New Roman" panose="02020603050405020304" pitchFamily="18" charset="0"/>
                        </a:rPr>
                      </a:br>
                      <a:r>
                        <a:rPr lang="en-US" sz="1050" b="1" i="0" dirty="0">
                          <a:solidFill>
                            <a:srgbClr val="000000"/>
                          </a:solidFill>
                          <a:effectLst/>
                          <a:latin typeface="Times New Roman" panose="02020603050405020304" pitchFamily="18" charset="0"/>
                        </a:rPr>
                        <a:t>In a TVHT STA, indicates that the secondary TVHT_2W channel is busy according to </a:t>
                      </a:r>
                      <a:r>
                        <a:rPr lang="en-US" sz="1050" b="1" i="0" dirty="0" smtClean="0">
                          <a:solidFill>
                            <a:srgbClr val="000000"/>
                          </a:solidFill>
                          <a:effectLst/>
                          <a:latin typeface="Times New Roman" panose="02020603050405020304" pitchFamily="18" charset="0"/>
                        </a:rPr>
                        <a:t>the rules </a:t>
                      </a:r>
                      <a:r>
                        <a:rPr lang="en-US" sz="1050" b="1" i="0" dirty="0">
                          <a:solidFill>
                            <a:srgbClr val="000000"/>
                          </a:solidFill>
                          <a:effectLst/>
                          <a:latin typeface="Times New Roman" panose="02020603050405020304" pitchFamily="18" charset="0"/>
                        </a:rPr>
                        <a:t>specified in 22.3.18.6.4.</a:t>
                      </a:r>
                      <a:endParaRPr lang="en-US" sz="1600" b="1"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492">
                <a:tc>
                  <a:txBody>
                    <a:bodyPr/>
                    <a:lstStyle/>
                    <a:p>
                      <a:r>
                        <a:rPr lang="en-US" sz="1050" b="1" i="0">
                          <a:solidFill>
                            <a:srgbClr val="000000"/>
                          </a:solidFill>
                          <a:effectLst/>
                          <a:latin typeface="Times New Roman" panose="02020603050405020304" pitchFamily="18" charset="0"/>
                        </a:rPr>
                        <a:t>secondary80 </a:t>
                      </a:r>
                      <a:endParaRPr lang="en-US" sz="1600" b="1">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1" i="0" dirty="0">
                          <a:solidFill>
                            <a:srgbClr val="000000"/>
                          </a:solidFill>
                          <a:effectLst/>
                          <a:latin typeface="Times New Roman" panose="02020603050405020304" pitchFamily="18" charset="0"/>
                        </a:rPr>
                        <a:t>Indicates that the secondary 80 MHz channel is busy according to the rules specified </a:t>
                      </a:r>
                      <a:r>
                        <a:rPr lang="en-US" sz="1050" b="1" i="0" dirty="0" smtClean="0">
                          <a:solidFill>
                            <a:srgbClr val="000000"/>
                          </a:solidFill>
                          <a:effectLst/>
                          <a:latin typeface="Times New Roman" panose="02020603050405020304" pitchFamily="18" charset="0"/>
                        </a:rPr>
                        <a:t>in 21.3.18.5.4</a:t>
                      </a:r>
                      <a:r>
                        <a:rPr lang="en-US" sz="1050" b="1" i="0" dirty="0">
                          <a:solidFill>
                            <a:srgbClr val="000000"/>
                          </a:solidFill>
                          <a:effectLst/>
                          <a:latin typeface="Times New Roman" panose="02020603050405020304" pitchFamily="18" charset="0"/>
                        </a:rPr>
                        <a:t>.</a:t>
                      </a:r>
                      <a:endParaRPr lang="en-US" sz="1600" b="1"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480">
                <a:tc>
                  <a:txBody>
                    <a:bodyPr/>
                    <a:lstStyle/>
                    <a:p>
                      <a:r>
                        <a:rPr lang="en-US" sz="1050" b="0" i="0">
                          <a:solidFill>
                            <a:srgbClr val="000000"/>
                          </a:solidFill>
                          <a:effectLst/>
                          <a:latin typeface="Times New Roman" panose="02020603050405020304" pitchFamily="18" charset="0"/>
                        </a:rPr>
                        <a:t>secondary4.32 </a:t>
                      </a:r>
                      <a:endParaRPr lang="en-US" sz="16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0" i="0">
                          <a:solidFill>
                            <a:srgbClr val="000000"/>
                          </a:solidFill>
                          <a:effectLst/>
                          <a:latin typeface="Times New Roman" panose="02020603050405020304" pitchFamily="18" charset="0"/>
                        </a:rPr>
                        <a:t>Indicates that the secondary 4.32 GHz channel is busy.</a:t>
                      </a:r>
                      <a:endParaRPr lang="en-US" sz="16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480">
                <a:tc>
                  <a:txBody>
                    <a:bodyPr/>
                    <a:lstStyle/>
                    <a:p>
                      <a:r>
                        <a:rPr lang="en-US" sz="1050" b="0" i="0">
                          <a:solidFill>
                            <a:srgbClr val="000000"/>
                          </a:solidFill>
                          <a:effectLst/>
                          <a:latin typeface="Times New Roman" panose="02020603050405020304" pitchFamily="18" charset="0"/>
                        </a:rPr>
                        <a:t>secondary6.48 </a:t>
                      </a:r>
                      <a:endParaRPr lang="en-US" sz="16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050" b="0" i="0" dirty="0">
                          <a:solidFill>
                            <a:srgbClr val="000000"/>
                          </a:solidFill>
                          <a:effectLst/>
                          <a:latin typeface="Times New Roman" panose="02020603050405020304" pitchFamily="18" charset="0"/>
                        </a:rPr>
                        <a:t>Indicates that the secondary 6.48 GHz channel is busy.</a:t>
                      </a:r>
                      <a:endParaRPr lang="en-US" sz="160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10" name="Picture 9"/>
          <p:cNvPicPr/>
          <p:nvPr/>
        </p:nvPicPr>
        <p:blipFill>
          <a:blip r:embed="rId2"/>
          <a:stretch>
            <a:fillRect/>
          </a:stretch>
        </p:blipFill>
        <p:spPr>
          <a:xfrm>
            <a:off x="3820356" y="3573016"/>
            <a:ext cx="5288148" cy="2902396"/>
          </a:xfrm>
          <a:prstGeom prst="rect">
            <a:avLst/>
          </a:prstGeom>
        </p:spPr>
      </p:pic>
      <p:sp>
        <p:nvSpPr>
          <p:cNvPr id="11" name="Rectangle 10"/>
          <p:cNvSpPr/>
          <p:nvPr/>
        </p:nvSpPr>
        <p:spPr bwMode="auto">
          <a:xfrm>
            <a:off x="4572000" y="1858388"/>
            <a:ext cx="4562102" cy="1275828"/>
          </a:xfrm>
          <a:prstGeom prst="rect">
            <a:avLst/>
          </a:prstGeom>
          <a:noFill/>
          <a:ln w="571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 name="Rectangle 5"/>
          <p:cNvSpPr/>
          <p:nvPr/>
        </p:nvSpPr>
        <p:spPr>
          <a:xfrm>
            <a:off x="6516217" y="1284058"/>
            <a:ext cx="2592288" cy="523220"/>
          </a:xfrm>
          <a:prstGeom prst="rect">
            <a:avLst/>
          </a:prstGeom>
        </p:spPr>
        <p:txBody>
          <a:bodyPr wrap="square">
            <a:spAutoFit/>
          </a:bodyPr>
          <a:lstStyle/>
          <a:p>
            <a:r>
              <a:rPr lang="en-US" sz="1400" b="1" dirty="0">
                <a:solidFill>
                  <a:srgbClr val="000000"/>
                </a:solidFill>
                <a:latin typeface="Arial" panose="020B0604020202020204" pitchFamily="34" charset="0"/>
              </a:rPr>
              <a:t>8.3.5.12 PHY-</a:t>
            </a:r>
            <a:r>
              <a:rPr lang="en-US" sz="1400" b="1" dirty="0" err="1">
                <a:solidFill>
                  <a:srgbClr val="000000"/>
                </a:solidFill>
                <a:latin typeface="Arial" panose="020B0604020202020204" pitchFamily="34" charset="0"/>
              </a:rPr>
              <a:t>CCA.indication</a:t>
            </a:r>
            <a:r>
              <a:rPr lang="en-US" sz="1400" dirty="0"/>
              <a:t> </a:t>
            </a:r>
            <a:br>
              <a:rPr lang="en-US" sz="1400" dirty="0"/>
            </a:br>
            <a:endParaRPr lang="en-US" sz="1400" dirty="0"/>
          </a:p>
        </p:txBody>
      </p:sp>
    </p:spTree>
    <p:extLst>
      <p:ext uri="{BB962C8B-B14F-4D97-AF65-F5344CB8AC3E}">
        <p14:creationId xmlns:p14="http://schemas.microsoft.com/office/powerpoint/2010/main" val="2744104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February 2017</a:t>
            </a:r>
            <a:endParaRPr lang="en-GB" dirty="0"/>
          </a:p>
        </p:txBody>
      </p:sp>
      <p:sp>
        <p:nvSpPr>
          <p:cNvPr id="3" name="Footer Placeholder 2"/>
          <p:cNvSpPr>
            <a:spLocks noGrp="1"/>
          </p:cNvSpPr>
          <p:nvPr>
            <p:ph type="ftr" idx="11"/>
          </p:nvPr>
        </p:nvSpPr>
        <p:spPr/>
        <p:txBody>
          <a:bodyPr/>
          <a:lstStyle/>
          <a:p>
            <a:r>
              <a:rPr lang="fr-FR"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pic>
        <p:nvPicPr>
          <p:cNvPr id="6" name="Picture 5"/>
          <p:cNvPicPr>
            <a:picLocks noChangeAspect="1"/>
          </p:cNvPicPr>
          <p:nvPr/>
        </p:nvPicPr>
        <p:blipFill>
          <a:blip r:embed="rId2"/>
          <a:stretch>
            <a:fillRect/>
          </a:stretch>
        </p:blipFill>
        <p:spPr>
          <a:xfrm>
            <a:off x="1299136" y="3573016"/>
            <a:ext cx="6367013" cy="2552178"/>
          </a:xfrm>
          <a:prstGeom prst="rect">
            <a:avLst/>
          </a:prstGeom>
        </p:spPr>
      </p:pic>
      <p:sp>
        <p:nvSpPr>
          <p:cNvPr id="9" name="Line Callout 3 8"/>
          <p:cNvSpPr/>
          <p:nvPr/>
        </p:nvSpPr>
        <p:spPr bwMode="auto">
          <a:xfrm>
            <a:off x="4860032" y="2316648"/>
            <a:ext cx="1584176" cy="928559"/>
          </a:xfrm>
          <a:prstGeom prst="borderCallout3">
            <a:avLst>
              <a:gd name="adj1" fmla="val 106283"/>
              <a:gd name="adj2" fmla="val 22131"/>
              <a:gd name="adj3" fmla="val 147314"/>
              <a:gd name="adj4" fmla="val 31434"/>
              <a:gd name="adj5" fmla="val 176329"/>
              <a:gd name="adj6" fmla="val 46932"/>
              <a:gd name="adj7" fmla="val 191264"/>
              <a:gd name="adj8" fmla="val 79986"/>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Transmit </a:t>
            </a:r>
            <a:r>
              <a:rPr lang="en-US" sz="1100" dirty="0">
                <a:solidFill>
                  <a:srgbClr val="000000"/>
                </a:solidFill>
                <a:latin typeface="TimesNewRomanPSMT"/>
              </a:rPr>
              <a:t>a 20 MHz mask PPDU on the primary 20 MHz channel.</a:t>
            </a:r>
            <a:endParaRPr kumimoji="0" lang="en-US" sz="1100" b="0" i="0" u="none" strike="noStrike" cap="none" normalizeH="0" baseline="0" dirty="0" smtClean="0">
              <a:ln>
                <a:noFill/>
              </a:ln>
              <a:solidFill>
                <a:schemeClr val="bg1"/>
              </a:solidFill>
              <a:effectLst/>
            </a:endParaRPr>
          </a:p>
        </p:txBody>
      </p:sp>
      <p:sp>
        <p:nvSpPr>
          <p:cNvPr id="10" name="Line Callout 3 9"/>
          <p:cNvSpPr/>
          <p:nvPr/>
        </p:nvSpPr>
        <p:spPr bwMode="auto">
          <a:xfrm>
            <a:off x="6876256" y="1916832"/>
            <a:ext cx="1961430" cy="1556126"/>
          </a:xfrm>
          <a:prstGeom prst="borderCallout3">
            <a:avLst>
              <a:gd name="adj1" fmla="val 105804"/>
              <a:gd name="adj2" fmla="val 67207"/>
              <a:gd name="adj3" fmla="val 156948"/>
              <a:gd name="adj4" fmla="val 65348"/>
              <a:gd name="adj5" fmla="val 176809"/>
              <a:gd name="adj6" fmla="val 48109"/>
              <a:gd name="adj7" fmla="val 177984"/>
              <a:gd name="adj8" fmla="val 28879"/>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a 40 MHz mask PPDU on the primary 40 MHz channel if the secondary channel was idle during an interval of PIFS immediately preceding the start of the TXOP</a:t>
            </a:r>
          </a:p>
        </p:txBody>
      </p:sp>
      <p:sp>
        <p:nvSpPr>
          <p:cNvPr id="11" name="Line Callout 3 10"/>
          <p:cNvSpPr/>
          <p:nvPr/>
        </p:nvSpPr>
        <p:spPr bwMode="auto">
          <a:xfrm>
            <a:off x="2390145" y="2780928"/>
            <a:ext cx="1961430" cy="1556126"/>
          </a:xfrm>
          <a:prstGeom prst="borderCallout3">
            <a:avLst>
              <a:gd name="adj1" fmla="val 102267"/>
              <a:gd name="adj2" fmla="val 62998"/>
              <a:gd name="adj3" fmla="val 116005"/>
              <a:gd name="adj4" fmla="val 81752"/>
              <a:gd name="adj5" fmla="val 128249"/>
              <a:gd name="adj6" fmla="val 90411"/>
              <a:gd name="adj7" fmla="val 148332"/>
              <a:gd name="adj8" fmla="val 113592"/>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050" dirty="0">
                <a:solidFill>
                  <a:srgbClr val="000000"/>
                </a:solidFill>
                <a:latin typeface="TimesNewRomanPSMT"/>
              </a:rPr>
              <a:t>Transmit an 80 MHz mask PPDU on the primary 80 MHz channel if both the secondary channel and the secondary 40 MHz channel were idle during an interval of PIFS immediately preceding the start of the TXOP.</a:t>
            </a:r>
            <a:endParaRPr kumimoji="0" lang="en-US" sz="1050" b="0" i="0" u="none" strike="noStrike" cap="none" normalizeH="0" baseline="0" dirty="0" smtClean="0">
              <a:ln>
                <a:noFill/>
              </a:ln>
              <a:solidFill>
                <a:schemeClr val="bg1"/>
              </a:solidFill>
              <a:effectLst/>
            </a:endParaRPr>
          </a:p>
        </p:txBody>
      </p:sp>
      <p:sp>
        <p:nvSpPr>
          <p:cNvPr id="12" name="Line Callout 3 11"/>
          <p:cNvSpPr/>
          <p:nvPr/>
        </p:nvSpPr>
        <p:spPr bwMode="auto">
          <a:xfrm>
            <a:off x="242718" y="3158431"/>
            <a:ext cx="1961430" cy="1645202"/>
          </a:xfrm>
          <a:prstGeom prst="borderCallout3">
            <a:avLst>
              <a:gd name="adj1" fmla="val 103278"/>
              <a:gd name="adj2" fmla="val 21128"/>
              <a:gd name="adj3" fmla="val 131453"/>
              <a:gd name="adj4" fmla="val 25743"/>
              <a:gd name="adj5" fmla="val 143311"/>
              <a:gd name="adj6" fmla="val 42066"/>
              <a:gd name="adj7" fmla="val 156260"/>
              <a:gd name="adj8" fmla="val 62116"/>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Transmit </a:t>
            </a:r>
            <a:r>
              <a:rPr lang="en-US" sz="1100" dirty="0">
                <a:solidFill>
                  <a:srgbClr val="000000"/>
                </a:solidFill>
                <a:latin typeface="TimesNewRomanPSMT"/>
              </a:rPr>
              <a:t>a 160 MHz or 80+80 MHz mask PPDU if the secondary channel, the secondary 40 MHz channel, and the secondary 80 MHz channel were idle during an interval of PIFS immediately preceding the start of the TXOP.</a:t>
            </a:r>
            <a:br>
              <a:rPr lang="en-US" sz="1100" dirty="0">
                <a:solidFill>
                  <a:srgbClr val="000000"/>
                </a:solidFill>
                <a:latin typeface="TimesNewRomanPSMT"/>
              </a:rPr>
            </a:br>
            <a:endParaRPr lang="en-US" sz="1100" dirty="0">
              <a:solidFill>
                <a:srgbClr val="000000"/>
              </a:solidFill>
              <a:latin typeface="TimesNewRomanPSMT"/>
            </a:endParaRPr>
          </a:p>
        </p:txBody>
      </p:sp>
      <p:sp>
        <p:nvSpPr>
          <p:cNvPr id="13" name="Content Placeholder 2"/>
          <p:cNvSpPr txBox="1">
            <a:spLocks/>
          </p:cNvSpPr>
          <p:nvPr/>
        </p:nvSpPr>
        <p:spPr>
          <a:xfrm>
            <a:off x="107504" y="1374700"/>
            <a:ext cx="7925464" cy="169426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mj-lt"/>
              <a:buAutoNum type="alphaUcPeriod"/>
            </a:pPr>
            <a:r>
              <a:rPr lang="en-US" sz="1800" kern="0" dirty="0" smtClean="0"/>
              <a:t>User set the “Primary channel”</a:t>
            </a:r>
          </a:p>
          <a:p>
            <a:pPr>
              <a:spcBef>
                <a:spcPts val="0"/>
              </a:spcBef>
              <a:buFont typeface="+mj-lt"/>
              <a:buAutoNum type="alphaUcPeriod"/>
            </a:pPr>
            <a:r>
              <a:rPr lang="en-US" sz="1800" kern="0" dirty="0" smtClean="0"/>
              <a:t>User set the “Secondary channel offset”  </a:t>
            </a:r>
          </a:p>
          <a:p>
            <a:pPr>
              <a:spcBef>
                <a:spcPts val="0"/>
              </a:spcBef>
              <a:buFont typeface="+mj-lt"/>
              <a:buAutoNum type="alphaUcPeriod"/>
            </a:pPr>
            <a:r>
              <a:rPr lang="en-US" sz="1800" kern="0" dirty="0" smtClean="0"/>
              <a:t>80MHz, 160MHz TX schemed follows  </a:t>
            </a:r>
          </a:p>
          <a:p>
            <a:pPr marL="457200" lvl="1" indent="0">
              <a:spcBef>
                <a:spcPts val="0"/>
              </a:spcBef>
            </a:pPr>
            <a:endParaRPr lang="en-US" sz="1400" kern="0" dirty="0" smtClean="0"/>
          </a:p>
          <a:p>
            <a:pPr>
              <a:spcBef>
                <a:spcPts val="0"/>
              </a:spcBef>
              <a:buFont typeface="Arial" panose="020B0604020202020204" pitchFamily="34" charset="0"/>
              <a:buChar char="•"/>
            </a:pPr>
            <a:endParaRPr lang="en-US" sz="1800" kern="0" dirty="0" smtClean="0"/>
          </a:p>
        </p:txBody>
      </p:sp>
      <p:sp>
        <p:nvSpPr>
          <p:cNvPr id="14" name="Title 3"/>
          <p:cNvSpPr txBox="1">
            <a:spLocks/>
          </p:cNvSpPr>
          <p:nvPr/>
        </p:nvSpPr>
        <p:spPr>
          <a:xfrm>
            <a:off x="431094" y="589248"/>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11ac TX Masks options </a:t>
            </a:r>
            <a:endParaRPr lang="en-US" kern="0" dirty="0"/>
          </a:p>
        </p:txBody>
      </p:sp>
    </p:spTree>
    <p:extLst>
      <p:ext uri="{BB962C8B-B14F-4D97-AF65-F5344CB8AC3E}">
        <p14:creationId xmlns:p14="http://schemas.microsoft.com/office/powerpoint/2010/main" val="2094993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771800" y="3283144"/>
            <a:ext cx="6355492" cy="3187900"/>
          </a:xfrm>
          <a:prstGeom prst="rect">
            <a:avLst/>
          </a:prstGeom>
        </p:spPr>
      </p:pic>
      <p:sp>
        <p:nvSpPr>
          <p:cNvPr id="2" name="Date Placeholder 1"/>
          <p:cNvSpPr>
            <a:spLocks noGrp="1"/>
          </p:cNvSpPr>
          <p:nvPr>
            <p:ph type="dt" idx="10"/>
          </p:nvPr>
        </p:nvSpPr>
        <p:spPr/>
        <p:txBody>
          <a:bodyPr/>
          <a:lstStyle/>
          <a:p>
            <a:r>
              <a:rPr lang="en-US" dirty="0" smtClean="0"/>
              <a:t>February 2017</a:t>
            </a:r>
            <a:endParaRPr lang="en-GB" dirty="0"/>
          </a:p>
        </p:txBody>
      </p:sp>
      <p:sp>
        <p:nvSpPr>
          <p:cNvPr id="3" name="Footer Placeholder 2"/>
          <p:cNvSpPr>
            <a:spLocks noGrp="1"/>
          </p:cNvSpPr>
          <p:nvPr>
            <p:ph type="ftr" idx="11"/>
          </p:nvPr>
        </p:nvSpPr>
        <p:spPr>
          <a:xfrm>
            <a:off x="5088574" y="6475413"/>
            <a:ext cx="3184520" cy="180975"/>
          </a:xfrm>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Current 11ay definition </a:t>
            </a:r>
            <a:endParaRPr lang="en-US" kern="0" dirty="0"/>
          </a:p>
        </p:txBody>
      </p:sp>
      <p:sp>
        <p:nvSpPr>
          <p:cNvPr id="7" name="Content Placeholder 2"/>
          <p:cNvSpPr txBox="1">
            <a:spLocks/>
          </p:cNvSpPr>
          <p:nvPr/>
        </p:nvSpPr>
        <p:spPr>
          <a:xfrm>
            <a:off x="140225" y="1196752"/>
            <a:ext cx="4733399" cy="3960441"/>
          </a:xfrm>
          <a:prstGeom prst="rect">
            <a:avLst/>
          </a:prstGeom>
        </p:spPr>
        <p:txBody>
          <a:bodyPr>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smtClean="0"/>
              <a:t>11ay tried to follow 11ac approach </a:t>
            </a:r>
          </a:p>
          <a:p>
            <a:pPr>
              <a:spcBef>
                <a:spcPts val="0"/>
              </a:spcBef>
              <a:buFont typeface="Arial" panose="020B0604020202020204" pitchFamily="34" charset="0"/>
              <a:buChar char="•"/>
            </a:pPr>
            <a:r>
              <a:rPr lang="en-US" sz="1800" kern="0" dirty="0" smtClean="0"/>
              <a:t>CCA for Secondary channels were indicated also on wide channel </a:t>
            </a:r>
          </a:p>
          <a:p>
            <a:pPr>
              <a:spcBef>
                <a:spcPts val="0"/>
              </a:spcBef>
              <a:buFont typeface="Arial" panose="020B0604020202020204" pitchFamily="34" charset="0"/>
              <a:buChar char="•"/>
            </a:pPr>
            <a:r>
              <a:rPr lang="en-US" sz="1800" kern="0" dirty="0" smtClean="0"/>
              <a:t>However, secondary4.32 and secondary6.48 locations changed per the operated channels and the location of Primary</a:t>
            </a:r>
          </a:p>
          <a:p>
            <a:pPr>
              <a:spcBef>
                <a:spcPts val="0"/>
              </a:spcBef>
              <a:buFont typeface="Arial" panose="020B0604020202020204" pitchFamily="34" charset="0"/>
              <a:buChar char="•"/>
            </a:pPr>
            <a:r>
              <a:rPr lang="en-US" sz="1800" kern="0" dirty="0" smtClean="0"/>
              <a:t>Secondary CCA in 11ay should allow better </a:t>
            </a:r>
            <a:r>
              <a:rPr lang="en-US" sz="1800" kern="0" dirty="0"/>
              <a:t>flexibility </a:t>
            </a:r>
            <a:r>
              <a:rPr lang="en-US" sz="1800" kern="0" dirty="0" smtClean="0"/>
              <a:t>TX scheme compare to 11ac </a:t>
            </a:r>
          </a:p>
          <a:p>
            <a:pPr>
              <a:spcBef>
                <a:spcPts val="0"/>
              </a:spcBef>
              <a:buFont typeface="Arial" panose="020B0604020202020204" pitchFamily="34" charset="0"/>
              <a:buChar char="•"/>
            </a:pPr>
            <a:endParaRPr lang="en-US" sz="1800" kern="0" dirty="0" smtClean="0"/>
          </a:p>
        </p:txBody>
      </p:sp>
      <p:graphicFrame>
        <p:nvGraphicFramePr>
          <p:cNvPr id="8" name="Table 7"/>
          <p:cNvGraphicFramePr>
            <a:graphicFrameLocks noGrp="1"/>
          </p:cNvGraphicFramePr>
          <p:nvPr>
            <p:extLst>
              <p:ext uri="{D42A27DB-BD31-4B8C-83A1-F6EECF244321}">
                <p14:modId xmlns:p14="http://schemas.microsoft.com/office/powerpoint/2010/main" val="2604447233"/>
              </p:ext>
            </p:extLst>
          </p:nvPr>
        </p:nvGraphicFramePr>
        <p:xfrm>
          <a:off x="5004048" y="1309365"/>
          <a:ext cx="3926156" cy="1601390"/>
        </p:xfrm>
        <a:graphic>
          <a:graphicData uri="http://schemas.openxmlformats.org/drawingml/2006/table">
            <a:tbl>
              <a:tblPr/>
              <a:tblGrid>
                <a:gridCol w="792088"/>
                <a:gridCol w="3134068"/>
              </a:tblGrid>
              <a:tr h="120480">
                <a:tc>
                  <a:txBody>
                    <a:bodyPr/>
                    <a:lstStyle/>
                    <a:p>
                      <a:r>
                        <a:rPr lang="en-US" sz="900" b="1" i="0" dirty="0">
                          <a:solidFill>
                            <a:srgbClr val="000000"/>
                          </a:solidFill>
                          <a:effectLst/>
                          <a:latin typeface="Times New Roman" panose="02020603050405020304" pitchFamily="18" charset="0"/>
                        </a:rPr>
                        <a:t>channel-list</a:t>
                      </a:r>
                      <a:br>
                        <a:rPr lang="en-US" sz="900" b="1" i="0" dirty="0">
                          <a:solidFill>
                            <a:srgbClr val="000000"/>
                          </a:solidFill>
                          <a:effectLst/>
                          <a:latin typeface="Times New Roman" panose="02020603050405020304" pitchFamily="18" charset="0"/>
                        </a:rPr>
                      </a:br>
                      <a:r>
                        <a:rPr lang="en-US" sz="900" b="1" i="0" dirty="0">
                          <a:solidFill>
                            <a:srgbClr val="000000"/>
                          </a:solidFill>
                          <a:effectLst/>
                          <a:latin typeface="Times New Roman" panose="02020603050405020304" pitchFamily="18" charset="0"/>
                        </a:rPr>
                        <a:t>parameter</a:t>
                      </a:r>
                      <a:endParaRPr lang="en-US" sz="120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1" i="0">
                          <a:solidFill>
                            <a:srgbClr val="000000"/>
                          </a:solidFill>
                          <a:effectLst/>
                          <a:latin typeface="Times New Roman" panose="02020603050405020304" pitchFamily="18" charset="0"/>
                        </a:rPr>
                        <a:t>Meaning</a:t>
                      </a:r>
                      <a:endParaRPr lang="en-US" sz="120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661">
                <a:tc>
                  <a:txBody>
                    <a:bodyPr/>
                    <a:lstStyle/>
                    <a:p>
                      <a:r>
                        <a:rPr lang="en-US" sz="900" b="0" i="0" dirty="0">
                          <a:solidFill>
                            <a:srgbClr val="000000"/>
                          </a:solidFill>
                          <a:effectLst/>
                          <a:latin typeface="Times New Roman" panose="02020603050405020304" pitchFamily="18" charset="0"/>
                        </a:rPr>
                        <a:t>secondary40 </a:t>
                      </a:r>
                      <a:endParaRPr lang="en-US" sz="1200" b="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0" i="0" dirty="0">
                          <a:solidFill>
                            <a:srgbClr val="000000"/>
                          </a:solidFill>
                          <a:effectLst/>
                          <a:latin typeface="Times New Roman" panose="02020603050405020304" pitchFamily="18" charset="0"/>
                        </a:rPr>
                        <a:t>Indicates that the secondary 40 MHz channel is busy according to the rules specified </a:t>
                      </a:r>
                      <a:r>
                        <a:rPr lang="en-US" sz="900" b="0" i="0" dirty="0" smtClean="0">
                          <a:solidFill>
                            <a:srgbClr val="000000"/>
                          </a:solidFill>
                          <a:effectLst/>
                          <a:latin typeface="Times New Roman" panose="02020603050405020304" pitchFamily="18" charset="0"/>
                        </a:rPr>
                        <a:t>in 21.3.18.5.4</a:t>
                      </a:r>
                      <a:r>
                        <a:rPr lang="en-US" sz="900" b="0" i="0" dirty="0">
                          <a:solidFill>
                            <a:srgbClr val="000000"/>
                          </a:solidFill>
                          <a:effectLst/>
                          <a:latin typeface="Times New Roman" panose="02020603050405020304" pitchFamily="18" charset="0"/>
                        </a:rPr>
                        <a:t>.</a:t>
                      </a:r>
                      <a:br>
                        <a:rPr lang="en-US" sz="900" b="0" i="0" dirty="0">
                          <a:solidFill>
                            <a:srgbClr val="000000"/>
                          </a:solidFill>
                          <a:effectLst/>
                          <a:latin typeface="Times New Roman" panose="02020603050405020304" pitchFamily="18" charset="0"/>
                        </a:rPr>
                      </a:br>
                      <a:r>
                        <a:rPr lang="en-US" sz="900" b="0" i="0" dirty="0">
                          <a:solidFill>
                            <a:srgbClr val="000000"/>
                          </a:solidFill>
                          <a:effectLst/>
                          <a:latin typeface="Times New Roman" panose="02020603050405020304" pitchFamily="18" charset="0"/>
                        </a:rPr>
                        <a:t>In a TVHT STA, indicates that the secondary TVHT_2W channel is busy according to </a:t>
                      </a:r>
                      <a:r>
                        <a:rPr lang="en-US" sz="900" b="0" i="0" dirty="0" smtClean="0">
                          <a:solidFill>
                            <a:srgbClr val="000000"/>
                          </a:solidFill>
                          <a:effectLst/>
                          <a:latin typeface="Times New Roman" panose="02020603050405020304" pitchFamily="18" charset="0"/>
                        </a:rPr>
                        <a:t>the rules </a:t>
                      </a:r>
                      <a:r>
                        <a:rPr lang="en-US" sz="900" b="0" i="0" dirty="0">
                          <a:solidFill>
                            <a:srgbClr val="000000"/>
                          </a:solidFill>
                          <a:effectLst/>
                          <a:latin typeface="Times New Roman" panose="02020603050405020304" pitchFamily="18" charset="0"/>
                        </a:rPr>
                        <a:t>specified in 22.3.18.6.4.</a:t>
                      </a:r>
                      <a:endParaRPr lang="en-US" sz="1200" b="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492">
                <a:tc>
                  <a:txBody>
                    <a:bodyPr/>
                    <a:lstStyle/>
                    <a:p>
                      <a:r>
                        <a:rPr lang="en-US" sz="900" b="0" i="0">
                          <a:solidFill>
                            <a:srgbClr val="000000"/>
                          </a:solidFill>
                          <a:effectLst/>
                          <a:latin typeface="Times New Roman" panose="02020603050405020304" pitchFamily="18" charset="0"/>
                        </a:rPr>
                        <a:t>secondary80 </a:t>
                      </a:r>
                      <a:endParaRPr lang="en-US" sz="1200" b="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0" i="0" dirty="0">
                          <a:solidFill>
                            <a:srgbClr val="000000"/>
                          </a:solidFill>
                          <a:effectLst/>
                          <a:latin typeface="Times New Roman" panose="02020603050405020304" pitchFamily="18" charset="0"/>
                        </a:rPr>
                        <a:t>Indicates that the secondary 80 MHz channel is busy according to the rules specified </a:t>
                      </a:r>
                      <a:r>
                        <a:rPr lang="en-US" sz="900" b="0" i="0" dirty="0" smtClean="0">
                          <a:solidFill>
                            <a:srgbClr val="000000"/>
                          </a:solidFill>
                          <a:effectLst/>
                          <a:latin typeface="Times New Roman" panose="02020603050405020304" pitchFamily="18" charset="0"/>
                        </a:rPr>
                        <a:t>in 21.3.18.5.4</a:t>
                      </a:r>
                      <a:r>
                        <a:rPr lang="en-US" sz="900" b="0" i="0" dirty="0">
                          <a:solidFill>
                            <a:srgbClr val="000000"/>
                          </a:solidFill>
                          <a:effectLst/>
                          <a:latin typeface="Times New Roman" panose="02020603050405020304" pitchFamily="18" charset="0"/>
                        </a:rPr>
                        <a:t>.</a:t>
                      </a:r>
                      <a:endParaRPr lang="en-US" sz="1200" b="0"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480">
                <a:tc>
                  <a:txBody>
                    <a:bodyPr/>
                    <a:lstStyle/>
                    <a:p>
                      <a:r>
                        <a:rPr lang="en-US" sz="900" b="1" i="0">
                          <a:solidFill>
                            <a:srgbClr val="000000"/>
                          </a:solidFill>
                          <a:effectLst/>
                          <a:latin typeface="Times New Roman" panose="02020603050405020304" pitchFamily="18" charset="0"/>
                        </a:rPr>
                        <a:t>secondary4.32 </a:t>
                      </a:r>
                      <a:endParaRPr lang="en-US" sz="1200" b="1">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1" i="0">
                          <a:solidFill>
                            <a:srgbClr val="000000"/>
                          </a:solidFill>
                          <a:effectLst/>
                          <a:latin typeface="Times New Roman" panose="02020603050405020304" pitchFamily="18" charset="0"/>
                        </a:rPr>
                        <a:t>Indicates that the secondary 4.32 GHz channel is busy.</a:t>
                      </a:r>
                      <a:endParaRPr lang="en-US" sz="1200" b="1">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480">
                <a:tc>
                  <a:txBody>
                    <a:bodyPr/>
                    <a:lstStyle/>
                    <a:p>
                      <a:r>
                        <a:rPr lang="en-US" sz="900" b="1" i="0">
                          <a:solidFill>
                            <a:srgbClr val="000000"/>
                          </a:solidFill>
                          <a:effectLst/>
                          <a:latin typeface="Times New Roman" panose="02020603050405020304" pitchFamily="18" charset="0"/>
                        </a:rPr>
                        <a:t>secondary6.48 </a:t>
                      </a:r>
                      <a:endParaRPr lang="en-US" sz="1200" b="1">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b="1" i="0" dirty="0">
                          <a:solidFill>
                            <a:srgbClr val="000000"/>
                          </a:solidFill>
                          <a:effectLst/>
                          <a:latin typeface="Times New Roman" panose="02020603050405020304" pitchFamily="18" charset="0"/>
                        </a:rPr>
                        <a:t>Indicates that the secondary 6.48 GHz channel is busy.</a:t>
                      </a:r>
                      <a:endParaRPr lang="en-US" sz="1200" b="1" dirty="0">
                        <a:effectLst/>
                      </a:endParaRPr>
                    </a:p>
                  </a:txBody>
                  <a:tcPr marL="45958" marR="45958" marT="22979" marB="22979"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Rectangle 1"/>
          <p:cNvSpPr>
            <a:spLocks noChangeArrowheads="1"/>
          </p:cNvSpPr>
          <p:nvPr/>
        </p:nvSpPr>
        <p:spPr bwMode="auto">
          <a:xfrm>
            <a:off x="3805237" y="1090910"/>
            <a:ext cx="2348854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5"/>
          <p:cNvSpPr/>
          <p:nvPr/>
        </p:nvSpPr>
        <p:spPr bwMode="auto">
          <a:xfrm>
            <a:off x="5004048" y="2533501"/>
            <a:ext cx="3979228" cy="391443"/>
          </a:xfrm>
          <a:prstGeom prst="rect">
            <a:avLst/>
          </a:prstGeom>
          <a:noFill/>
          <a:ln w="5715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8" name="Straight Arrow Connector 17"/>
          <p:cNvCxnSpPr/>
          <p:nvPr/>
        </p:nvCxnSpPr>
        <p:spPr bwMode="auto">
          <a:xfrm flipH="1">
            <a:off x="5940152" y="2924944"/>
            <a:ext cx="239010" cy="648072"/>
          </a:xfrm>
          <a:prstGeom prst="straightConnector1">
            <a:avLst/>
          </a:prstGeom>
          <a:solidFill>
            <a:srgbClr val="00B8FF"/>
          </a:solidFill>
          <a:ln w="38100" cap="flat" cmpd="sng" algn="ctr">
            <a:solidFill>
              <a:srgbClr val="FFFF00"/>
            </a:solidFill>
            <a:prstDash val="solid"/>
            <a:round/>
            <a:headEnd type="none" w="med" len="med"/>
            <a:tailEnd type="triangle"/>
          </a:ln>
          <a:effectLst/>
        </p:spPr>
      </p:cxnSp>
      <p:cxnSp>
        <p:nvCxnSpPr>
          <p:cNvPr id="19" name="Straight Arrow Connector 18"/>
          <p:cNvCxnSpPr/>
          <p:nvPr/>
        </p:nvCxnSpPr>
        <p:spPr bwMode="auto">
          <a:xfrm flipH="1">
            <a:off x="5436096" y="2920575"/>
            <a:ext cx="743066" cy="493316"/>
          </a:xfrm>
          <a:prstGeom prst="straightConnector1">
            <a:avLst/>
          </a:prstGeom>
          <a:solidFill>
            <a:srgbClr val="00B8FF"/>
          </a:solidFill>
          <a:ln w="38100" cap="flat" cmpd="sng" algn="ctr">
            <a:solidFill>
              <a:srgbClr val="FFFF00"/>
            </a:solidFill>
            <a:prstDash val="solid"/>
            <a:round/>
            <a:headEnd type="none" w="med" len="med"/>
            <a:tailEnd type="triangle"/>
          </a:ln>
          <a:effectLst/>
        </p:spPr>
      </p:cxnSp>
    </p:spTree>
    <p:extLst>
      <p:ext uri="{BB962C8B-B14F-4D97-AF65-F5344CB8AC3E}">
        <p14:creationId xmlns:p14="http://schemas.microsoft.com/office/powerpoint/2010/main" val="2236338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16265" y="1972828"/>
            <a:ext cx="4933348" cy="4120467"/>
          </a:xfrm>
          <a:prstGeom prst="rect">
            <a:avLst/>
          </a:prstGeom>
        </p:spPr>
      </p:pic>
      <p:sp>
        <p:nvSpPr>
          <p:cNvPr id="2" name="Date Placeholder 1"/>
          <p:cNvSpPr>
            <a:spLocks noGrp="1"/>
          </p:cNvSpPr>
          <p:nvPr>
            <p:ph type="dt" idx="10"/>
          </p:nvPr>
        </p:nvSpPr>
        <p:spPr/>
        <p:txBody>
          <a:bodyPr/>
          <a:lstStyle/>
          <a:p>
            <a:r>
              <a:rPr lang="en-US" dirty="0" smtClean="0"/>
              <a:t>February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6</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Issues with current 11ay definition </a:t>
            </a:r>
            <a:endParaRPr lang="en-US" kern="0" dirty="0"/>
          </a:p>
        </p:txBody>
      </p:sp>
      <p:sp>
        <p:nvSpPr>
          <p:cNvPr id="7" name="Content Placeholder 2"/>
          <p:cNvSpPr txBox="1">
            <a:spLocks/>
          </p:cNvSpPr>
          <p:nvPr/>
        </p:nvSpPr>
        <p:spPr>
          <a:xfrm>
            <a:off x="-180528" y="1177925"/>
            <a:ext cx="8285504" cy="169426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smtClean="0"/>
              <a:t>Current definition does not provide the flexibility required to address allowed TX Masks resulted from Primary location options </a:t>
            </a:r>
          </a:p>
          <a:p>
            <a:pPr>
              <a:spcBef>
                <a:spcPts val="0"/>
              </a:spcBef>
              <a:buFont typeface="Arial" panose="020B0604020202020204" pitchFamily="34" charset="0"/>
              <a:buChar char="•"/>
            </a:pPr>
            <a:endParaRPr lang="en-US" sz="1800" kern="0" dirty="0" smtClean="0"/>
          </a:p>
        </p:txBody>
      </p:sp>
      <p:sp>
        <p:nvSpPr>
          <p:cNvPr id="9" name="Rectangle 1"/>
          <p:cNvSpPr>
            <a:spLocks noChangeArrowheads="1"/>
          </p:cNvSpPr>
          <p:nvPr/>
        </p:nvSpPr>
        <p:spPr bwMode="auto">
          <a:xfrm>
            <a:off x="3805237" y="1090910"/>
            <a:ext cx="2348854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Line Callout 3 18"/>
          <p:cNvSpPr/>
          <p:nvPr/>
        </p:nvSpPr>
        <p:spPr bwMode="auto">
          <a:xfrm>
            <a:off x="5922938" y="2052786"/>
            <a:ext cx="2969542" cy="668908"/>
          </a:xfrm>
          <a:prstGeom prst="borderCallout3">
            <a:avLst>
              <a:gd name="adj1" fmla="val 55194"/>
              <a:gd name="adj2" fmla="val -3214"/>
              <a:gd name="adj3" fmla="val 95295"/>
              <a:gd name="adj4" fmla="val -12035"/>
              <a:gd name="adj5" fmla="val 132460"/>
              <a:gd name="adj6" fmla="val -29699"/>
              <a:gd name="adj7" fmla="val 158212"/>
              <a:gd name="adj8" fmla="val -67393"/>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One 6.48GHz CCA indication doesn’t provide the resolution to transmit lower TX mask (4.32GHz, 6.48GHz)</a:t>
            </a:r>
            <a:endParaRPr lang="en-US" sz="1100" dirty="0">
              <a:solidFill>
                <a:srgbClr val="000000"/>
              </a:solidFill>
              <a:latin typeface="TimesNewRomanPSMT"/>
            </a:endParaRPr>
          </a:p>
        </p:txBody>
      </p:sp>
      <p:sp>
        <p:nvSpPr>
          <p:cNvPr id="21" name="Line Callout 3 20"/>
          <p:cNvSpPr/>
          <p:nvPr/>
        </p:nvSpPr>
        <p:spPr bwMode="auto">
          <a:xfrm>
            <a:off x="5940152" y="4941168"/>
            <a:ext cx="2969542" cy="668908"/>
          </a:xfrm>
          <a:prstGeom prst="borderCallout3">
            <a:avLst>
              <a:gd name="adj1" fmla="val 55194"/>
              <a:gd name="adj2" fmla="val -3214"/>
              <a:gd name="adj3" fmla="val 87701"/>
              <a:gd name="adj4" fmla="val -18308"/>
              <a:gd name="adj5" fmla="val 98357"/>
              <a:gd name="adj6" fmla="val -32991"/>
              <a:gd name="adj7" fmla="val 105204"/>
              <a:gd name="adj8" fmla="val -72207"/>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Secondary4.32 doesn't adders CCA when Primary is set to CH2</a:t>
            </a:r>
            <a:endParaRPr lang="en-US" sz="1100" dirty="0">
              <a:solidFill>
                <a:srgbClr val="000000"/>
              </a:solidFill>
              <a:latin typeface="TimesNewRomanPSMT"/>
            </a:endParaRPr>
          </a:p>
        </p:txBody>
      </p:sp>
      <p:sp>
        <p:nvSpPr>
          <p:cNvPr id="22" name="Line Callout 3 21"/>
          <p:cNvSpPr/>
          <p:nvPr/>
        </p:nvSpPr>
        <p:spPr bwMode="auto">
          <a:xfrm>
            <a:off x="5940152" y="3480172"/>
            <a:ext cx="2969542" cy="668908"/>
          </a:xfrm>
          <a:prstGeom prst="borderCallout3">
            <a:avLst>
              <a:gd name="adj1" fmla="val 55194"/>
              <a:gd name="adj2" fmla="val -3214"/>
              <a:gd name="adj3" fmla="val 95295"/>
              <a:gd name="adj4" fmla="val -12035"/>
              <a:gd name="adj5" fmla="val 141953"/>
              <a:gd name="adj6" fmla="val -36371"/>
              <a:gd name="adj7" fmla="val 152136"/>
              <a:gd name="adj8" fmla="val -74721"/>
            </a:avLst>
          </a:prstGeom>
          <a:solidFill>
            <a:schemeClr val="bg2">
              <a:lumMod val="20000"/>
              <a:lumOff val="80000"/>
            </a:schemeClr>
          </a:soli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No option to transmit lower TX mask (4.32GHz)</a:t>
            </a:r>
            <a:endParaRPr lang="en-US" sz="1100" dirty="0">
              <a:solidFill>
                <a:srgbClr val="000000"/>
              </a:solidFill>
              <a:latin typeface="TimesNewRomanPSMT"/>
            </a:endParaRPr>
          </a:p>
        </p:txBody>
      </p:sp>
    </p:spTree>
    <p:extLst>
      <p:ext uri="{BB962C8B-B14F-4D97-AF65-F5344CB8AC3E}">
        <p14:creationId xmlns:p14="http://schemas.microsoft.com/office/powerpoint/2010/main" val="3962835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February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7</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Unavoidable Conclusion </a:t>
            </a:r>
            <a:endParaRPr lang="en-US" kern="0" dirty="0"/>
          </a:p>
        </p:txBody>
      </p:sp>
      <p:sp>
        <p:nvSpPr>
          <p:cNvPr id="7" name="Content Placeholder 2"/>
          <p:cNvSpPr txBox="1">
            <a:spLocks/>
          </p:cNvSpPr>
          <p:nvPr/>
        </p:nvSpPr>
        <p:spPr>
          <a:xfrm>
            <a:off x="417174" y="1458463"/>
            <a:ext cx="8285504" cy="169426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kern="0" dirty="0" smtClean="0"/>
              <a:t>11ay secondary channels should be provided on single channel in order to allow 11ay required flexibility </a:t>
            </a:r>
          </a:p>
          <a:p>
            <a:pPr>
              <a:spcBef>
                <a:spcPts val="0"/>
              </a:spcBef>
              <a:buFont typeface="Arial" panose="020B0604020202020204" pitchFamily="34" charset="0"/>
              <a:buChar char="•"/>
            </a:pPr>
            <a:r>
              <a:rPr lang="en-US" kern="0" dirty="0" smtClean="0"/>
              <a:t>Secondary channels should be set according to Primary Channel  </a:t>
            </a:r>
          </a:p>
        </p:txBody>
      </p:sp>
      <p:pic>
        <p:nvPicPr>
          <p:cNvPr id="6" name="Picture 5"/>
          <p:cNvPicPr>
            <a:picLocks noChangeAspect="1"/>
          </p:cNvPicPr>
          <p:nvPr/>
        </p:nvPicPr>
        <p:blipFill>
          <a:blip r:embed="rId2"/>
          <a:stretch>
            <a:fillRect/>
          </a:stretch>
        </p:blipFill>
        <p:spPr>
          <a:xfrm>
            <a:off x="2699792" y="3284984"/>
            <a:ext cx="3932669" cy="2344417"/>
          </a:xfrm>
          <a:prstGeom prst="rect">
            <a:avLst/>
          </a:prstGeom>
        </p:spPr>
      </p:pic>
    </p:spTree>
    <p:extLst>
      <p:ext uri="{BB962C8B-B14F-4D97-AF65-F5344CB8AC3E}">
        <p14:creationId xmlns:p14="http://schemas.microsoft.com/office/powerpoint/2010/main" val="2694411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February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8</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TX Mask - Primary set on the edge of Band</a:t>
            </a:r>
            <a:endParaRPr lang="en-US" kern="0" dirty="0"/>
          </a:p>
        </p:txBody>
      </p:sp>
      <p:sp>
        <p:nvSpPr>
          <p:cNvPr id="7" name="Content Placeholder 2"/>
          <p:cNvSpPr txBox="1">
            <a:spLocks/>
          </p:cNvSpPr>
          <p:nvPr/>
        </p:nvSpPr>
        <p:spPr>
          <a:xfrm>
            <a:off x="107504" y="1196752"/>
            <a:ext cx="8285504" cy="1008112"/>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smtClean="0"/>
              <a:t>When </a:t>
            </a:r>
            <a:r>
              <a:rPr lang="en-US" sz="1800" kern="0" dirty="0"/>
              <a:t>Primary is located at the edges of the </a:t>
            </a:r>
            <a:r>
              <a:rPr lang="en-US" sz="1800" kern="0" dirty="0" smtClean="0"/>
              <a:t>band, it shall be referred as    </a:t>
            </a:r>
            <a:r>
              <a:rPr lang="en-US" sz="1800" kern="0" dirty="0" smtClean="0">
                <a:solidFill>
                  <a:srgbClr val="00B050"/>
                </a:solidFill>
              </a:rPr>
              <a:t>Primary </a:t>
            </a:r>
            <a:r>
              <a:rPr lang="en-US" sz="1800" kern="0" dirty="0">
                <a:solidFill>
                  <a:srgbClr val="00B050"/>
                </a:solidFill>
              </a:rPr>
              <a:t>Channel Offset = </a:t>
            </a:r>
            <a:r>
              <a:rPr lang="en-US" sz="1800" kern="0" dirty="0" smtClean="0">
                <a:solidFill>
                  <a:srgbClr val="00B050"/>
                </a:solidFill>
              </a:rPr>
              <a:t>0</a:t>
            </a:r>
          </a:p>
          <a:p>
            <a:pPr>
              <a:spcBef>
                <a:spcPts val="0"/>
              </a:spcBef>
              <a:buFont typeface="Arial" panose="020B0604020202020204" pitchFamily="34" charset="0"/>
              <a:buChar char="•"/>
            </a:pPr>
            <a:r>
              <a:rPr lang="en-US" sz="1800" kern="0" dirty="0" smtClean="0"/>
              <a:t>Total </a:t>
            </a:r>
            <a:r>
              <a:rPr lang="en-US" sz="1800" kern="0" dirty="0"/>
              <a:t>of 3 TX Mask should be supported </a:t>
            </a:r>
          </a:p>
          <a:p>
            <a:pPr>
              <a:spcBef>
                <a:spcPts val="0"/>
              </a:spcBef>
              <a:buFont typeface="Arial" panose="020B0604020202020204" pitchFamily="34" charset="0"/>
              <a:buChar char="•"/>
            </a:pPr>
            <a:endParaRPr lang="en-US" sz="1800" kern="0" dirty="0"/>
          </a:p>
          <a:p>
            <a:pPr>
              <a:spcBef>
                <a:spcPts val="0"/>
              </a:spcBef>
              <a:buFont typeface="Arial" panose="020B0604020202020204" pitchFamily="34" charset="0"/>
              <a:buChar char="•"/>
            </a:pPr>
            <a:endParaRPr lang="en-US" sz="1800" kern="0" dirty="0" smtClean="0"/>
          </a:p>
        </p:txBody>
      </p:sp>
      <p:sp>
        <p:nvSpPr>
          <p:cNvPr id="14" name="Line Callout 3 13"/>
          <p:cNvSpPr/>
          <p:nvPr/>
        </p:nvSpPr>
        <p:spPr bwMode="auto">
          <a:xfrm>
            <a:off x="5724128" y="1916832"/>
            <a:ext cx="3096344" cy="936104"/>
          </a:xfrm>
          <a:prstGeom prst="borderCallout3">
            <a:avLst>
              <a:gd name="adj1" fmla="val 55194"/>
              <a:gd name="adj2" fmla="val -3214"/>
              <a:gd name="adj3" fmla="val 95295"/>
              <a:gd name="adj4" fmla="val -12035"/>
              <a:gd name="adj5" fmla="val 118782"/>
              <a:gd name="adj6" fmla="val -30611"/>
              <a:gd name="adj7" fmla="val 118052"/>
              <a:gd name="adj8" fmla="val -102730"/>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a 4.32 GHz mask PPDU or 2.16+2.16 GHz mask PPDU if the secondary channel was idle during an interval of PIFS immediately preceding the start of the TXOP</a:t>
            </a:r>
          </a:p>
        </p:txBody>
      </p:sp>
      <p:sp>
        <p:nvSpPr>
          <p:cNvPr id="15" name="Line Callout 3 14"/>
          <p:cNvSpPr/>
          <p:nvPr/>
        </p:nvSpPr>
        <p:spPr bwMode="auto">
          <a:xfrm>
            <a:off x="5724128" y="4869160"/>
            <a:ext cx="3096344" cy="1166143"/>
          </a:xfrm>
          <a:prstGeom prst="borderCallout3">
            <a:avLst>
              <a:gd name="adj1" fmla="val 55194"/>
              <a:gd name="adj2" fmla="val -3214"/>
              <a:gd name="adj3" fmla="val 61288"/>
              <a:gd name="adj4" fmla="val -25763"/>
              <a:gd name="adj5" fmla="val 62040"/>
              <a:gd name="adj6" fmla="val -35908"/>
              <a:gd name="adj7" fmla="val 34220"/>
              <a:gd name="adj8" fmla="val -67993"/>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a 8.64 GHz mask PPDU or 4.32+4.32 GHz mask PPDU if the secondary, secondary4.32 and secondary6.48 channels were idle during an interval of PIFS immediately preceding the start of the TXOP</a:t>
            </a:r>
          </a:p>
        </p:txBody>
      </p:sp>
      <p:sp>
        <p:nvSpPr>
          <p:cNvPr id="16" name="Line Callout 3 15"/>
          <p:cNvSpPr/>
          <p:nvPr/>
        </p:nvSpPr>
        <p:spPr bwMode="auto">
          <a:xfrm>
            <a:off x="5724128" y="3294360"/>
            <a:ext cx="3096344" cy="926728"/>
          </a:xfrm>
          <a:prstGeom prst="borderCallout3">
            <a:avLst>
              <a:gd name="adj1" fmla="val 52078"/>
              <a:gd name="adj2" fmla="val -1349"/>
              <a:gd name="adj3" fmla="val 119184"/>
              <a:gd name="adj4" fmla="val -12346"/>
              <a:gd name="adj5" fmla="val 144030"/>
              <a:gd name="adj6" fmla="val -22383"/>
              <a:gd name="adj7" fmla="val 170831"/>
              <a:gd name="adj8" fmla="val -37729"/>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smtClean="0">
                <a:solidFill>
                  <a:srgbClr val="000000"/>
                </a:solidFill>
                <a:latin typeface="TimesNewRomanPSMT"/>
              </a:rPr>
              <a:t>Transmit </a:t>
            </a:r>
            <a:r>
              <a:rPr lang="en-US" sz="1100" dirty="0">
                <a:solidFill>
                  <a:srgbClr val="000000"/>
                </a:solidFill>
                <a:latin typeface="TimesNewRomanPSMT"/>
              </a:rPr>
              <a:t>a 6.48 GHz mask PPDU if the secondary and secondary4.32 channels were idle </a:t>
            </a:r>
            <a:r>
              <a:rPr lang="en-US" sz="1100" dirty="0" smtClean="0">
                <a:solidFill>
                  <a:srgbClr val="000000"/>
                </a:solidFill>
                <a:latin typeface="TimesNewRomanPSMT"/>
              </a:rPr>
              <a:t>during an </a:t>
            </a:r>
            <a:r>
              <a:rPr lang="en-US" sz="1100" dirty="0">
                <a:solidFill>
                  <a:srgbClr val="000000"/>
                </a:solidFill>
                <a:latin typeface="TimesNewRomanPSMT"/>
              </a:rPr>
              <a:t>interval of PIFS immediately preceding the start of the TXOP. </a:t>
            </a:r>
          </a:p>
        </p:txBody>
      </p:sp>
      <p:pic>
        <p:nvPicPr>
          <p:cNvPr id="8" name="Picture 7"/>
          <p:cNvPicPr>
            <a:picLocks noChangeAspect="1"/>
          </p:cNvPicPr>
          <p:nvPr/>
        </p:nvPicPr>
        <p:blipFill>
          <a:blip r:embed="rId2"/>
          <a:stretch>
            <a:fillRect/>
          </a:stretch>
        </p:blipFill>
        <p:spPr>
          <a:xfrm>
            <a:off x="319917" y="2204864"/>
            <a:ext cx="4825201" cy="3384376"/>
          </a:xfrm>
          <a:prstGeom prst="rect">
            <a:avLst/>
          </a:prstGeom>
        </p:spPr>
      </p:pic>
    </p:spTree>
    <p:extLst>
      <p:ext uri="{BB962C8B-B14F-4D97-AF65-F5344CB8AC3E}">
        <p14:creationId xmlns:p14="http://schemas.microsoft.com/office/powerpoint/2010/main" val="1104591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February 2017</a:t>
            </a:r>
            <a:endParaRPr lang="en-GB" dirty="0"/>
          </a:p>
        </p:txBody>
      </p:sp>
      <p:sp>
        <p:nvSpPr>
          <p:cNvPr id="3" name="Footer Placeholder 2"/>
          <p:cNvSpPr>
            <a:spLocks noGrp="1"/>
          </p:cNvSpPr>
          <p:nvPr>
            <p:ph type="ftr" idx="11"/>
          </p:nvPr>
        </p:nvSpPr>
        <p:spPr/>
        <p:txBody>
          <a:bodyPr/>
          <a:lstStyle/>
          <a:p>
            <a:r>
              <a:rPr lang="fr-FR" dirty="0" smtClean="0"/>
              <a:t>Kedem Oren, Intel et al</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9</a:t>
            </a:fld>
            <a:endParaRPr lang="en-GB"/>
          </a:p>
        </p:txBody>
      </p:sp>
      <p:sp>
        <p:nvSpPr>
          <p:cNvPr id="5" name="Title 3"/>
          <p:cNvSpPr txBox="1">
            <a:spLocks/>
          </p:cNvSpPr>
          <p:nvPr/>
        </p:nvSpPr>
        <p:spPr>
          <a:xfrm>
            <a:off x="494506" y="606425"/>
            <a:ext cx="8229600" cy="11430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TX Mask - Primary </a:t>
            </a:r>
            <a:r>
              <a:rPr lang="en-US" kern="0" dirty="0" smtClean="0"/>
              <a:t>set inside the </a:t>
            </a:r>
            <a:r>
              <a:rPr lang="en-US" kern="0" dirty="0"/>
              <a:t>Band</a:t>
            </a:r>
          </a:p>
        </p:txBody>
      </p:sp>
      <p:sp>
        <p:nvSpPr>
          <p:cNvPr id="7" name="Content Placeholder 2"/>
          <p:cNvSpPr txBox="1">
            <a:spLocks/>
          </p:cNvSpPr>
          <p:nvPr/>
        </p:nvSpPr>
        <p:spPr>
          <a:xfrm>
            <a:off x="152382" y="1177925"/>
            <a:ext cx="8285504" cy="1008112"/>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sz="1800" kern="0" dirty="0"/>
              <a:t>When Primary is located </a:t>
            </a:r>
            <a:r>
              <a:rPr lang="en-US" sz="1800" kern="0" dirty="0" smtClean="0"/>
              <a:t>within the band, it shall be referred as:             </a:t>
            </a:r>
            <a:r>
              <a:rPr lang="en-US" sz="1800" kern="0" dirty="0">
                <a:solidFill>
                  <a:srgbClr val="00B050"/>
                </a:solidFill>
              </a:rPr>
              <a:t>Primary Channel Offset = </a:t>
            </a:r>
            <a:r>
              <a:rPr lang="en-US" sz="1800" kern="0" dirty="0" smtClean="0">
                <a:solidFill>
                  <a:srgbClr val="00B050"/>
                </a:solidFill>
              </a:rPr>
              <a:t>1</a:t>
            </a:r>
            <a:endParaRPr lang="en-US" sz="1800" kern="0" dirty="0">
              <a:solidFill>
                <a:srgbClr val="00B050"/>
              </a:solidFill>
            </a:endParaRPr>
          </a:p>
          <a:p>
            <a:pPr>
              <a:spcBef>
                <a:spcPts val="0"/>
              </a:spcBef>
              <a:buFont typeface="Arial" panose="020B0604020202020204" pitchFamily="34" charset="0"/>
              <a:buChar char="•"/>
            </a:pPr>
            <a:r>
              <a:rPr lang="en-US" sz="1800" kern="0" dirty="0" smtClean="0"/>
              <a:t>Additional TX Masks are allowed (total of 5) </a:t>
            </a:r>
          </a:p>
          <a:p>
            <a:pPr>
              <a:spcBef>
                <a:spcPts val="0"/>
              </a:spcBef>
              <a:buFont typeface="Arial" panose="020B0604020202020204" pitchFamily="34" charset="0"/>
              <a:buChar char="•"/>
            </a:pPr>
            <a:endParaRPr lang="en-US" sz="1800" kern="0" dirty="0" smtClean="0"/>
          </a:p>
        </p:txBody>
      </p:sp>
      <p:sp>
        <p:nvSpPr>
          <p:cNvPr id="11" name="Line Callout 3 10"/>
          <p:cNvSpPr/>
          <p:nvPr/>
        </p:nvSpPr>
        <p:spPr bwMode="auto">
          <a:xfrm>
            <a:off x="5724128" y="1916832"/>
            <a:ext cx="3096344" cy="936104"/>
          </a:xfrm>
          <a:prstGeom prst="borderCallout3">
            <a:avLst>
              <a:gd name="adj1" fmla="val 55194"/>
              <a:gd name="adj2" fmla="val -3214"/>
              <a:gd name="adj3" fmla="val 95295"/>
              <a:gd name="adj4" fmla="val -12035"/>
              <a:gd name="adj5" fmla="val 118782"/>
              <a:gd name="adj6" fmla="val -30611"/>
              <a:gd name="adj7" fmla="val 119080"/>
              <a:gd name="adj8" fmla="val -60142"/>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6.48 GHz mask PPDU if primary channel offset is 1 and the secondary4.32 and secondary6.48 channels were idle during an interval of PIFS immediately preceding the start of the TXOP</a:t>
            </a:r>
          </a:p>
        </p:txBody>
      </p:sp>
      <p:sp>
        <p:nvSpPr>
          <p:cNvPr id="12" name="Line Callout 3 11"/>
          <p:cNvSpPr/>
          <p:nvPr/>
        </p:nvSpPr>
        <p:spPr bwMode="auto">
          <a:xfrm>
            <a:off x="5796136" y="4662512"/>
            <a:ext cx="3096344" cy="926728"/>
          </a:xfrm>
          <a:prstGeom prst="borderCallout3">
            <a:avLst>
              <a:gd name="adj1" fmla="val 52078"/>
              <a:gd name="adj2" fmla="val -1349"/>
              <a:gd name="adj3" fmla="val 84909"/>
              <a:gd name="adj4" fmla="val -27889"/>
              <a:gd name="adj5" fmla="val 94176"/>
              <a:gd name="adj6" fmla="val -35128"/>
              <a:gd name="adj7" fmla="val 97088"/>
              <a:gd name="adj8" fmla="val -65706"/>
            </a:avLst>
          </a:prstGeom>
          <a:solidFill>
            <a:schemeClr val="bg2">
              <a:lumMod val="20000"/>
              <a:lumOff val="80000"/>
            </a:schemeClr>
          </a:solidFill>
          <a:ln w="9525" cap="flat" cmpd="sng" algn="ctr">
            <a:solidFill>
              <a:srgbClr val="00B05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r>
              <a:rPr lang="en-US" sz="1100" dirty="0">
                <a:solidFill>
                  <a:srgbClr val="000000"/>
                </a:solidFill>
                <a:latin typeface="TimesNewRomanPSMT"/>
              </a:rPr>
              <a:t>Transmit 4.32 GHz mask PPDU if primary channel offset is 1 and the secondary4.32 channel was idle during an interval of PIFS immediately preceding the start of the TXOP</a:t>
            </a:r>
          </a:p>
        </p:txBody>
      </p:sp>
      <p:pic>
        <p:nvPicPr>
          <p:cNvPr id="6" name="Picture 5"/>
          <p:cNvPicPr>
            <a:picLocks noChangeAspect="1"/>
          </p:cNvPicPr>
          <p:nvPr/>
        </p:nvPicPr>
        <p:blipFill>
          <a:blip r:embed="rId2"/>
          <a:stretch>
            <a:fillRect/>
          </a:stretch>
        </p:blipFill>
        <p:spPr>
          <a:xfrm>
            <a:off x="494506" y="2204864"/>
            <a:ext cx="4509542" cy="4176810"/>
          </a:xfrm>
          <a:prstGeom prst="rect">
            <a:avLst/>
          </a:prstGeom>
        </p:spPr>
      </p:pic>
    </p:spTree>
    <p:extLst>
      <p:ext uri="{BB962C8B-B14F-4D97-AF65-F5344CB8AC3E}">
        <p14:creationId xmlns:p14="http://schemas.microsoft.com/office/powerpoint/2010/main" val="4182438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2252</TotalTime>
  <Words>904</Words>
  <Application>Microsoft Office PowerPoint</Application>
  <PresentationFormat>On-screen Show (4:3)</PresentationFormat>
  <Paragraphs>134</Paragraphs>
  <Slides>12</Slides>
  <Notes>3</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12</vt:i4>
      </vt:variant>
    </vt:vector>
  </HeadingPairs>
  <TitlesOfParts>
    <vt:vector size="25" baseType="lpstr">
      <vt:lpstr>Arial Unicode MS</vt:lpstr>
      <vt:lpstr>MS Gothic</vt:lpstr>
      <vt:lpstr>Arial</vt:lpstr>
      <vt:lpstr>Calibri</vt:lpstr>
      <vt:lpstr>Calibri Light</vt:lpstr>
      <vt:lpstr>Times New Roman</vt:lpstr>
      <vt:lpstr>TimesNewRomanPSMT</vt:lpstr>
      <vt:lpstr>Office Theme</vt:lpstr>
      <vt:lpstr>4_Custom Design</vt:lpstr>
      <vt:lpstr>3_Custom Design</vt:lpstr>
      <vt:lpstr>2_Custom Design</vt:lpstr>
      <vt:lpstr>1_Custom Design</vt:lpstr>
      <vt:lpstr>Custom Design</vt:lpstr>
      <vt:lpstr>PHY-CCA Indication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Straw Poll</vt:lpstr>
      <vt:lpstr>BACKUP</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Ack and Block Ack Transmission in bonded channels</dc:title>
  <dc:creator>Trainin, Solomon</dc:creator>
  <cp:keywords>CTPClassification=CTP_PUBLIC:VisualMarkings=</cp:keywords>
  <cp:lastModifiedBy>Kedem, Oren</cp:lastModifiedBy>
  <cp:revision>126</cp:revision>
  <cp:lastPrinted>1601-01-01T00:00:00Z</cp:lastPrinted>
  <dcterms:created xsi:type="dcterms:W3CDTF">2016-09-11T14:22:53Z</dcterms:created>
  <dcterms:modified xsi:type="dcterms:W3CDTF">2017-05-24T12:57:54Z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5263d985-4224-47e5-8914-e0e3340231bc</vt:lpwstr>
  </property>
  <property fmtid="{D5CDD505-2E9C-101B-9397-08002B2CF9AE}" pid="3" name="CTP_TimeStamp">
    <vt:lpwstr>2016-11-10 20:35:16Z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