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69" r:id="rId2"/>
    <p:sldId id="271" r:id="rId3"/>
    <p:sldId id="358" r:id="rId4"/>
    <p:sldId id="594" r:id="rId5"/>
    <p:sldId id="443" r:id="rId6"/>
    <p:sldId id="518" r:id="rId7"/>
    <p:sldId id="615" r:id="rId8"/>
    <p:sldId id="563" r:id="rId9"/>
    <p:sldId id="570" r:id="rId10"/>
    <p:sldId id="571" r:id="rId11"/>
    <p:sldId id="572" r:id="rId12"/>
    <p:sldId id="596" r:id="rId13"/>
    <p:sldId id="573" r:id="rId14"/>
    <p:sldId id="617" r:id="rId15"/>
    <p:sldId id="613" r:id="rId16"/>
    <p:sldId id="614" r:id="rId17"/>
    <p:sldId id="616" r:id="rId18"/>
    <p:sldId id="390"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74" d="100"/>
          <a:sy n="74" d="100"/>
        </p:scale>
        <p:origin x="-168"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4616"/>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P802.11-17/0859r2</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July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P802.11-17/0859r2</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July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P802.11-17/0859r2</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July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P802.11-17/0859r2</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July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P802.11-17/0859r2</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12</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13</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18</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P802.11-17/0859r2</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P802.11-17/0859r2</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P802.11-17/0859r2</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9</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July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July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July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July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0859r2</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July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July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a:t>
            </a:r>
            <a:r>
              <a:rPr lang="en-US" sz="1800" b="0" dirty="0" smtClean="0">
                <a:latin typeface="Arial" charset="0"/>
              </a:rPr>
              <a:t>07-10</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10</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11</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85800" y="1600200"/>
            <a:ext cx="7772400" cy="4495800"/>
          </a:xfrm>
        </p:spPr>
        <p:txBody>
          <a:bodyPr/>
          <a:lstStyle/>
          <a:p>
            <a:pPr>
              <a:spcBef>
                <a:spcPts val="600"/>
              </a:spcBef>
              <a:buClrTx/>
              <a:buFontTx/>
              <a:buNone/>
            </a:pPr>
            <a:r>
              <a:rPr lang="en-GB" sz="1600" dirty="0">
                <a:cs typeface="MS Gothic" charset="0"/>
              </a:rPr>
              <a:t>All participation in IEEE 802 Working Group meetings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12</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13</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11 July 2017</a:t>
            </a:r>
            <a:br>
              <a:rPr lang="en-US" sz="4000" dirty="0" smtClean="0">
                <a:latin typeface="Arial" charset="0"/>
                <a:cs typeface="Arial" charset="0"/>
              </a:rPr>
            </a:br>
            <a:r>
              <a:rPr lang="en-US" dirty="0" smtClean="0">
                <a:latin typeface="Arial" charset="0"/>
                <a:cs typeface="Arial" charset="0"/>
              </a:rPr>
              <a:t>19:30–21:30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16:00 Wednesday</a:t>
            </a:r>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39112680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br>
              <a:rPr lang="en-US" sz="4000" dirty="0" smtClean="0">
                <a:latin typeface="Arial" charset="0"/>
                <a:cs typeface="Arial" charset="0"/>
              </a:rPr>
            </a:br>
            <a:r>
              <a:rPr lang="en-US" dirty="0" smtClean="0">
                <a:latin typeface="Arial" charset="0"/>
                <a:cs typeface="Arial" charset="0"/>
              </a:rPr>
              <a:t>08:00–10:00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r>
              <a:rPr lang="en-US" sz="4000" smtClean="0">
                <a:latin typeface="Arial" charset="0"/>
                <a:cs typeface="Arial" charset="0"/>
              </a:rPr>
              <a:t/>
            </a:r>
            <a:br>
              <a:rPr lang="en-US" sz="4000" smtClean="0">
                <a:latin typeface="Arial" charset="0"/>
                <a:cs typeface="Arial" charset="0"/>
              </a:rPr>
            </a:br>
            <a:r>
              <a:rPr lang="en-US">
                <a:latin typeface="Arial" charset="0"/>
                <a:cs typeface="Arial" charset="0"/>
              </a:rPr>
              <a:t>08:00–10:00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September 2017 </a:t>
            </a:r>
            <a:r>
              <a:rPr lang="en-US" sz="2400" dirty="0"/>
              <a:t>802.11 meeting on </a:t>
            </a:r>
            <a:r>
              <a:rPr lang="en-US" sz="2400" dirty="0" smtClean="0"/>
              <a:t>Monday </a:t>
            </a:r>
            <a:r>
              <a:rPr lang="en-US" sz="2400" dirty="0" err="1" smtClean="0"/>
              <a:t>tbd</a:t>
            </a:r>
            <a:r>
              <a:rPr lang="en-US" sz="2400" dirty="0" smtClean="0"/>
              <a:t> at </a:t>
            </a:r>
            <a:r>
              <a:rPr lang="en-US" sz="2400" dirty="0"/>
              <a:t>9</a:t>
            </a:r>
            <a:r>
              <a:rPr lang="en-US" sz="2400" dirty="0" smtClean="0"/>
              <a:t>am Eastern </a:t>
            </a:r>
            <a:r>
              <a:rPr lang="en-US" sz="2400" dirty="0"/>
              <a:t>US Time.</a:t>
            </a:r>
          </a:p>
          <a:p>
            <a:pPr lvl="1">
              <a:lnSpc>
                <a:spcPct val="80000"/>
              </a:lnSpc>
            </a:pPr>
            <a:r>
              <a:rPr lang="en-US" dirty="0" smtClean="0"/>
              <a:t>Mover:</a:t>
            </a:r>
          </a:p>
          <a:p>
            <a:pPr lvl="1">
              <a:lnSpc>
                <a:spcPct val="80000"/>
              </a:lnSpc>
            </a:pPr>
            <a:r>
              <a:rPr lang="en-US" dirty="0" smtClean="0"/>
              <a:t>Seconder:</a:t>
            </a:r>
          </a:p>
          <a:p>
            <a:pPr lvl="1">
              <a:lnSpc>
                <a:spcPct val="80000"/>
              </a:lnSpc>
            </a:pPr>
            <a:r>
              <a:rPr lang="en-US" dirty="0" smtClean="0"/>
              <a:t>Yes:    No:    Abstain: </a:t>
            </a:r>
            <a:endParaRPr lang="en-US" dirty="0"/>
          </a:p>
          <a:p>
            <a:pPr lvl="1">
              <a:lnSpc>
                <a:spcPct val="80000"/>
              </a:lnSpc>
            </a:pPr>
            <a:endParaRPr lang="en-US" dirty="0"/>
          </a:p>
          <a:p>
            <a:pPr>
              <a:lnSpc>
                <a:spcPct val="80000"/>
              </a:lnSpc>
            </a:pPr>
            <a:r>
              <a:rPr lang="en-US" dirty="0"/>
              <a:t>Adjourn </a:t>
            </a:r>
            <a:r>
              <a:rPr lang="en-US" dirty="0" err="1"/>
              <a:t>TGak</a:t>
            </a:r>
            <a:endParaRPr lang="en-US" dirty="0"/>
          </a:p>
          <a:p>
            <a:pPr lvl="1">
              <a:lnSpc>
                <a:spcPct val="80000"/>
              </a:lnSpc>
            </a:pPr>
            <a:endParaRPr lang="en-US" dirty="0" smtClean="0"/>
          </a:p>
          <a:p>
            <a:pPr>
              <a:lnSpc>
                <a:spcPct val="80000"/>
              </a:lnSpc>
            </a:pPr>
            <a:endParaRPr lang="en-US" b="0" dirty="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18</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Berlin, Germany</a:t>
            </a:r>
            <a:endParaRPr lang="en-US" sz="2800" dirty="0">
              <a:latin typeface="Arial" charset="0"/>
            </a:endParaRPr>
          </a:p>
          <a:p>
            <a:pPr algn="ctr">
              <a:lnSpc>
                <a:spcPct val="90000"/>
              </a:lnSpc>
              <a:buFontTx/>
              <a:buNone/>
            </a:pPr>
            <a:r>
              <a:rPr lang="en-US" sz="2800" dirty="0" smtClean="0">
                <a:latin typeface="Arial" charset="0"/>
              </a:rPr>
              <a:t>10-13 July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July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err="1" smtClean="0">
                <a:latin typeface="Arial"/>
                <a:cs typeface="Arial"/>
              </a:rPr>
              <a:t>Estrel</a:t>
            </a:r>
            <a:r>
              <a:rPr lang="en-US" dirty="0" smtClean="0">
                <a:latin typeface="Arial"/>
                <a:cs typeface="Arial"/>
              </a:rPr>
              <a:t> Hotel, Berlin, Germany</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762000" y="685800"/>
            <a:ext cx="7620000"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a:t>
            </a:r>
            <a:r>
              <a:rPr lang="en-US" sz="2400" dirty="0"/>
              <a:t>Final WG &amp; </a:t>
            </a:r>
            <a:r>
              <a:rPr lang="en-US" sz="2400" dirty="0" err="1"/>
              <a:t>ExecComm</a:t>
            </a:r>
            <a:r>
              <a:rPr lang="en-US" sz="2400" dirty="0"/>
              <a:t> &amp; </a:t>
            </a:r>
            <a:r>
              <a:rPr lang="en-US" sz="2400" dirty="0" err="1"/>
              <a:t>RevCom</a:t>
            </a:r>
            <a:r>
              <a:rPr lang="en-US" sz="2400" dirty="0"/>
              <a:t> </a:t>
            </a:r>
            <a:r>
              <a:rPr lang="en-US" sz="2400" dirty="0" smtClean="0"/>
              <a:t>Approval</a:t>
            </a:r>
            <a:endParaRPr lang="en-US" sz="2400" dirty="0"/>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38127288"/>
              </p:ext>
            </p:extLst>
          </p:nvPr>
        </p:nvGraphicFramePr>
        <p:xfrm>
          <a:off x="762000" y="2819400"/>
          <a:ext cx="7696199" cy="219347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Wednesday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Room</a:t>
                      </a:r>
                      <a:r>
                        <a:rPr lang="en-US" sz="2000" strike="noStrike" baseline="0" dirty="0" smtClean="0">
                          <a:latin typeface="+mn-lt"/>
                          <a:cs typeface="Arial" charset="0"/>
                        </a:rPr>
                        <a:t> </a:t>
                      </a:r>
                      <a:r>
                        <a:rPr lang="en-US" sz="2000" strike="noStrike" dirty="0" smtClean="0">
                          <a:latin typeface="+mn-lt"/>
                          <a:cs typeface="Arial" charset="0"/>
                        </a:rPr>
                        <a:t>30412</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a:t>
            </a:r>
            <a:r>
              <a:rPr lang="en-US" dirty="0" smtClean="0">
                <a:latin typeface="Arial" charset="0"/>
                <a:cs typeface="Arial" charset="0"/>
              </a:rPr>
              <a:t>00, Room 30441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took notes</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a:t>
            </a:r>
            <a:r>
              <a:rPr lang="en-US" dirty="0" smtClean="0">
                <a:latin typeface="Arial" charset="0"/>
                <a:cs typeface="Arial" charset="0"/>
              </a:rPr>
              <a:t>00, Room 30441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11-17/0513r0 as the minutes of the </a:t>
            </a:r>
            <a:r>
              <a:rPr lang="en-US" b="0" dirty="0" err="1"/>
              <a:t>Daejeon</a:t>
            </a:r>
            <a:r>
              <a:rPr lang="en-US" b="0" dirty="0"/>
              <a:t> </a:t>
            </a:r>
            <a:r>
              <a:rPr lang="en-US" b="0" dirty="0" err="1"/>
              <a:t>TGak</a:t>
            </a:r>
            <a:r>
              <a:rPr lang="en-US" b="0" dirty="0"/>
              <a:t> meeting in May.</a:t>
            </a:r>
          </a:p>
          <a:p>
            <a:pPr lvl="1">
              <a:lnSpc>
                <a:spcPct val="80000"/>
              </a:lnSpc>
            </a:pPr>
            <a:r>
              <a:rPr lang="en-US" dirty="0" smtClean="0"/>
              <a:t>Approved by unanimous consent</a:t>
            </a:r>
          </a:p>
          <a:p>
            <a:pPr lvl="1">
              <a:lnSpc>
                <a:spcPct val="80000"/>
              </a:lnSpc>
            </a:pPr>
            <a:endParaRPr lang="en-US" dirty="0"/>
          </a:p>
          <a:p>
            <a:pPr>
              <a:lnSpc>
                <a:spcPct val="80000"/>
              </a:lnSpc>
            </a:pPr>
            <a:r>
              <a:rPr lang="en-US" dirty="0" smtClean="0"/>
              <a:t>Moved</a:t>
            </a:r>
            <a:r>
              <a:rPr lang="en-US" dirty="0"/>
              <a:t>, </a:t>
            </a:r>
            <a:r>
              <a:rPr lang="en-US" b="0" dirty="0"/>
              <a:t>to approve the following minutes of </a:t>
            </a:r>
            <a:r>
              <a:rPr lang="en-US" b="0" dirty="0" err="1"/>
              <a:t>TGak</a:t>
            </a:r>
            <a:r>
              <a:rPr lang="en-US" b="0" dirty="0"/>
              <a:t> teleconferences held since the </a:t>
            </a:r>
            <a:r>
              <a:rPr lang="en-US" b="0" dirty="0" smtClean="0"/>
              <a:t>May </a:t>
            </a:r>
            <a:r>
              <a:rPr lang="en-US" b="0" dirty="0" err="1" smtClean="0"/>
              <a:t>TGak</a:t>
            </a:r>
            <a:r>
              <a:rPr lang="en-US" b="0" dirty="0" smtClean="0"/>
              <a:t> </a:t>
            </a:r>
            <a:r>
              <a:rPr lang="en-US" b="0" dirty="0"/>
              <a:t>meeting:</a:t>
            </a:r>
          </a:p>
          <a:p>
            <a:pPr lvl="1">
              <a:lnSpc>
                <a:spcPct val="80000"/>
              </a:lnSpc>
            </a:pPr>
            <a:r>
              <a:rPr lang="en-US" dirty="0" smtClean="0"/>
              <a:t>22 </a:t>
            </a:r>
            <a:r>
              <a:rPr lang="en-US" dirty="0" smtClean="0"/>
              <a:t>May</a:t>
            </a:r>
            <a:r>
              <a:rPr lang="en-US" dirty="0"/>
              <a:t> </a:t>
            </a:r>
            <a:r>
              <a:rPr lang="en-US" dirty="0" smtClean="0"/>
              <a:t>&amp; </a:t>
            </a:r>
            <a:r>
              <a:rPr lang="en-US" dirty="0" smtClean="0"/>
              <a:t>12 June</a:t>
            </a:r>
            <a:r>
              <a:rPr lang="en-US" dirty="0"/>
              <a:t> </a:t>
            </a:r>
            <a:r>
              <a:rPr lang="en-US" dirty="0" smtClean="0"/>
              <a:t>&amp; </a:t>
            </a:r>
            <a:r>
              <a:rPr lang="en-US" dirty="0" smtClean="0"/>
              <a:t>26 </a:t>
            </a:r>
            <a:r>
              <a:rPr lang="en-US" dirty="0" smtClean="0"/>
              <a:t>June: </a:t>
            </a:r>
            <a:r>
              <a:rPr lang="en-US" dirty="0" smtClean="0"/>
              <a:t>11-17/0860r5</a:t>
            </a:r>
            <a:endParaRPr lang="en-US" dirty="0"/>
          </a:p>
          <a:p>
            <a:pPr lvl="1">
              <a:lnSpc>
                <a:spcPct val="80000"/>
              </a:lnSpc>
            </a:pPr>
            <a:r>
              <a:rPr lang="en-US" dirty="0" smtClean="0"/>
              <a:t>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a:t>
            </a:r>
            <a:r>
              <a:rPr lang="en-US" dirty="0">
                <a:latin typeface="Arial" charset="0"/>
                <a:cs typeface="Arial" charset="0"/>
              </a:rPr>
              <a:t>00 – </a:t>
            </a:r>
            <a:r>
              <a:rPr lang="en-US" dirty="0" smtClean="0">
                <a:latin typeface="Arial" charset="0"/>
                <a:cs typeface="Arial" charset="0"/>
              </a:rPr>
              <a:t>18:</a:t>
            </a:r>
            <a:r>
              <a:rPr lang="en-US" dirty="0" smtClean="0">
                <a:latin typeface="Arial" charset="0"/>
                <a:cs typeface="Arial" charset="0"/>
              </a:rPr>
              <a:t>00, Room 30441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b="0" dirty="0" smtClean="0"/>
          </a:p>
          <a:p>
            <a:pPr>
              <a:lnSpc>
                <a:spcPct val="80000"/>
              </a:lnSpc>
            </a:pPr>
            <a:r>
              <a:rPr lang="en-US" b="0" smtClean="0"/>
              <a:t>The Editor </a:t>
            </a:r>
            <a:r>
              <a:rPr lang="en-US" b="0" dirty="0" smtClean="0"/>
              <a:t>announced that D4.1 </a:t>
            </a:r>
            <a:r>
              <a:rPr lang="en-US" b="0" dirty="0" smtClean="0"/>
              <a:t>should be posted later today and will reflect 11-17/0898r1.</a:t>
            </a:r>
          </a:p>
          <a:p>
            <a:pPr>
              <a:lnSpc>
                <a:spcPct val="80000"/>
              </a:lnSpc>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smtClean="0"/>
              <a:t>19:30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9</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132393</TotalTime>
  <Words>1798</Words>
  <Application>Microsoft Macintosh PowerPoint</Application>
  <PresentationFormat>On-screen Show (4:3)</PresentationFormat>
  <Paragraphs>285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802-11-Submission</vt:lpstr>
      <vt:lpstr>July 2017 802.11ak Agenda</vt:lpstr>
      <vt:lpstr>IEEE 802.11ak/GLK: Enhancements For Transit Links Within Bridged Networks</vt:lpstr>
      <vt:lpstr>Venue</vt:lpstr>
      <vt:lpstr>TGak Timeline</vt:lpstr>
      <vt:lpstr>Sessions</vt:lpstr>
      <vt:lpstr>Monday, 10 July 2017 16:00 – 18:00, Room 30441</vt:lpstr>
      <vt:lpstr>Monday, 10 July 2017 16:00 – 18:00, Room 30441</vt:lpstr>
      <vt:lpstr>Monday, 10 July 2017 16:00 – 18:00, Room 30441</vt:lpstr>
      <vt:lpstr>Participants, Patents, and Duty to Inform</vt:lpstr>
      <vt:lpstr>Patent Related Links</vt:lpstr>
      <vt:lpstr>Call for Potentially Essential Patents</vt:lpstr>
      <vt:lpstr>Participation in IEEE 802 Meetings</vt:lpstr>
      <vt:lpstr>Other Guidelines for IEEE WG Meetings</vt:lpstr>
      <vt:lpstr>Tuesday, 11 July 2017 19:30–21:30</vt:lpstr>
      <vt:lpstr>Wednesday, 12 July 2017 16:00–18:00</vt:lpstr>
      <vt:lpstr>Thursday, 13 July 2017 08:00–10:00</vt:lpstr>
      <vt:lpstr>Thursday, 13 July 2017 08:00–10:00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1516</cp:revision>
  <cp:lastPrinted>2016-06-15T02:09:12Z</cp:lastPrinted>
  <dcterms:created xsi:type="dcterms:W3CDTF">2006-12-04T03:46:13Z</dcterms:created>
  <dcterms:modified xsi:type="dcterms:W3CDTF">2017-07-10T16:24:00Z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