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37"/>
  </p:notesMasterIdLst>
  <p:handoutMasterIdLst>
    <p:handoutMasterId r:id="rId38"/>
  </p:handoutMasterIdLst>
  <p:sldIdLst>
    <p:sldId id="256" r:id="rId2"/>
    <p:sldId id="257" r:id="rId3"/>
    <p:sldId id="274" r:id="rId4"/>
    <p:sldId id="277" r:id="rId5"/>
    <p:sldId id="275" r:id="rId6"/>
    <p:sldId id="285" r:id="rId7"/>
    <p:sldId id="286" r:id="rId8"/>
    <p:sldId id="287" r:id="rId9"/>
    <p:sldId id="288" r:id="rId10"/>
    <p:sldId id="290" r:id="rId11"/>
    <p:sldId id="289" r:id="rId12"/>
    <p:sldId id="291" r:id="rId13"/>
    <p:sldId id="292" r:id="rId14"/>
    <p:sldId id="293" r:id="rId15"/>
    <p:sldId id="276" r:id="rId16"/>
    <p:sldId id="294" r:id="rId17"/>
    <p:sldId id="302" r:id="rId18"/>
    <p:sldId id="303" r:id="rId19"/>
    <p:sldId id="295" r:id="rId20"/>
    <p:sldId id="305" r:id="rId21"/>
    <p:sldId id="296" r:id="rId22"/>
    <p:sldId id="297" r:id="rId23"/>
    <p:sldId id="300" r:id="rId24"/>
    <p:sldId id="298" r:id="rId25"/>
    <p:sldId id="301" r:id="rId26"/>
    <p:sldId id="299" r:id="rId27"/>
    <p:sldId id="306" r:id="rId28"/>
    <p:sldId id="308" r:id="rId29"/>
    <p:sldId id="309" r:id="rId30"/>
    <p:sldId id="310" r:id="rId31"/>
    <p:sldId id="307" r:id="rId32"/>
    <p:sldId id="312" r:id="rId33"/>
    <p:sldId id="284" r:id="rId34"/>
    <p:sldId id="283"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73" autoAdjust="0"/>
    <p:restoredTop sz="86575" autoAdjust="0"/>
  </p:normalViewPr>
  <p:slideViewPr>
    <p:cSldViewPr>
      <p:cViewPr varScale="1">
        <p:scale>
          <a:sx n="62" d="100"/>
          <a:sy n="62" d="100"/>
        </p:scale>
        <p:origin x="90" y="180"/>
      </p:cViewPr>
      <p:guideLst>
        <p:guide orient="horz" pos="2160"/>
        <p:guide pos="3840"/>
      </p:guideLst>
    </p:cSldViewPr>
  </p:slideViewPr>
  <p:outlineViewPr>
    <p:cViewPr varScale="1">
      <p:scale>
        <a:sx n="33" d="100"/>
        <a:sy n="33" d="100"/>
      </p:scale>
      <p:origin x="0" y="-5007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802-11-17-0858r1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802-11-17-0858r1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2017</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802-11-17-0858r1</a:t>
            </a:r>
          </a:p>
        </p:txBody>
      </p:sp>
      <p:sp>
        <p:nvSpPr>
          <p:cNvPr id="5" name="Rectangle 3"/>
          <p:cNvSpPr>
            <a:spLocks noGrp="1" noChangeArrowheads="1"/>
          </p:cNvSpPr>
          <p:nvPr>
            <p:ph type="dt"/>
          </p:nvPr>
        </p:nvSpPr>
        <p:spPr>
          <a:ln/>
        </p:spPr>
        <p:txBody>
          <a:bodyPr/>
          <a:lstStyle/>
          <a:p>
            <a:r>
              <a:rPr lang="en-US"/>
              <a:t>July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802-11-17-0858r1</a:t>
            </a:r>
          </a:p>
        </p:txBody>
      </p:sp>
      <p:sp>
        <p:nvSpPr>
          <p:cNvPr id="5" name="Rectangle 3"/>
          <p:cNvSpPr>
            <a:spLocks noGrp="1" noChangeArrowheads="1"/>
          </p:cNvSpPr>
          <p:nvPr>
            <p:ph type="dt"/>
          </p:nvPr>
        </p:nvSpPr>
        <p:spPr>
          <a:ln/>
        </p:spPr>
        <p:txBody>
          <a:bodyPr/>
          <a:lstStyle/>
          <a:p>
            <a:r>
              <a:rPr lang="en-US"/>
              <a:t>July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802-11-17-0858r1</a:t>
            </a:r>
          </a:p>
        </p:txBody>
      </p:sp>
      <p:sp>
        <p:nvSpPr>
          <p:cNvPr id="5" name="Date Placeholder 4"/>
          <p:cNvSpPr>
            <a:spLocks noGrp="1"/>
          </p:cNvSpPr>
          <p:nvPr>
            <p:ph type="dt" idx="11"/>
          </p:nvPr>
        </p:nvSpPr>
        <p:spPr/>
        <p:txBody>
          <a:bodyPr/>
          <a:lstStyle/>
          <a:p>
            <a:r>
              <a:rPr lang="en-US"/>
              <a:t>July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802-11-17-0858r1</a:t>
            </a:r>
          </a:p>
        </p:txBody>
      </p:sp>
      <p:sp>
        <p:nvSpPr>
          <p:cNvPr id="5" name="Date Placeholder 4"/>
          <p:cNvSpPr>
            <a:spLocks noGrp="1"/>
          </p:cNvSpPr>
          <p:nvPr>
            <p:ph type="dt" idx="11"/>
          </p:nvPr>
        </p:nvSpPr>
        <p:spPr/>
        <p:txBody>
          <a:bodyPr/>
          <a:lstStyle/>
          <a:p>
            <a:r>
              <a:rPr lang="en-US"/>
              <a:t>July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2365068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802-11-17-0858r1</a:t>
            </a:r>
          </a:p>
        </p:txBody>
      </p:sp>
      <p:sp>
        <p:nvSpPr>
          <p:cNvPr id="5" name="Date Placeholder 4"/>
          <p:cNvSpPr>
            <a:spLocks noGrp="1"/>
          </p:cNvSpPr>
          <p:nvPr>
            <p:ph type="dt" idx="11"/>
          </p:nvPr>
        </p:nvSpPr>
        <p:spPr/>
        <p:txBody>
          <a:bodyPr/>
          <a:lstStyle/>
          <a:p>
            <a:r>
              <a:rPr lang="en-US"/>
              <a:t>July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802-11-17-0858r1</a:t>
            </a:r>
          </a:p>
        </p:txBody>
      </p:sp>
      <p:sp>
        <p:nvSpPr>
          <p:cNvPr id="5" name="Rectangle 3"/>
          <p:cNvSpPr>
            <a:spLocks noGrp="1" noChangeArrowheads="1"/>
          </p:cNvSpPr>
          <p:nvPr>
            <p:ph type="dt"/>
          </p:nvPr>
        </p:nvSpPr>
        <p:spPr>
          <a:ln/>
        </p:spPr>
        <p:txBody>
          <a:bodyPr/>
          <a:lstStyle/>
          <a:p>
            <a:r>
              <a:rPr lang="en-US"/>
              <a:t>July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2017</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2017</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2017</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2017</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2017</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11-17-0858r2</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1/files/public/docs2017/cc-PAR-extension-0517-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1/files/public/docs2017/cw-draft-CSD-0517-v01.pdf" TargetMode="External"/><Relationship Id="rId2" Type="http://schemas.openxmlformats.org/officeDocument/2006/relationships/hyperlink" Target="http://ieee802.org/1/files/public/docs2017/cw-draft-PAR-0517-v0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1/files/public/docs2017/cx-draft-CSD-0517-v01.pdf" TargetMode="External"/><Relationship Id="rId2" Type="http://schemas.openxmlformats.org/officeDocument/2006/relationships/hyperlink" Target="http://ieee802.org/1/files/public/docs2017/cx-draft-PAR-0517-v01.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files/public/docs2017/ae-seaman-rev-draft-par-0317-v02.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16/ec-16-0058-00-ACSD-802-3bt.pdf" TargetMode="External"/><Relationship Id="rId2" Type="http://schemas.openxmlformats.org/officeDocument/2006/relationships/hyperlink" Target="https://mentor.ieee.org/802-ec/dcn/17/ec-17-0087-00-00EC-ieee-p802-3bt-dte-power-via-mdi-over-4-pair-par-extension-reques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1/files/public/docs2017/cw-draft-PAR-0517-v02.pdf" TargetMode="External"/><Relationship Id="rId2" Type="http://schemas.openxmlformats.org/officeDocument/2006/relationships/hyperlink" Target="http://ieee802.org/1/files/public/docs2017/cw-PAR-CSD-comments-0717-v01.pdf" TargetMode="External"/><Relationship Id="rId1" Type="http://schemas.openxmlformats.org/officeDocument/2006/relationships/slideLayout" Target="../slideLayouts/slideLayout2.xml"/><Relationship Id="rId4" Type="http://schemas.openxmlformats.org/officeDocument/2006/relationships/hyperlink" Target="http://ieee802.org/1/files/public/docs2017/cw-draft-CSD-0517-v02.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1/files/public/docs2017/cx-draft-PAR-0517-v02.pdf" TargetMode="External"/><Relationship Id="rId2" Type="http://schemas.openxmlformats.org/officeDocument/2006/relationships/hyperlink" Target="http://ieee802.org/1/files/public/docs2017/cx-PAR-CSD-comments-0717-v01.pdf" TargetMode="External"/><Relationship Id="rId1" Type="http://schemas.openxmlformats.org/officeDocument/2006/relationships/slideLayout" Target="../slideLayouts/slideLayout2.xml"/><Relationship Id="rId4" Type="http://schemas.openxmlformats.org/officeDocument/2006/relationships/hyperlink" Target="http://ieee802.org/1/files/public/docs2017/cx-draft-CSD-0517-v02.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1/files/public/docs2017/cv-draft-PAR-0517-v01.pdf" TargetMode="External"/><Relationship Id="rId13" Type="http://schemas.openxmlformats.org/officeDocument/2006/relationships/hyperlink" Target="http://ieee802.org/1/files/public/docs2017/cx-draft-PAR-0517-v01.pdf" TargetMode="External"/><Relationship Id="rId3" Type="http://schemas.openxmlformats.org/officeDocument/2006/relationships/hyperlink" Target="http://www.ieee802.org/1/files/public/docs2017/cu-draft-PAR-0517-v01.pdf" TargetMode="External"/><Relationship Id="rId7" Type="http://schemas.openxmlformats.org/officeDocument/2006/relationships/hyperlink" Target="http://www.ieee802.org/1/files/public/docs2017/as-rev-PAR-modification-0517-v01.pdf" TargetMode="External"/><Relationship Id="rId12" Type="http://schemas.openxmlformats.org/officeDocument/2006/relationships/hyperlink" Target="http://ieee802.org/1/files/public/docs2017/cw-draft-CSD-0517-v01.pdf" TargetMode="External"/><Relationship Id="rId17" Type="http://schemas.openxmlformats.org/officeDocument/2006/relationships/hyperlink" Target="https://mentor.ieee.org/802-ec/dcn/16/ec-16-0058-00-ACSD-802-3bt.pdf" TargetMode="External"/><Relationship Id="rId2" Type="http://schemas.openxmlformats.org/officeDocument/2006/relationships/notesSlide" Target="../notesSlides/notesSlide2.xml"/><Relationship Id="rId16" Type="http://schemas.openxmlformats.org/officeDocument/2006/relationships/hyperlink" Target="https://mentor.ieee.org/802-ec/dcn/17/ec-17-0087-00-00EC-ieee-p802-3bt-dte-power-via-mdi-over-4-pair-par-extension-request.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7/ACct-draft-CSD-0517-v01.pdf" TargetMode="External"/><Relationship Id="rId11" Type="http://schemas.openxmlformats.org/officeDocument/2006/relationships/hyperlink" Target="http://ieee802.org/1/files/public/docs2017/cw-draft-PAR-0517-v01.pdf" TargetMode="External"/><Relationship Id="rId5" Type="http://schemas.openxmlformats.org/officeDocument/2006/relationships/hyperlink" Target="http://www.ieee802.org/1/files/public/docs2017/ACct-draft-PAR-0517-v01.pdf" TargetMode="External"/><Relationship Id="rId15" Type="http://schemas.openxmlformats.org/officeDocument/2006/relationships/hyperlink" Target="http://www.ieee802.org/1/files/public/docs2017/ae-seaman-rev-draft-par-0317-v02.pdf" TargetMode="External"/><Relationship Id="rId10" Type="http://schemas.openxmlformats.org/officeDocument/2006/relationships/hyperlink" Target="http://www.ieee802.org/1/files/public/docs2017/cc-PAR-extension-0517-v01.pdf" TargetMode="External"/><Relationship Id="rId4" Type="http://schemas.openxmlformats.org/officeDocument/2006/relationships/hyperlink" Target="http://www.ieee802.org/1/files/public/docs2017/cu-draft-CSD-0517-v01.pdf" TargetMode="External"/><Relationship Id="rId9" Type="http://schemas.openxmlformats.org/officeDocument/2006/relationships/hyperlink" Target="http://ieee802.org/1/files/public/docs2017/cv-draft-CSD-0517-v01.pdf" TargetMode="External"/><Relationship Id="rId14" Type="http://schemas.openxmlformats.org/officeDocument/2006/relationships/hyperlink" Target="http://ieee802.org/1/files/public/docs2017/cx-draft-CSD-0517-v01.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files/public/docs2017/cc-PAR-extension-0517-v01.pdf" TargetMode="External"/><Relationship Id="rId2" Type="http://schemas.openxmlformats.org/officeDocument/2006/relationships/hyperlink" Target="http://ieee802.org/1/files/public/docs2017/cc-PAR-extension-comments-0717-v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files/public/docs2017/cv-draft-PAR-0517-v02.pdf" TargetMode="External"/><Relationship Id="rId2" Type="http://schemas.openxmlformats.org/officeDocument/2006/relationships/hyperlink" Target="http://www.ieee802.org/1/files/public/docs2017/cv-PAR-CSD-comments-0717-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7/cv-draft-CSD-0517-v02.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1/files/public/docs2017/as-rev-PAR-modification-0517-v02.pdf" TargetMode="External"/><Relationship Id="rId2" Type="http://schemas.openxmlformats.org/officeDocument/2006/relationships/hyperlink" Target="http://ieee802.org/1/files/public/docs2017/as-rev-PAR-modification-comments-0717-v01.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1/files/public/docs2017/cu-draft-PAR-0517-v02.pdf" TargetMode="External"/><Relationship Id="rId2" Type="http://schemas.openxmlformats.org/officeDocument/2006/relationships/hyperlink" Target="http://ieee802.org/1/files/public/docs2017/cu-PAR-CSD-comments-0717-v01.pdf" TargetMode="External"/><Relationship Id="rId1" Type="http://schemas.openxmlformats.org/officeDocument/2006/relationships/slideLayout" Target="../slideLayouts/slideLayout2.xml"/><Relationship Id="rId4" Type="http://schemas.openxmlformats.org/officeDocument/2006/relationships/hyperlink" Target="http://ieee802.org/1/files/public/docs2017/cu-draft-CSD-0517-v02.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7/15-17-0411-01-003d-responses-to-par-802-1acct-amendment-review-comment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802.org/1/files/public/docs2017/ACct-draft-CSD-0517-v02.pdf" TargetMode="External"/><Relationship Id="rId4" Type="http://schemas.openxmlformats.org/officeDocument/2006/relationships/hyperlink" Target="http://www.ieee802.org/1/files/public/docs2017/ACct-draft-PAR-0517-v02.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files/public/docs2017/ae-seaman-rev-draft-par0717-v04.pdf" TargetMode="External"/><Relationship Id="rId2" Type="http://schemas.openxmlformats.org/officeDocument/2006/relationships/hyperlink" Target="http://www.ieee802.org/1/files/public/docs2017/ae-rev-par-response-to-comments-0717-v01.tx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7/ec-17-0132-01-00EC-ieee-p802-3bt-draft-modified-csd.pdf" TargetMode="External"/><Relationship Id="rId2" Type="http://schemas.openxmlformats.org/officeDocument/2006/relationships/hyperlink" Target="https://mentor.ieee.org/802-ec/dcn/17/ec-17-0087-02-00EC-ieee-p802-3bt-dte-power-via-mdi-over-4-pair-par-extension-request.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7/11-17-1092-00-0PAR-minutes-july-2017-session.docx" TargetMode="External"/><Relationship Id="rId4" Type="http://schemas.openxmlformats.org/officeDocument/2006/relationships/hyperlink" Target="https://mentor.ieee.org/802.11/dcn/17/11-17-0461-00-0PAR-minutes-march-2017-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7/11-17-0461-00-0PAR-minutes-march-2017-ses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7/cu-draft-CSD-0517-v01.pdf" TargetMode="External"/><Relationship Id="rId2" Type="http://schemas.openxmlformats.org/officeDocument/2006/relationships/hyperlink" Target="http://www.ieee802.org/1/files/public/docs2017/cu-draft-PAR-0517-v0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files/public/docs2017/ACct-draft-CSD-0517-v01.pdf" TargetMode="External"/><Relationship Id="rId2" Type="http://schemas.openxmlformats.org/officeDocument/2006/relationships/hyperlink" Target="http://www.ieee802.org/1/files/public/docs2017/ACct-draft-PAR-0517-v0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files/public/docs2017/as-rev-PAR-modification-0517-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1/files/public/docs2017/cv-draft-CSD-0517-v01.pdf" TargetMode="External"/><Relationship Id="rId2" Type="http://schemas.openxmlformats.org/officeDocument/2006/relationships/hyperlink" Target="http://ieee802.org/1/files/public/docs2017/cv-draft-PAR-0517-v01.pdf" TargetMode="External"/><Relationship Id="rId1" Type="http://schemas.openxmlformats.org/officeDocument/2006/relationships/slideLayout" Target="../slideLayouts/slideLayout2.xml"/><Relationship Id="rId6" Type="http://schemas.openxmlformats.org/officeDocument/2006/relationships/hyperlink" Target="http://grouper.ieee.org/groups/802/misc-docs/IEEE_802_CSD_v13.doc" TargetMode="External"/><Relationship Id="rId5" Type="http://schemas.openxmlformats.org/officeDocument/2006/relationships/hyperlink" Target="http://grouper.ieee.org/groups/802/misc-docs/IEEE_802_CSD_v13.odt" TargetMode="External"/><Relationship Id="rId4" Type="http://schemas.openxmlformats.org/officeDocument/2006/relationships/hyperlink" Target="https://mentor.ieee.org/802-ec/dcn/17/ec-17-0090-17-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July 2017 -Berlin</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2017-07-14</a:t>
            </a:r>
          </a:p>
        </p:txBody>
      </p:sp>
      <p:sp>
        <p:nvSpPr>
          <p:cNvPr id="6" name="Date Placeholder 3"/>
          <p:cNvSpPr>
            <a:spLocks noGrp="1"/>
          </p:cNvSpPr>
          <p:nvPr>
            <p:ph type="dt" idx="10"/>
          </p:nvPr>
        </p:nvSpPr>
        <p:spPr/>
        <p:txBody>
          <a:bodyPr/>
          <a:lstStyle/>
          <a:p>
            <a:r>
              <a:rPr lang="en-US"/>
              <a:t>July 2017</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188"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802.1Qcc - Stream Reservation Protocol (SRP) Enhancements and Performance Improvements </a:t>
            </a:r>
            <a:r>
              <a:rPr lang="en-US" sz="2400" dirty="0">
                <a:hlinkClick r:id="rId2"/>
              </a:rPr>
              <a:t>PAR extension</a:t>
            </a:r>
            <a:r>
              <a:rPr lang="en-US" sz="2400" dirty="0"/>
              <a:t> </a:t>
            </a:r>
            <a:endParaRPr lang="en-US" sz="4000" dirty="0"/>
          </a:p>
        </p:txBody>
      </p:sp>
      <p:sp>
        <p:nvSpPr>
          <p:cNvPr id="3" name="Content Placeholder 2"/>
          <p:cNvSpPr>
            <a:spLocks noGrp="1"/>
          </p:cNvSpPr>
          <p:nvPr>
            <p:ph idx="1"/>
          </p:nvPr>
        </p:nvSpPr>
        <p:spPr/>
        <p:txBody>
          <a:bodyPr/>
          <a:lstStyle/>
          <a:p>
            <a:r>
              <a:rPr lang="en-US" dirty="0"/>
              <a:t>No comments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64659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802.1Qcw - Amendment: YANG Data Models for Scheduled Traffic, Frame Preemption, and Per-Stream Filtering and Policing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p:cNvSpPr>
            <a:spLocks noGrp="1"/>
          </p:cNvSpPr>
          <p:nvPr>
            <p:ph idx="1"/>
          </p:nvPr>
        </p:nvSpPr>
        <p:spPr>
          <a:xfrm>
            <a:off x="914402" y="1981201"/>
            <a:ext cx="10361084" cy="4494215"/>
          </a:xfrm>
        </p:spPr>
        <p:txBody>
          <a:bodyPr/>
          <a:lstStyle/>
          <a:p>
            <a:pPr marL="914400" lvl="1" indent="-457200">
              <a:buAutoNum type="arabicPeriod"/>
            </a:pPr>
            <a:r>
              <a:rPr lang="en-US" dirty="0"/>
              <a:t>PAR 5.3 – The question was responded with a “Yes” but no explanation was given.  Please add Explanation.</a:t>
            </a:r>
          </a:p>
          <a:p>
            <a:pPr marL="914400" lvl="1" indent="-457200">
              <a:buAutoNum type="arabicPeriod"/>
            </a:pPr>
            <a:r>
              <a:rPr lang="en-US" dirty="0"/>
              <a:t>PAR 5.2.b –</a:t>
            </a:r>
            <a:r>
              <a:rPr lang="en-US" dirty="0"/>
              <a:t>The title indicates this is adding YANG models, the last sentence “Additionally, this amendment will address open IEEE 802.1Qbv, IEEE 802.1Qbu and IEEE 802.1Qci maintenance items.” indicates that this includes maintenance.  This would be more appropriate for a Revision Project.</a:t>
            </a:r>
          </a:p>
          <a:p>
            <a:pPr marL="914400" lvl="1" indent="-457200">
              <a:buAutoNum type="arabicPeriod"/>
            </a:pPr>
            <a:r>
              <a:rPr lang="en-US" dirty="0"/>
              <a:t>Note that IEEE-SA </a:t>
            </a:r>
            <a:r>
              <a:rPr lang="en-US" dirty="0" err="1"/>
              <a:t>RevCom</a:t>
            </a:r>
            <a:r>
              <a:rPr lang="en-US" dirty="0"/>
              <a:t> may not approve/publish a new amendment if :</a:t>
            </a:r>
          </a:p>
          <a:p>
            <a:pPr marL="1314450" lvl="2" indent="-457200">
              <a:buAutoNum type="arabicPeriod"/>
            </a:pPr>
            <a:r>
              <a:rPr lang="en-US" dirty="0"/>
              <a:t>More than 3 Amendments already approved.</a:t>
            </a:r>
          </a:p>
          <a:p>
            <a:pPr marL="1314450" lvl="2" indent="-457200">
              <a:buAutoNum type="arabicPeriod"/>
            </a:pPr>
            <a:r>
              <a:rPr lang="en-US" dirty="0"/>
              <a:t>Base standard more than 3 years old</a:t>
            </a:r>
          </a:p>
          <a:p>
            <a:pPr marL="857250" lvl="2" indent="0"/>
            <a:r>
              <a:rPr lang="en-US" dirty="0"/>
              <a:t>A two year extension plan approved by </a:t>
            </a:r>
            <a:r>
              <a:rPr lang="en-US" dirty="0" err="1"/>
              <a:t>RevCom</a:t>
            </a:r>
            <a:r>
              <a:rPr lang="en-US" dirty="0"/>
              <a:t> would needed for any other amendments to be published.</a:t>
            </a:r>
            <a:endParaRPr lang="en-US" dirty="0"/>
          </a:p>
          <a:p>
            <a:pPr lvl="1"/>
            <a:r>
              <a:rPr lang="en-US" dirty="0"/>
              <a:t>4. The CSD 1.2.5 response was very well written.</a:t>
            </a:r>
          </a:p>
          <a:p>
            <a:pPr marL="914400" lvl="1" indent="-457200">
              <a:buAutoNum type="arabicPeriod"/>
            </a:pP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87440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802.1Qcx - Amendment: YANG Data Model for Connectivity Fault Management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p:cNvSpPr>
            <a:spLocks noGrp="1"/>
          </p:cNvSpPr>
          <p:nvPr>
            <p:ph idx="1"/>
          </p:nvPr>
        </p:nvSpPr>
        <p:spPr/>
        <p:txBody>
          <a:bodyPr/>
          <a:lstStyle/>
          <a:p>
            <a:pPr lvl="1"/>
            <a:r>
              <a:rPr lang="en-US" sz="2400" dirty="0"/>
              <a:t>No comment</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43637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802.1AE - Standard for Local and Metropolitan Area Networks: Media Access Control (MAC) Security </a:t>
            </a:r>
            <a:r>
              <a:rPr lang="en-US" sz="2400" dirty="0">
                <a:hlinkClick r:id="rId2"/>
              </a:rPr>
              <a:t>Maintenance PAR</a:t>
            </a:r>
            <a:endParaRPr lang="en-US" sz="4000" dirty="0"/>
          </a:p>
        </p:txBody>
      </p:sp>
      <p:sp>
        <p:nvSpPr>
          <p:cNvPr id="3" name="Content Placeholder 2"/>
          <p:cNvSpPr>
            <a:spLocks noGrp="1"/>
          </p:cNvSpPr>
          <p:nvPr>
            <p:ph idx="1"/>
          </p:nvPr>
        </p:nvSpPr>
        <p:spPr/>
        <p:txBody>
          <a:bodyPr/>
          <a:lstStyle/>
          <a:p>
            <a:r>
              <a:rPr lang="en-US" dirty="0"/>
              <a:t>1. PAR 8.1 List the full name of all cited standards in the PAR</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19928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802.3bt - Amendment: DTE Power via MDI over 4-Pair </a:t>
            </a:r>
            <a:r>
              <a:rPr lang="en-US" sz="2400" dirty="0">
                <a:hlinkClick r:id="rId2"/>
              </a:rPr>
              <a:t>PAR Extension </a:t>
            </a:r>
            <a:r>
              <a:rPr lang="en-US" sz="2400" dirty="0"/>
              <a:t> </a:t>
            </a:r>
            <a:r>
              <a:rPr lang="en-US" sz="2400" dirty="0">
                <a:hlinkClick r:id="rId3"/>
              </a:rPr>
              <a:t>Unmodified CSD</a:t>
            </a:r>
            <a:endParaRPr lang="en-US" sz="4000" dirty="0"/>
          </a:p>
        </p:txBody>
      </p:sp>
      <p:sp>
        <p:nvSpPr>
          <p:cNvPr id="3" name="Content Placeholder 2"/>
          <p:cNvSpPr>
            <a:spLocks noGrp="1"/>
          </p:cNvSpPr>
          <p:nvPr>
            <p:ph idx="1"/>
          </p:nvPr>
        </p:nvSpPr>
        <p:spPr/>
        <p:txBody>
          <a:bodyPr/>
          <a:lstStyle/>
          <a:p>
            <a:pPr marL="457200" indent="-457200">
              <a:buFont typeface="Times New Roman" pitchFamily="18" charset="0"/>
              <a:buAutoNum type="arabicPeriod"/>
            </a:pPr>
            <a:r>
              <a:rPr lang="en-US" dirty="0"/>
              <a:t>PAR 1. – Why two years?  If the expected completion date is May 2018, that leaves 6 months cushion. Providing an explanation for the need for the extra year may be warranted.</a:t>
            </a:r>
          </a:p>
          <a:p>
            <a:pPr marL="457200" indent="-457200">
              <a:buAutoNum type="arabicPeriod"/>
            </a:pPr>
            <a:endParaRPr lang="en-US" dirty="0"/>
          </a:p>
          <a:p>
            <a:pPr marL="457200" indent="-457200">
              <a:buAutoNum type="arabicPeriod"/>
            </a:pPr>
            <a:r>
              <a:rPr lang="en-US" dirty="0"/>
              <a:t>PAR 3.3 – Does this group really not meet via Teleconference?</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880103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15</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P802.1Qcw PAR &amp; CSD with 802.1 comment responses</a:t>
            </a:r>
            <a:br>
              <a:rPr lang="en-US" dirty="0"/>
            </a:br>
            <a:endParaRPr lang="en-US" dirty="0"/>
          </a:p>
        </p:txBody>
      </p:sp>
      <p:sp>
        <p:nvSpPr>
          <p:cNvPr id="4" name="Date Placeholder 3"/>
          <p:cNvSpPr>
            <a:spLocks noGrp="1"/>
          </p:cNvSpPr>
          <p:nvPr>
            <p:ph type="dt" idx="10"/>
          </p:nvPr>
        </p:nvSpPr>
        <p:spPr/>
        <p:txBody>
          <a:bodyPr/>
          <a:lstStyle/>
          <a:p>
            <a:pPr>
              <a:defRPr/>
            </a:pPr>
            <a:r>
              <a:rPr lang="en-US">
                <a:solidFill>
                  <a:srgbClr val="000000"/>
                </a:solidFill>
              </a:rPr>
              <a:t>July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16</a:t>
            </a:fld>
            <a:endParaRPr lang="en-US" altLang="en-US">
              <a:solidFill>
                <a:srgbClr val="000000"/>
              </a:solidFill>
            </a:endParaRPr>
          </a:p>
        </p:txBody>
      </p:sp>
      <p:sp>
        <p:nvSpPr>
          <p:cNvPr id="9" name="Rectangle 1"/>
          <p:cNvSpPr>
            <a:spLocks noGrp="1" noChangeArrowheads="1"/>
          </p:cNvSpPr>
          <p:nvPr>
            <p:ph idx="1"/>
          </p:nvPr>
        </p:nvSpPr>
        <p:spPr bwMode="auto">
          <a:xfrm>
            <a:off x="914402" y="2468147"/>
            <a:ext cx="1004634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on the PAR for P802.1Qcw - Amendment: YANG Data Models for Scheduled Traffic,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Frame Preemption, and Per-Stream Filtering and Policing were 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http://ieee802.org/1/files/public/docs2017/cw-PAR-CSD-comments-0717-v01.pdf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PAR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http://ieee802.org/1/files/public/docs2017/cw-draft-PAR-0517-v02.pdf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CSD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http://ieee802.org/1/files/public/docs2017/cw-draft-CSD-0517-v02.pdf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4986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4"/>
            <a:ext cx="10361084" cy="632884"/>
          </a:xfrm>
        </p:spPr>
        <p:txBody>
          <a:bodyPr/>
          <a:lstStyle/>
          <a:p>
            <a:r>
              <a:rPr lang="en-US" dirty="0"/>
              <a:t>Rebuttal to 802.1Qcw</a:t>
            </a:r>
          </a:p>
        </p:txBody>
      </p:sp>
      <p:sp>
        <p:nvSpPr>
          <p:cNvPr id="3" name="Content Placeholder 2"/>
          <p:cNvSpPr>
            <a:spLocks noGrp="1"/>
          </p:cNvSpPr>
          <p:nvPr>
            <p:ph idx="1"/>
          </p:nvPr>
        </p:nvSpPr>
        <p:spPr>
          <a:xfrm>
            <a:off x="914402" y="1484784"/>
            <a:ext cx="10361084" cy="4824535"/>
          </a:xfrm>
        </p:spPr>
        <p:txBody>
          <a:bodyPr/>
          <a:lstStyle/>
          <a:p>
            <a:pPr marL="457200" indent="-457200">
              <a:buAutoNum type="arabicPeriod"/>
            </a:pPr>
            <a:r>
              <a:rPr lang="en-US" dirty="0"/>
              <a:t>PAR 5.2.b (project scope) </a:t>
            </a:r>
          </a:p>
          <a:p>
            <a:pPr marL="400050" lvl="1" indent="0"/>
            <a:r>
              <a:rPr lang="en-US" dirty="0"/>
              <a:t>– the addition of the “Additionally, this amendment will address errors or omissions to existing features related to the aforementioned clauses as approved by the 802.1 maintenance process.”</a:t>
            </a:r>
          </a:p>
          <a:p>
            <a:pPr lvl="1"/>
            <a:r>
              <a:rPr lang="en-US" dirty="0"/>
              <a:t>The “IEEE 802.1 maintenance process” does not have a PAR, so it is not an authorized Activity.  The purpose each of the 802.1 maintenance PARs should  authorize the specific activity that is proposed.</a:t>
            </a:r>
          </a:p>
          <a:p>
            <a:pPr lvl="1"/>
            <a:r>
              <a:rPr lang="en-US" dirty="0"/>
              <a:t>Delete the “</a:t>
            </a:r>
            <a:r>
              <a:rPr lang="en-US" dirty="0"/>
              <a:t>as approved by the 802.1 maintenance process”</a:t>
            </a:r>
            <a:r>
              <a:rPr lang="en-US" dirty="0"/>
              <a:t>.</a:t>
            </a:r>
          </a:p>
          <a:p>
            <a:r>
              <a:rPr lang="en-US" dirty="0"/>
              <a:t>2. PAR 5.3 </a:t>
            </a:r>
          </a:p>
          <a:p>
            <a:r>
              <a:rPr lang="en-US" dirty="0"/>
              <a:t>	– “If yes, please explain” – listing the title of another amendment does not seem to “explain”. </a:t>
            </a:r>
          </a:p>
          <a:p>
            <a:pPr lvl="1">
              <a:buFont typeface="Arial" panose="020B0604020202020204" pitchFamily="34" charset="0"/>
              <a:buChar char="•"/>
            </a:pPr>
            <a:r>
              <a:rPr lang="en-US" dirty="0"/>
              <a:t>How is the proposed standard dependent on </a:t>
            </a:r>
            <a:r>
              <a:rPr lang="en-US" dirty="0"/>
              <a:t>IEEE P802.1Q-Rev and IEEE P802.1Qcp</a:t>
            </a:r>
            <a:r>
              <a:rPr lang="en-US" dirty="0"/>
              <a:t>? </a:t>
            </a:r>
          </a:p>
          <a:p>
            <a:pPr lvl="1">
              <a:buFont typeface="Arial" panose="020B0604020202020204" pitchFamily="34" charset="0"/>
              <a:buChar char="•"/>
            </a:pPr>
            <a:r>
              <a:rPr lang="en-US" dirty="0"/>
              <a:t>What is the schedule impact due to the dependency on </a:t>
            </a:r>
            <a:r>
              <a:rPr lang="en-US" dirty="0"/>
              <a:t>IEEE P802.1Q-Rev and IEEE P802.1Qcp</a:t>
            </a:r>
            <a:r>
              <a:rPr lang="en-US" dirty="0"/>
              <a:t>?</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95282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Rebuttal to 802.1Qcw</a:t>
            </a:r>
            <a:endParaRPr lang="en-US" dirty="0"/>
          </a:p>
        </p:txBody>
      </p:sp>
      <p:sp>
        <p:nvSpPr>
          <p:cNvPr id="3" name="Content Placeholder 2"/>
          <p:cNvSpPr>
            <a:spLocks noGrp="1"/>
          </p:cNvSpPr>
          <p:nvPr>
            <p:ph idx="1"/>
          </p:nvPr>
        </p:nvSpPr>
        <p:spPr>
          <a:xfrm>
            <a:off x="914402" y="1628801"/>
            <a:ext cx="10361084" cy="4465614"/>
          </a:xfrm>
        </p:spPr>
        <p:txBody>
          <a:bodyPr/>
          <a:lstStyle/>
          <a:p>
            <a:r>
              <a:rPr lang="en-US" dirty="0"/>
              <a:t>3 PAR – 6.1b – “</a:t>
            </a:r>
            <a:r>
              <a:rPr lang="en-US" b="0" dirty="0"/>
              <a:t>The YANG Data Model will be assigned a URN based on the RA URN tutorial and IEEE </a:t>
            </a:r>
            <a:r>
              <a:rPr lang="en-US" b="0" dirty="0" err="1"/>
              <a:t>Std</a:t>
            </a:r>
            <a:r>
              <a:rPr lang="en-US" b="0" dirty="0"/>
              <a:t> 802d.”</a:t>
            </a:r>
          </a:p>
          <a:p>
            <a:pPr marL="857250" lvl="1" indent="-457200">
              <a:buFont typeface="+mj-lt"/>
              <a:buAutoNum type="alphaLcParenR"/>
            </a:pPr>
            <a:r>
              <a:rPr lang="en-US" b="0" dirty="0"/>
              <a:t>The acronyms need to be expanded “URN”, “RA”</a:t>
            </a:r>
          </a:p>
          <a:p>
            <a:pPr marL="857250" lvl="1" indent="-457200">
              <a:buFont typeface="+mj-lt"/>
              <a:buAutoNum type="alphaLcParenR"/>
            </a:pPr>
            <a:r>
              <a:rPr lang="en-US" b="0" dirty="0"/>
              <a:t>The RA URN tutorial should include a reference.</a:t>
            </a:r>
          </a:p>
          <a:p>
            <a:pPr marL="857250" lvl="1" indent="-457200">
              <a:buFont typeface="+mj-lt"/>
              <a:buAutoNum type="alphaLcParenR"/>
            </a:pPr>
            <a:r>
              <a:rPr lang="en-US" dirty="0"/>
              <a:t>IEEE </a:t>
            </a:r>
            <a:r>
              <a:rPr lang="en-US" dirty="0" err="1"/>
              <a:t>Std</a:t>
            </a:r>
            <a:r>
              <a:rPr lang="en-US" dirty="0"/>
              <a:t> 802d should be fully cited in 8.1</a:t>
            </a:r>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52072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P802.1Qcx PAR &amp; CSD with 802.1 comment responses</a:t>
            </a:r>
            <a:br>
              <a:rPr lang="en-US" dirty="0"/>
            </a:b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Rectangle 1"/>
          <p:cNvSpPr>
            <a:spLocks noGrp="1" noChangeArrowheads="1"/>
          </p:cNvSpPr>
          <p:nvPr>
            <p:ph idx="1"/>
          </p:nvPr>
        </p:nvSpPr>
        <p:spPr bwMode="auto">
          <a:xfrm>
            <a:off x="914402" y="2468147"/>
            <a:ext cx="9276899"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on the PAR for P802.1Qcx - Amendment: YANG Data Model for Connectivity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Fault Management were 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http://ieee802.org/1/files/public/docs2017/cx-PAR-CSD-comments-0717-v01.pdf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PAR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http://ieee802.org/1/files/public/docs2017/cx-draft-PAR-0517-v02.pdf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CSD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http://ieee802.org/1/files/public/docs2017/cx-draft-CSD-0517-v02.pdf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1027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85803"/>
            <a:ext cx="10361084" cy="726973"/>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Abstract-Snapshot</a:t>
            </a:r>
          </a:p>
        </p:txBody>
      </p:sp>
      <p:sp>
        <p:nvSpPr>
          <p:cNvPr id="4098" name="Rectangle 2"/>
          <p:cNvSpPr>
            <a:spLocks noGrp="1" noChangeArrowheads="1"/>
          </p:cNvSpPr>
          <p:nvPr>
            <p:ph idx="1"/>
          </p:nvPr>
        </p:nvSpPr>
        <p:spPr>
          <a:xfrm>
            <a:off x="914402" y="1196752"/>
            <a:ext cx="10547392" cy="5278663"/>
          </a:xfrm>
          <a:ln/>
        </p:spPr>
        <p:txBody>
          <a:bodyPr>
            <a:noAutofit/>
          </a:bodyPr>
          <a:lstStyle/>
          <a:p>
            <a:r>
              <a:rPr lang="en-US" sz="2000" dirty="0"/>
              <a:t>Jul 9-14, 2017, Berlin, Germany</a:t>
            </a:r>
            <a:endParaRPr lang="en-US" sz="200" dirty="0"/>
          </a:p>
          <a:p>
            <a:pPr>
              <a:buFont typeface="Arial" panose="020B0604020202020204" pitchFamily="34" charset="0"/>
              <a:buChar char="•"/>
            </a:pPr>
            <a:r>
              <a:rPr lang="en-US" sz="2000" dirty="0"/>
              <a:t>PARs under consideration:</a:t>
            </a:r>
          </a:p>
          <a:p>
            <a:pPr lvl="1"/>
            <a:r>
              <a:rPr lang="en-US" sz="1800" dirty="0"/>
              <a:t>802.1ABcu - Amendment: LLDP YANG Data Model  </a:t>
            </a:r>
            <a:r>
              <a:rPr lang="en-US" sz="1800" dirty="0">
                <a:hlinkClick r:id="rId3"/>
              </a:rPr>
              <a:t>PAR</a:t>
            </a:r>
            <a:r>
              <a:rPr lang="en-US" sz="1800" dirty="0"/>
              <a:t> and </a:t>
            </a:r>
            <a:r>
              <a:rPr lang="en-US" sz="1800" dirty="0">
                <a:hlinkClick r:id="rId4"/>
              </a:rPr>
              <a:t>CSD</a:t>
            </a:r>
            <a:endParaRPr lang="en-US" sz="1800" dirty="0"/>
          </a:p>
          <a:p>
            <a:pPr lvl="1"/>
            <a:r>
              <a:rPr lang="en-US" sz="1800" dirty="0"/>
              <a:t>802.1ACct - Amendment: Support for IEEE </a:t>
            </a:r>
            <a:r>
              <a:rPr lang="en-US" sz="1800" dirty="0" err="1"/>
              <a:t>Std</a:t>
            </a:r>
            <a:r>
              <a:rPr lang="en-US" sz="1800" dirty="0"/>
              <a:t> 802.15.3  </a:t>
            </a:r>
            <a:r>
              <a:rPr lang="en-US" sz="1800" dirty="0">
                <a:hlinkClick r:id="rId5"/>
              </a:rPr>
              <a:t>PAR</a:t>
            </a:r>
            <a:r>
              <a:rPr lang="en-US" sz="1800" dirty="0"/>
              <a:t> and </a:t>
            </a:r>
            <a:r>
              <a:rPr lang="en-US" sz="1800" dirty="0">
                <a:hlinkClick r:id="rId6"/>
              </a:rPr>
              <a:t>CSD</a:t>
            </a:r>
            <a:endParaRPr lang="en-US" sz="1800" dirty="0"/>
          </a:p>
          <a:p>
            <a:pPr lvl="1"/>
            <a:r>
              <a:rPr lang="en-US" sz="1800" dirty="0"/>
              <a:t>802.1AS-Rev - Timing and Synchronization for Time-Sensitive Applications </a:t>
            </a:r>
            <a:r>
              <a:rPr lang="en-US" sz="1800" dirty="0">
                <a:hlinkClick r:id="rId7"/>
              </a:rPr>
              <a:t>PAR Modification Request</a:t>
            </a:r>
            <a:endParaRPr lang="en-US" sz="1800" dirty="0"/>
          </a:p>
          <a:p>
            <a:pPr lvl="1"/>
            <a:r>
              <a:rPr lang="en-US" sz="1800" dirty="0"/>
              <a:t>802.1CBcv - Amendment: Information Model, YANG Data Model and Management Information Base Module </a:t>
            </a:r>
            <a:r>
              <a:rPr lang="en-US" sz="1800" dirty="0">
                <a:hlinkClick r:id="rId8"/>
              </a:rPr>
              <a:t>PAR</a:t>
            </a:r>
            <a:r>
              <a:rPr lang="en-US" sz="1800" dirty="0"/>
              <a:t> and </a:t>
            </a:r>
            <a:r>
              <a:rPr lang="en-US" sz="1800" dirty="0">
                <a:hlinkClick r:id="rId9"/>
              </a:rPr>
              <a:t>CSD</a:t>
            </a:r>
            <a:endParaRPr lang="en-US" sz="1800" dirty="0"/>
          </a:p>
          <a:p>
            <a:pPr lvl="1"/>
            <a:r>
              <a:rPr lang="en-US" sz="1800" dirty="0"/>
              <a:t>802.1Qcc - Stream Reservation Protocol (SRP) Enhancements and Performance Improvements </a:t>
            </a:r>
            <a:r>
              <a:rPr lang="en-US" sz="1800" dirty="0">
                <a:hlinkClick r:id="rId10"/>
              </a:rPr>
              <a:t>PAR extension</a:t>
            </a:r>
            <a:r>
              <a:rPr lang="en-US" sz="1800" dirty="0"/>
              <a:t> </a:t>
            </a:r>
          </a:p>
          <a:p>
            <a:pPr lvl="1"/>
            <a:r>
              <a:rPr lang="en-US" sz="1800" dirty="0"/>
              <a:t>802.1Qcw - Amendment: YANG Data Models for Scheduled Traffic, Frame Preemption, and Per-Stream Filtering and Policing </a:t>
            </a:r>
            <a:r>
              <a:rPr lang="en-US" sz="1800" dirty="0">
                <a:hlinkClick r:id="rId11"/>
              </a:rPr>
              <a:t>PAR</a:t>
            </a:r>
            <a:r>
              <a:rPr lang="en-US" sz="1800" dirty="0"/>
              <a:t> and </a:t>
            </a:r>
            <a:r>
              <a:rPr lang="en-US" sz="1800" dirty="0">
                <a:hlinkClick r:id="rId12"/>
              </a:rPr>
              <a:t>CSD</a:t>
            </a:r>
            <a:endParaRPr lang="en-US" sz="1800" dirty="0"/>
          </a:p>
          <a:p>
            <a:pPr lvl="1"/>
            <a:r>
              <a:rPr lang="en-US" sz="1800" dirty="0"/>
              <a:t>802.1Qcx - Amendment: YANG Data Model for Connectivity Fault Management </a:t>
            </a:r>
            <a:r>
              <a:rPr lang="en-US" sz="1800" dirty="0">
                <a:hlinkClick r:id="rId13"/>
              </a:rPr>
              <a:t>PAR</a:t>
            </a:r>
            <a:r>
              <a:rPr lang="en-US" sz="1800" dirty="0"/>
              <a:t> and </a:t>
            </a:r>
            <a:r>
              <a:rPr lang="en-US" sz="1800" dirty="0">
                <a:hlinkClick r:id="rId14"/>
              </a:rPr>
              <a:t>CSD</a:t>
            </a:r>
            <a:endParaRPr lang="en-US" sz="1800" dirty="0"/>
          </a:p>
          <a:p>
            <a:pPr lvl="1"/>
            <a:r>
              <a:rPr lang="en-US" sz="1800" dirty="0"/>
              <a:t>802.1AE - Standard for Local and Metropolitan Area Networks: Media Access Control (MAC) Security </a:t>
            </a:r>
            <a:r>
              <a:rPr lang="en-US" sz="1800" dirty="0">
                <a:hlinkClick r:id="rId15"/>
              </a:rPr>
              <a:t>Maintenance PAR</a:t>
            </a:r>
            <a:endParaRPr lang="en-US" sz="1800" dirty="0"/>
          </a:p>
          <a:p>
            <a:pPr lvl="1"/>
            <a:r>
              <a:rPr lang="en-US" sz="1800" dirty="0"/>
              <a:t>802.3bt - Amendment: DTE Power via MDI over 4-Pair </a:t>
            </a:r>
            <a:r>
              <a:rPr lang="en-US" sz="1800" dirty="0">
                <a:hlinkClick r:id="rId16"/>
              </a:rPr>
              <a:t>PAR Extension </a:t>
            </a:r>
            <a:r>
              <a:rPr lang="en-US" sz="1800" dirty="0"/>
              <a:t> </a:t>
            </a:r>
            <a:r>
              <a:rPr lang="en-US" sz="1800" dirty="0">
                <a:hlinkClick r:id="rId17"/>
              </a:rPr>
              <a:t>Unmodified CSD</a:t>
            </a:r>
            <a:endParaRPr lang="en-US" sz="2400" dirty="0"/>
          </a:p>
          <a:p>
            <a:pPr marL="285750" indent="-285750"/>
            <a:r>
              <a:rPr lang="en-US" altLang="en-US" sz="2000" dirty="0"/>
              <a:t>Meeting times: Monday PM2, Tuesday AM2, Thursday AM2</a:t>
            </a:r>
            <a:endParaRPr lang="en-US" altLang="en-US" sz="1600"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4"/>
            <a:ext cx="10361084" cy="632884"/>
          </a:xfrm>
        </p:spPr>
        <p:txBody>
          <a:bodyPr/>
          <a:lstStyle/>
          <a:p>
            <a:r>
              <a:rPr lang="en-US" dirty="0"/>
              <a:t>Rebuttal to 802.1Qcx</a:t>
            </a:r>
          </a:p>
        </p:txBody>
      </p:sp>
      <p:sp>
        <p:nvSpPr>
          <p:cNvPr id="3" name="Content Placeholder 2"/>
          <p:cNvSpPr>
            <a:spLocks noGrp="1"/>
          </p:cNvSpPr>
          <p:nvPr>
            <p:ph idx="1"/>
          </p:nvPr>
        </p:nvSpPr>
        <p:spPr>
          <a:xfrm>
            <a:off x="914402" y="1484784"/>
            <a:ext cx="10361084" cy="4824535"/>
          </a:xfrm>
        </p:spPr>
        <p:txBody>
          <a:bodyPr/>
          <a:lstStyle/>
          <a:p>
            <a:r>
              <a:rPr lang="en-US" dirty="0"/>
              <a:t>1.  PAR 5.3 </a:t>
            </a:r>
          </a:p>
          <a:p>
            <a:r>
              <a:rPr lang="en-US" dirty="0"/>
              <a:t>	– “If yes, please explain” – listing the title of another amendment does not seem to “explain”. </a:t>
            </a:r>
          </a:p>
          <a:p>
            <a:pPr lvl="1">
              <a:buFont typeface="Arial" panose="020B0604020202020204" pitchFamily="34" charset="0"/>
              <a:buChar char="•"/>
            </a:pPr>
            <a:r>
              <a:rPr lang="en-US" dirty="0"/>
              <a:t>How is the proposed standard dependent on </a:t>
            </a:r>
            <a:r>
              <a:rPr lang="en-US" dirty="0"/>
              <a:t>IEEE P802.1Q-Rev and IEEE P802.1Qcp</a:t>
            </a:r>
            <a:r>
              <a:rPr lang="en-US" dirty="0"/>
              <a:t>? </a:t>
            </a:r>
          </a:p>
          <a:p>
            <a:pPr lvl="1">
              <a:buFont typeface="Arial" panose="020B0604020202020204" pitchFamily="34" charset="0"/>
              <a:buChar char="•"/>
            </a:pPr>
            <a:r>
              <a:rPr lang="en-US" dirty="0"/>
              <a:t>What is the schedule impact due to the dependency on </a:t>
            </a:r>
            <a:r>
              <a:rPr lang="en-US" dirty="0"/>
              <a:t>IEEE P802.1Q-Rev and IEEE P802.1Qcp</a:t>
            </a:r>
            <a:r>
              <a:rPr lang="en-US" dirty="0"/>
              <a:t>?</a:t>
            </a:r>
          </a:p>
          <a:p>
            <a:r>
              <a:rPr lang="en-US" dirty="0"/>
              <a:t>2. PAR – 6.1b – “</a:t>
            </a:r>
            <a:r>
              <a:rPr lang="en-US" b="0" dirty="0"/>
              <a:t>The YANG Data Model will be assigned a URN based on the RA URN tutorial and IEEE </a:t>
            </a:r>
            <a:r>
              <a:rPr lang="en-US" b="0" dirty="0" err="1"/>
              <a:t>Std</a:t>
            </a:r>
            <a:r>
              <a:rPr lang="en-US" b="0" dirty="0"/>
              <a:t> 802d.”</a:t>
            </a:r>
          </a:p>
          <a:p>
            <a:pPr marL="857250" lvl="1" indent="-457200">
              <a:buFont typeface="+mj-lt"/>
              <a:buAutoNum type="alphaLcParenR"/>
            </a:pPr>
            <a:r>
              <a:rPr lang="en-US" dirty="0"/>
              <a:t>The acronyms need to be expanded “URN”, “RA”</a:t>
            </a:r>
          </a:p>
          <a:p>
            <a:pPr marL="857250" lvl="1" indent="-457200">
              <a:buFont typeface="+mj-lt"/>
              <a:buAutoNum type="alphaLcParenR"/>
            </a:pPr>
            <a:r>
              <a:rPr lang="en-US" dirty="0"/>
              <a:t>The RA URN tutorial should include a reference.</a:t>
            </a:r>
          </a:p>
          <a:p>
            <a:pPr marL="857250" lvl="1" indent="-457200">
              <a:buFont typeface="+mj-lt"/>
              <a:buAutoNum type="alphaLcParenR"/>
            </a:pPr>
            <a:r>
              <a:rPr lang="en-US" dirty="0"/>
              <a:t>IEEE </a:t>
            </a:r>
            <a:r>
              <a:rPr lang="en-US" dirty="0" err="1"/>
              <a:t>Std</a:t>
            </a:r>
            <a:r>
              <a:rPr lang="en-US" dirty="0"/>
              <a:t> 802d should be fully cited in 8.1</a:t>
            </a:r>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202157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P802.1Qcc PAR with 802.1 comment responses</a:t>
            </a:r>
            <a:br>
              <a:rPr lang="en-US" dirty="0"/>
            </a:b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Rectangle 1"/>
          <p:cNvSpPr>
            <a:spLocks noGrp="1" noChangeArrowheads="1"/>
          </p:cNvSpPr>
          <p:nvPr>
            <p:ph idx="1"/>
          </p:nvPr>
        </p:nvSpPr>
        <p:spPr bwMode="auto">
          <a:xfrm>
            <a:off x="914402" y="2468148"/>
            <a:ext cx="9597499"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on the PAR for P802.1Qcc - Stream Reservation Protocol (SRP) Enhancements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and Performance Improvements were 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http://ieee802.org/1/files/public/docs2017/cc-PAR-extension-comments-0717-v1.pdf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PAR extension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http://www.ieee802.org/1/files/public/docs2017/cc-PAR-extension-0517-v01.pdf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No Rebuttal</a:t>
            </a:r>
            <a:r>
              <a:rPr kumimoji="0" lang="en-US" altLang="en-US" sz="1800" b="0" i="0" u="none" strike="noStrike" cap="none" normalizeH="0" dirty="0">
                <a:ln>
                  <a:noFill/>
                </a:ln>
                <a:solidFill>
                  <a:schemeClr val="tx1"/>
                </a:solidFill>
                <a:effectLst/>
                <a:latin typeface="Arial" panose="020B0604020202020204" pitchFamily="34" charset="0"/>
              </a:rPr>
              <a:t> comment.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77633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P802.1CBcv PAR &amp; CSD with 802.1 comment responses</a:t>
            </a:r>
            <a:br>
              <a:rPr lang="en-US" dirty="0"/>
            </a:b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Rectangle 1"/>
          <p:cNvSpPr>
            <a:spLocks noGrp="1" noChangeArrowheads="1"/>
          </p:cNvSpPr>
          <p:nvPr>
            <p:ph idx="1"/>
          </p:nvPr>
        </p:nvSpPr>
        <p:spPr bwMode="auto">
          <a:xfrm>
            <a:off x="914402" y="2329647"/>
            <a:ext cx="9738563"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on the PAR for P802.1CBcv - Amendment: Information Model, YANG Data Model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and Management Information Base Module were 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http://www.ieee802.org/1/files/public/docs2017/cv-PAR-CSD-comments-0717-v01.pdf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PAR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http://www.ieee802.org/1/files/public/docs2017/cv-draft-PAR-0517-v02.pdf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CSD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http://www.ieee802.org/1/files/public/docs2017/cv-draft-CSD-0517-v02.pdf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828495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Rebuttal to 802.1CBcv response</a:t>
            </a:r>
          </a:p>
        </p:txBody>
      </p:sp>
      <p:sp>
        <p:nvSpPr>
          <p:cNvPr id="3" name="Content Placeholder 2"/>
          <p:cNvSpPr>
            <a:spLocks noGrp="1"/>
          </p:cNvSpPr>
          <p:nvPr>
            <p:ph idx="1"/>
          </p:nvPr>
        </p:nvSpPr>
        <p:spPr/>
        <p:txBody>
          <a:bodyPr/>
          <a:lstStyle/>
          <a:p>
            <a:r>
              <a:rPr lang="en-US" dirty="0"/>
              <a:t>5 – PAR 6.1b – The citing of IEEE 802d requires that the full standard be listed in 8.1, as well as IEEE std. 802.  Also “RA” , “OID” and “URN” acronyms need to be spelled out on first usage as well.</a:t>
            </a:r>
          </a:p>
          <a:p>
            <a:endParaRPr lang="en-US" dirty="0"/>
          </a:p>
          <a:p>
            <a:r>
              <a:rPr lang="en-US" dirty="0"/>
              <a:t>6 – CSD 1.2.5 – In the beginning of the CSD, there is discussion of MIB and YANG models, but in the new text in 1.2.5, there seems to be a change to YANG and SNMP (transport of the MIB), should this section be referring to the impact of the MIB.  If Not, then you should also include a reference for SNMP.</a:t>
            </a: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91467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P802.1AS-rev PAR with 802.1 comment responses</a:t>
            </a:r>
            <a:br>
              <a:rPr lang="en-US" dirty="0"/>
            </a:b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Rectangle 1"/>
          <p:cNvSpPr>
            <a:spLocks noGrp="1" noChangeArrowheads="1"/>
          </p:cNvSpPr>
          <p:nvPr>
            <p:ph idx="1"/>
          </p:nvPr>
        </p:nvSpPr>
        <p:spPr bwMode="auto">
          <a:xfrm>
            <a:off x="914402" y="2745146"/>
            <a:ext cx="9507731"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on the PAR for P802.1AS-Rev - Timing and Synchronization for Time-Sensitive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Applications were 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http://ieee802.org/1/files/public/docs2017/as-rev-PAR-modification-comments-0717-v01.pdf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PAR Modification Request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http://ieee802.org/1/files/public/docs2017/as-rev-PAR-modification-0517-v02.pdf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005396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Rebuttal to 802.1ASrev response</a:t>
            </a:r>
          </a:p>
        </p:txBody>
      </p:sp>
      <p:sp>
        <p:nvSpPr>
          <p:cNvPr id="3" name="Content Placeholder 2"/>
          <p:cNvSpPr>
            <a:spLocks noGrp="1"/>
          </p:cNvSpPr>
          <p:nvPr>
            <p:ph idx="1"/>
          </p:nvPr>
        </p:nvSpPr>
        <p:spPr/>
        <p:txBody>
          <a:bodyPr/>
          <a:lstStyle/>
          <a:p>
            <a:r>
              <a:rPr lang="en-US" dirty="0"/>
              <a:t>2. PAR 6.1b – The explanation text seems to imply a review is not necessary.</a:t>
            </a:r>
          </a:p>
          <a:p>
            <a:r>
              <a:rPr lang="en-US" dirty="0"/>
              <a:t>Suggested Explanation Text: </a:t>
            </a:r>
          </a:p>
          <a:p>
            <a:pPr lvl="1"/>
            <a:r>
              <a:rPr lang="en-US" sz="2400" dirty="0"/>
              <a:t>“RAC should review the use of registry terms that appear in the document (e.g., OUI, </a:t>
            </a:r>
            <a:r>
              <a:rPr lang="en-US" sz="2400" dirty="0" err="1"/>
              <a:t>Ethertype</a:t>
            </a:r>
            <a:r>
              <a:rPr lang="en-US" sz="2400" dirty="0"/>
              <a:t>, EUI-64, EUI-48 and text suggesting using a mapping from EUI-48 to EUI-64 that is now deprecated because it potentially creates duplicate EUI-64 addresses).”</a:t>
            </a:r>
          </a:p>
          <a:p>
            <a:pPr lvl="1"/>
            <a:r>
              <a:rPr lang="en-US" sz="2400" dirty="0"/>
              <a:t>Also include the acronym expansion for “EUI”, “OUI”.</a:t>
            </a:r>
            <a:endParaRPr lang="en-US" sz="2400"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939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P802.1ABcu PAR &amp; CSD with 802.1 comment responses</a:t>
            </a:r>
            <a:br>
              <a:rPr lang="en-US" dirty="0"/>
            </a:b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Rectangle 1"/>
          <p:cNvSpPr>
            <a:spLocks noGrp="1" noChangeArrowheads="1"/>
          </p:cNvSpPr>
          <p:nvPr>
            <p:ph idx="1"/>
          </p:nvPr>
        </p:nvSpPr>
        <p:spPr bwMode="auto">
          <a:xfrm>
            <a:off x="914402" y="2329647"/>
            <a:ext cx="1127744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on the PAR for P802.1ABcu - Amendment: LLDP YANG Data Model  were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http://ieee802.org/1/files/public/docs2017/cu-PAR-CSD-comments-0717-v01.pdf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PAR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http://ieee802.org/1/files/public/docs2017/cu-draft-PAR-0517-v02.pdf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updated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http://ieee802.org/1/files/public/docs2017/cu-draft-CSD-0517-v02.pdf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95381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4"/>
            <a:ext cx="10361084" cy="632884"/>
          </a:xfrm>
        </p:spPr>
        <p:txBody>
          <a:bodyPr/>
          <a:lstStyle/>
          <a:p>
            <a:r>
              <a:rPr lang="en-US" dirty="0"/>
              <a:t>Rebuttal to 802.1ABcu</a:t>
            </a:r>
          </a:p>
        </p:txBody>
      </p:sp>
      <p:sp>
        <p:nvSpPr>
          <p:cNvPr id="3" name="Content Placeholder 2"/>
          <p:cNvSpPr>
            <a:spLocks noGrp="1"/>
          </p:cNvSpPr>
          <p:nvPr>
            <p:ph idx="1"/>
          </p:nvPr>
        </p:nvSpPr>
        <p:spPr>
          <a:xfrm>
            <a:off x="914402" y="1484784"/>
            <a:ext cx="10361084" cy="4824535"/>
          </a:xfrm>
        </p:spPr>
        <p:txBody>
          <a:bodyPr/>
          <a:lstStyle/>
          <a:p>
            <a:pPr marL="457200" indent="-457200">
              <a:buAutoNum type="arabicPeriod"/>
            </a:pPr>
            <a:r>
              <a:rPr lang="en-US" dirty="0"/>
              <a:t>PAR 5.2.b (project scope) </a:t>
            </a:r>
          </a:p>
          <a:p>
            <a:pPr marL="400050" lvl="1" indent="0"/>
            <a:r>
              <a:rPr lang="en-US" dirty="0"/>
              <a:t>– the addition of the “Additionally, this amendment will address errors or omissions to existing features related to the aforementioned clauses as approved by the 802.1 maintenance process.”</a:t>
            </a:r>
          </a:p>
          <a:p>
            <a:pPr lvl="1"/>
            <a:r>
              <a:rPr lang="en-US" dirty="0"/>
              <a:t>The “IEEE 802.1 maintenance process” does not have a PAR, so it is not an authorized Activity.  The purpose each of the 802.1 maintenance PARs should  authorize the specific activity that is proposed.</a:t>
            </a:r>
          </a:p>
          <a:p>
            <a:pPr lvl="1"/>
            <a:r>
              <a:rPr lang="en-US" dirty="0"/>
              <a:t>Delete the “</a:t>
            </a:r>
            <a:r>
              <a:rPr lang="en-US" dirty="0"/>
              <a:t>as approved by the 802.1 maintenance process”</a:t>
            </a:r>
            <a:r>
              <a:rPr lang="en-US" dirty="0"/>
              <a:t>.</a:t>
            </a:r>
          </a:p>
          <a:p>
            <a:r>
              <a:rPr lang="en-US" dirty="0"/>
              <a:t>2. </a:t>
            </a:r>
            <a:r>
              <a:rPr lang="en-US" dirty="0"/>
              <a:t>PAR – 6.1b – “</a:t>
            </a:r>
            <a:r>
              <a:rPr lang="en-US" b="0" dirty="0"/>
              <a:t>The YANG Data Model will be assigned a URN based on the RA URN tutorial and IEEE </a:t>
            </a:r>
            <a:r>
              <a:rPr lang="en-US" b="0" dirty="0" err="1"/>
              <a:t>Std</a:t>
            </a:r>
            <a:r>
              <a:rPr lang="en-US" b="0" dirty="0"/>
              <a:t> 802d.”</a:t>
            </a:r>
          </a:p>
          <a:p>
            <a:pPr marL="857250" lvl="1" indent="-457200">
              <a:buFont typeface="+mj-lt"/>
              <a:buAutoNum type="alphaLcParenR"/>
            </a:pPr>
            <a:r>
              <a:rPr lang="en-US" dirty="0"/>
              <a:t>The acronyms need to be expanded “URN”, “RA”</a:t>
            </a:r>
          </a:p>
          <a:p>
            <a:pPr marL="857250" lvl="1" indent="-457200">
              <a:buFont typeface="+mj-lt"/>
              <a:buAutoNum type="alphaLcParenR"/>
            </a:pPr>
            <a:r>
              <a:rPr lang="en-US" dirty="0"/>
              <a:t>The RA URN tutorial should include a reference.</a:t>
            </a:r>
          </a:p>
          <a:p>
            <a:pPr marL="857250" lvl="1" indent="-457200">
              <a:buFont typeface="+mj-lt"/>
              <a:buAutoNum type="alphaLcParenR"/>
            </a:pPr>
            <a:r>
              <a:rPr lang="en-US" dirty="0"/>
              <a:t>IEEE </a:t>
            </a:r>
            <a:r>
              <a:rPr lang="en-US" dirty="0" err="1"/>
              <a:t>Std</a:t>
            </a:r>
            <a:r>
              <a:rPr lang="en-US" dirty="0"/>
              <a:t> 802d should be fully cited in 8.1</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79657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P802.1ACct PAR &amp; CSD with 802.1 comment responses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Rectangle 1"/>
          <p:cNvSpPr>
            <a:spLocks noGrp="1" noChangeArrowheads="1"/>
          </p:cNvSpPr>
          <p:nvPr>
            <p:ph idx="1"/>
          </p:nvPr>
        </p:nvSpPr>
        <p:spPr bwMode="auto">
          <a:xfrm>
            <a:off x="914401" y="1797433"/>
            <a:ext cx="1036108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on the P802.1ACct  PAR were 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https://mentor.ieee.org/802.15/dcn/17/15-17-0411-01-003d-responses-to-par-802-1acct-amendment-review-comments.pptx</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PAR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http://www.ieee802.org/1/files/public/docs2017/ACct-draft-PAR-0517-v02.pdf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updated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5"/>
              </a:rPr>
              <a:t>http://www.ieee802.org/1/files/public/docs2017/ACct-draft-CSD-0517-v02.pdf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No Rebuttal</a:t>
            </a:r>
            <a:r>
              <a:rPr kumimoji="0" lang="en-US" altLang="en-US" sz="1800" b="0" i="0" u="none" strike="noStrike" cap="none" normalizeH="0" dirty="0">
                <a:ln>
                  <a:noFill/>
                </a:ln>
                <a:solidFill>
                  <a:schemeClr val="tx1"/>
                </a:solidFill>
                <a:effectLst/>
                <a:latin typeface="Arial" panose="020B0604020202020204" pitchFamily="34" charset="0"/>
              </a:rPr>
              <a:t> Comments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56793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P802.1AE PAR &amp; CSD with 802.1 comment responses</a:t>
            </a: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8" name="Rectangle 2"/>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Comments on the P802.1AE PAR were received from 802.11 and 802.3.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The responses to the comment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2"/>
              </a:rPr>
              <a:t>http://www.ieee802.org/1/files/public/docs2017/ae-rev-par-response-to-comments-0717-v01.txt</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The PAR has been updated: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3"/>
              </a:rPr>
              <a:t>http://www.ieee802.org/1/files/public/docs2017/ae-seaman-rev-draft-par0717-v04.pdf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773787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July 2017</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Monday Agenda:</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Tuesday Agenda:</a:t>
            </a:r>
          </a:p>
          <a:p>
            <a:pPr marL="857250" lvl="1" indent="-457200">
              <a:buFont typeface="+mj-lt"/>
              <a:buAutoNum type="arabicPeriod"/>
            </a:pPr>
            <a:r>
              <a:rPr lang="en-US" dirty="0"/>
              <a:t>Complete review of PARs/CSD and post comments to 802 WGs</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Rebuttal to </a:t>
            </a:r>
            <a:r>
              <a:rPr lang="en-US" dirty="0"/>
              <a:t>P802.1AE</a:t>
            </a:r>
            <a:endParaRPr lang="en-US" dirty="0"/>
          </a:p>
        </p:txBody>
      </p:sp>
      <p:sp>
        <p:nvSpPr>
          <p:cNvPr id="3" name="Content Placeholder 2"/>
          <p:cNvSpPr>
            <a:spLocks noGrp="1"/>
          </p:cNvSpPr>
          <p:nvPr>
            <p:ph idx="1"/>
          </p:nvPr>
        </p:nvSpPr>
        <p:spPr/>
        <p:txBody>
          <a:bodyPr/>
          <a:lstStyle/>
          <a:p>
            <a:pPr marL="457200" indent="-457200">
              <a:buAutoNum type="arabicPeriod"/>
            </a:pPr>
            <a:r>
              <a:rPr lang="en-US" b="0" dirty="0"/>
              <a:t>PAR 6.1.b. Explanation: “RAC review of previously reviewed text is appropriate to assure terminology and descriptions of usage are correct.”</a:t>
            </a:r>
          </a:p>
          <a:p>
            <a:pPr marL="400050" lvl="1" indent="0"/>
            <a:r>
              <a:rPr lang="en-US" b="0" dirty="0"/>
              <a:t>Suggested replacement: “</a:t>
            </a:r>
            <a:r>
              <a:rPr lang="en-US" dirty="0"/>
              <a:t>RAC should review the use of registry terms that appear in the document.”</a:t>
            </a: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598171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802.3</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Rectangle 1"/>
          <p:cNvSpPr>
            <a:spLocks noGrp="1" noChangeArrowheads="1"/>
          </p:cNvSpPr>
          <p:nvPr>
            <p:ph idx="1"/>
          </p:nvPr>
        </p:nvSpPr>
        <p:spPr bwMode="auto">
          <a:xfrm>
            <a:off x="914403" y="1637152"/>
            <a:ext cx="10361084"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Dear EC members,</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Please find below the comments and responses in respect to the draft IEEE P802.3bt PAR extension request. The updated draft PAR extension request can be accessed as follows. In addition, as the result</a:t>
            </a:r>
            <a:r>
              <a:rPr kumimoji="0" lang="en-US" altLang="en-US" sz="1800" b="0" i="0" u="none" strike="noStrike" cap="none" normalizeH="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of our own review of the IEEE P802.3bt CSD (grandfathered 5C), a change has been made with respect to existing 2-pair </a:t>
            </a:r>
            <a:r>
              <a:rPr kumimoji="0" lang="en-US" altLang="en-US" sz="1800" b="0" i="0" u="none" strike="noStrike" cap="none" normalizeH="0" baseline="0" dirty="0" err="1">
                <a:ln>
                  <a:noFill/>
                </a:ln>
                <a:solidFill>
                  <a:schemeClr val="tx1"/>
                </a:solidFill>
                <a:effectLst/>
                <a:latin typeface="Arial" panose="020B0604020202020204" pitchFamily="34" charset="0"/>
              </a:rPr>
              <a:t>PoE</a:t>
            </a:r>
            <a:r>
              <a:rPr kumimoji="0" lang="en-US" altLang="en-US" sz="1800" b="0" i="0" u="none" strike="noStrike" cap="none" normalizeH="0" baseline="0" dirty="0">
                <a:ln>
                  <a:noFill/>
                </a:ln>
                <a:solidFill>
                  <a:schemeClr val="tx1"/>
                </a:solidFill>
                <a:effectLst/>
                <a:latin typeface="Arial" panose="020B0604020202020204" pitchFamily="34" charset="0"/>
              </a:rPr>
              <a:t> being specified in Clause 33 and the new 4-pair </a:t>
            </a:r>
            <a:r>
              <a:rPr kumimoji="0" lang="en-US" altLang="en-US" sz="1800" b="0" i="0" u="none" strike="noStrike" cap="none" normalizeH="0" baseline="0" dirty="0" err="1">
                <a:ln>
                  <a:noFill/>
                </a:ln>
                <a:solidFill>
                  <a:schemeClr val="tx1"/>
                </a:solidFill>
                <a:effectLst/>
                <a:latin typeface="Arial" panose="020B0604020202020204" pitchFamily="34" charset="0"/>
              </a:rPr>
              <a:t>PoE</a:t>
            </a:r>
            <a:r>
              <a:rPr kumimoji="0" lang="en-US" altLang="en-US" sz="1800" b="0" i="0" u="none" strike="noStrike" cap="none" normalizeH="0" baseline="0" dirty="0">
                <a:ln>
                  <a:noFill/>
                </a:ln>
                <a:solidFill>
                  <a:schemeClr val="tx1"/>
                </a:solidFill>
                <a:effectLst/>
                <a:latin typeface="Arial" panose="020B0604020202020204" pitchFamily="34" charset="0"/>
              </a:rPr>
              <a:t> in Clause 145.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updated CSD (grandfathered 5C), with change marks, can be accessed at the as follows.</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Best regards,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David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IEEE P802.3bt draft PAR extension request: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https://mentor.ieee.org/802-ec/dcn/17/ec-17-0087-02-00EC-ieee-p802-3bt-dte-power-via-mdi-over-4-pair-par-extension-request.pdf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P802.3bt draft modified CSD (grandfathered 5C): &lt;</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https://mentor.ieee.org/802-ec/dcn/17/ec-17-0132-01-00EC-ieee-p802-3bt-draft-modified-csd.pdf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85024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438941"/>
          </a:xfrm>
        </p:spPr>
        <p:txBody>
          <a:bodyPr/>
          <a:lstStyle/>
          <a:p>
            <a:pPr lvl="0"/>
            <a:r>
              <a:rPr lang="en-US" altLang="en-US" dirty="0"/>
              <a:t>802.3 comment response to 802.11 comments</a:t>
            </a:r>
            <a:endParaRPr lang="en-US" dirty="0"/>
          </a:p>
        </p:txBody>
      </p:sp>
      <p:sp>
        <p:nvSpPr>
          <p:cNvPr id="3" name="Content Placeholder 2"/>
          <p:cNvSpPr>
            <a:spLocks noGrp="1"/>
          </p:cNvSpPr>
          <p:nvPr>
            <p:ph idx="1"/>
          </p:nvPr>
        </p:nvSpPr>
        <p:spPr>
          <a:xfrm>
            <a:off x="914402" y="1340768"/>
            <a:ext cx="10361084" cy="4968551"/>
          </a:xfrm>
        </p:spPr>
        <p:txBody>
          <a:bodyPr/>
          <a:lstStyle/>
          <a:p>
            <a:r>
              <a:rPr lang="en-US" altLang="en-US" dirty="0"/>
              <a:t>Why two years?  If the expected completion date is May 2018, that leaves 6 months cushion. Providing an explanation for the need for the extra year may be warranted.</a:t>
            </a:r>
            <a:br>
              <a:rPr lang="en-US" altLang="en-US" dirty="0"/>
            </a:br>
            <a:br>
              <a:rPr lang="en-US" altLang="en-US" dirty="0"/>
            </a:br>
            <a:r>
              <a:rPr lang="en-US" altLang="en-US" dirty="0"/>
              <a:t>ACCEPTED: The number of years that the extension is being requested for has been changed to one.</a:t>
            </a:r>
            <a:br>
              <a:rPr lang="en-US" altLang="en-US" dirty="0"/>
            </a:br>
            <a:r>
              <a:rPr lang="en-US" altLang="en-US" dirty="0"/>
              <a:t>-----</a:t>
            </a:r>
          </a:p>
          <a:p>
            <a:r>
              <a:rPr lang="en-US" altLang="en-US" dirty="0"/>
              <a:t>Does this group really not meet via Teleconference?</a:t>
            </a:r>
            <a:br>
              <a:rPr lang="en-US" altLang="en-US" dirty="0"/>
            </a:br>
            <a:br>
              <a:rPr lang="en-US" altLang="en-US" dirty="0"/>
            </a:br>
            <a:r>
              <a:rPr lang="en-US" altLang="en-US" dirty="0"/>
              <a:t>ACCEPTED: While the IEEE P802.3bt Task Force itself only meets in person, there are a number of IEEE P802.3bt Task Force Ad </a:t>
            </a:r>
            <a:r>
              <a:rPr lang="en-US" altLang="en-US" dirty="0" err="1"/>
              <a:t>Hocs</a:t>
            </a:r>
            <a:r>
              <a:rPr lang="en-US" altLang="en-US" dirty="0"/>
              <a:t> that meet by teleconference 10 times a year. Based on this the response to item 3.3 in respect to teleconferences has been updated to 10. </a:t>
            </a:r>
            <a:endParaRPr lang="en-US" dirty="0"/>
          </a:p>
          <a:p>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152015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33</a:t>
            </a:fld>
            <a:endParaRPr lang="en-GB"/>
          </a:p>
        </p:txBody>
      </p:sp>
    </p:spTree>
    <p:extLst>
      <p:ext uri="{BB962C8B-B14F-4D97-AF65-F5344CB8AC3E}">
        <p14:creationId xmlns:p14="http://schemas.microsoft.com/office/powerpoint/2010/main" val="3883370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11-17/0858r2 as the report from PAR Review SC for the March 2017 plenary.</a:t>
            </a:r>
          </a:p>
          <a:p>
            <a:endParaRPr lang="en-US" dirty="0"/>
          </a:p>
          <a:p>
            <a:r>
              <a:rPr lang="en-US" dirty="0"/>
              <a:t>Moved: Dorothy STANLEY</a:t>
            </a:r>
          </a:p>
          <a:p>
            <a:r>
              <a:rPr lang="en-US" dirty="0"/>
              <a:t>2</a:t>
            </a:r>
            <a:r>
              <a:rPr lang="en-US" baseline="30000" dirty="0"/>
              <a:t>nd</a:t>
            </a:r>
            <a:r>
              <a:rPr lang="en-US" dirty="0"/>
              <a:t>: Stephen PALM</a:t>
            </a:r>
          </a:p>
          <a:p>
            <a:r>
              <a:rPr lang="en-US" dirty="0"/>
              <a:t>Results:4-0-0 – motion passes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a:t>
            </a:r>
            <a:r>
              <a:rPr lang="en-US" sz="2000" dirty="0"/>
              <a:t>Previous Plenary: 11-17/461r0:</a:t>
            </a:r>
          </a:p>
          <a:p>
            <a:pPr lvl="2"/>
            <a:r>
              <a:rPr lang="en-US" dirty="0"/>
              <a:t>&lt;</a:t>
            </a:r>
            <a:r>
              <a:rPr lang="en-US" dirty="0">
                <a:hlinkClick r:id="rId4"/>
              </a:rPr>
              <a:t>https://mentor.ieee.org/802.11/dcn/17/11-17-0461-00-0PAR-minutes-march-2017-session.docx</a:t>
            </a:r>
            <a:r>
              <a:rPr lang="en-US" dirty="0"/>
              <a:t>&gt;</a:t>
            </a:r>
          </a:p>
          <a:p>
            <a:r>
              <a:rPr lang="en-US" dirty="0"/>
              <a:t>	</a:t>
            </a:r>
            <a:r>
              <a:rPr lang="en-US" sz="2000" dirty="0"/>
              <a:t>Current Meeting: 11-17/1092r0</a:t>
            </a:r>
            <a:endParaRPr lang="en-US" dirty="0"/>
          </a:p>
          <a:p>
            <a:r>
              <a:rPr lang="en-US" dirty="0"/>
              <a:t>			</a:t>
            </a:r>
            <a:r>
              <a:rPr lang="en-US" sz="1800" dirty="0"/>
              <a:t>&lt; </a:t>
            </a:r>
            <a:r>
              <a:rPr lang="en-US" sz="1800" dirty="0">
                <a:hlinkClick r:id="rId5"/>
              </a:rPr>
              <a:t>https://mentor.ieee.org/802.11/dcn/17/11-17-1092-00-0PAR-minutes-july-2017-session.docx</a:t>
            </a:r>
            <a:r>
              <a:rPr lang="en-US" sz="1800" dirty="0"/>
              <a:t>  &gt;</a:t>
            </a: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dirty="0"/>
              <a:t>Move to approve doc 11-17/0461r0 &lt;</a:t>
            </a:r>
            <a:r>
              <a:rPr lang="en-US" dirty="0">
                <a:hlinkClick r:id="rId2"/>
              </a:rPr>
              <a:t>https://mentor.ieee.org/802.11/dcn/17/11-17-0461-00-0PAR-minutes-march-2017-session.docx</a:t>
            </a:r>
            <a:r>
              <a:rPr lang="en-US" dirty="0"/>
              <a:t>&gt;  as the minutes for PAR Review SC from March 2017 Plenary in Vancouver</a:t>
            </a:r>
          </a:p>
          <a:p>
            <a:endParaRPr lang="en-US" dirty="0"/>
          </a:p>
          <a:p>
            <a:r>
              <a:rPr lang="en-US" dirty="0"/>
              <a:t>Moved: Mike MONTEMURRO</a:t>
            </a:r>
          </a:p>
          <a:p>
            <a:r>
              <a:rPr lang="en-US" dirty="0"/>
              <a:t>2</a:t>
            </a:r>
            <a:r>
              <a:rPr lang="en-US" baseline="30000" dirty="0"/>
              <a:t>nd</a:t>
            </a:r>
            <a:r>
              <a:rPr lang="en-US" dirty="0"/>
              <a:t>: Dorothy STANLEY</a:t>
            </a:r>
          </a:p>
          <a:p>
            <a:r>
              <a:rPr lang="en-US" dirty="0"/>
              <a:t>Results: Unanimous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t>802.1ABcu - Amendment: LLDP YANG Data Model  </a:t>
            </a:r>
            <a:r>
              <a:rPr lang="en-US" sz="2400" dirty="0">
                <a:hlinkClick r:id="rId2"/>
              </a:rPr>
              <a:t>PAR</a:t>
            </a:r>
            <a:r>
              <a:rPr lang="en-US" sz="2400" dirty="0"/>
              <a:t> and </a:t>
            </a:r>
            <a:r>
              <a:rPr lang="en-US" sz="2400" dirty="0">
                <a:hlinkClick r:id="rId3"/>
              </a:rPr>
              <a:t>CSD</a:t>
            </a:r>
            <a:endParaRPr lang="en-US" sz="4000" dirty="0"/>
          </a:p>
        </p:txBody>
      </p:sp>
      <p:sp>
        <p:nvSpPr>
          <p:cNvPr id="8" name="Content Placeholder 7"/>
          <p:cNvSpPr>
            <a:spLocks noGrp="1"/>
          </p:cNvSpPr>
          <p:nvPr>
            <p:ph idx="1"/>
          </p:nvPr>
        </p:nvSpPr>
        <p:spPr/>
        <p:txBody>
          <a:bodyPr/>
          <a:lstStyle/>
          <a:p>
            <a:r>
              <a:rPr lang="en-US" dirty="0"/>
              <a:t>No Comment</a:t>
            </a:r>
          </a:p>
        </p:txBody>
      </p:sp>
      <p:sp>
        <p:nvSpPr>
          <p:cNvPr id="4" name="Date Placeholder 3"/>
          <p:cNvSpPr>
            <a:spLocks noGrp="1"/>
          </p:cNvSpPr>
          <p:nvPr>
            <p:ph type="dt" idx="10"/>
          </p:nvPr>
        </p:nvSpPr>
        <p:spPr/>
        <p:txBody>
          <a:bodyPr/>
          <a:lstStyle/>
          <a:p>
            <a:pPr>
              <a:defRPr/>
            </a:pPr>
            <a:r>
              <a:rPr lang="en-US">
                <a:solidFill>
                  <a:srgbClr val="000000"/>
                </a:solidFill>
              </a:rPr>
              <a:t>July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405215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802.1ACct - Amendment: Support for IEEE </a:t>
            </a:r>
            <a:r>
              <a:rPr lang="en-US" sz="2400" dirty="0" err="1"/>
              <a:t>Std</a:t>
            </a:r>
            <a:r>
              <a:rPr lang="en-US" sz="2400" dirty="0"/>
              <a:t> 802.15.3 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p:cNvSpPr>
            <a:spLocks noGrp="1"/>
          </p:cNvSpPr>
          <p:nvPr>
            <p:ph idx="1"/>
          </p:nvPr>
        </p:nvSpPr>
        <p:spPr>
          <a:xfrm>
            <a:off x="914402" y="1981201"/>
            <a:ext cx="10361084" cy="4494215"/>
          </a:xfrm>
        </p:spPr>
        <p:txBody>
          <a:bodyPr/>
          <a:lstStyle/>
          <a:p>
            <a:endParaRPr lang="en-US" dirty="0"/>
          </a:p>
          <a:p>
            <a:r>
              <a:rPr lang="en-US" dirty="0"/>
              <a:t>1. PAR 8.1 Typo – 802.15.3-2106 seems too far in future – change to 802.15.3-2016</a:t>
            </a:r>
          </a:p>
          <a:p>
            <a:endParaRPr lang="en-US" dirty="0"/>
          </a:p>
          <a:p>
            <a:r>
              <a:rPr lang="en-US" dirty="0"/>
              <a:t>2. CSD and PAR Title does not match – the CSD title should be changed to match (it is a better description, but not really a name.</a:t>
            </a:r>
          </a:p>
          <a:p>
            <a:r>
              <a:rPr lang="en-US" dirty="0"/>
              <a:t>3. CSD 1.2.5 – how is there really a cost to this interface?  a) through e) should be just “Not applicable”.</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95401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802.1AS-Rev - Timing and Synchronization for Time-Sensitive Applications </a:t>
            </a:r>
            <a:r>
              <a:rPr lang="en-US" sz="2400" dirty="0">
                <a:hlinkClick r:id="rId2"/>
              </a:rPr>
              <a:t>PAR Modification Request</a:t>
            </a:r>
            <a:endParaRPr lang="en-US" sz="4000" dirty="0"/>
          </a:p>
        </p:txBody>
      </p:sp>
      <p:sp>
        <p:nvSpPr>
          <p:cNvPr id="3" name="Content Placeholder 2"/>
          <p:cNvSpPr>
            <a:spLocks noGrp="1"/>
          </p:cNvSpPr>
          <p:nvPr>
            <p:ph idx="1"/>
          </p:nvPr>
        </p:nvSpPr>
        <p:spPr/>
        <p:txBody>
          <a:bodyPr/>
          <a:lstStyle/>
          <a:p>
            <a:pPr lvl="1"/>
            <a:r>
              <a:rPr lang="en-US" sz="2400" dirty="0"/>
              <a:t>1. PAR 8.1 should explain what changes are being made to the PAR.</a:t>
            </a:r>
          </a:p>
          <a:p>
            <a:pPr lvl="1"/>
            <a:r>
              <a:rPr lang="en-US" sz="2400" dirty="0"/>
              <a:t>(See </a:t>
            </a:r>
            <a:r>
              <a:rPr lang="en-US" sz="2400" dirty="0" err="1"/>
              <a:t>NesCom</a:t>
            </a:r>
            <a:r>
              <a:rPr lang="en-US" sz="2400" dirty="0"/>
              <a:t> Conventions #13 – “Modified PARS”).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0397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1447053"/>
          </a:xfrm>
        </p:spPr>
        <p:txBody>
          <a:bodyPr/>
          <a:lstStyle/>
          <a:p>
            <a:r>
              <a:rPr lang="en-US" dirty="0"/>
              <a:t>802.1CBcv - Amendment: Information Model, YANG Data Model and Management Information Base Module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a:xfrm>
            <a:off x="914402" y="2348880"/>
            <a:ext cx="10361084" cy="4126536"/>
          </a:xfrm>
        </p:spPr>
        <p:txBody>
          <a:bodyPr/>
          <a:lstStyle/>
          <a:p>
            <a:r>
              <a:rPr lang="en-US" dirty="0"/>
              <a:t>1. PAR 5.1 Missing number of expected participants.</a:t>
            </a:r>
          </a:p>
          <a:p>
            <a:r>
              <a:rPr lang="en-US" sz="2000" dirty="0"/>
              <a:t>2. CSD – Incorrect reference: “</a:t>
            </a:r>
            <a:endParaRPr lang="en-US" sz="2000" b="0" dirty="0"/>
          </a:p>
          <a:p>
            <a:r>
              <a:rPr lang="en-US" sz="2000" b="0" dirty="0"/>
              <a:t> Based on IEEE 802 LMSC Operations Manuals approved 15 November 2013 </a:t>
            </a:r>
          </a:p>
          <a:p>
            <a:r>
              <a:rPr lang="en-US" sz="2000" b="0" dirty="0"/>
              <a:t>Last edited 26 May 2016 “ should be using the correct form </a:t>
            </a:r>
          </a:p>
          <a:p>
            <a:r>
              <a:rPr lang="en-US" sz="2000" b="0" dirty="0"/>
              <a:t>- see: “</a:t>
            </a:r>
            <a:r>
              <a:rPr lang="en-US" sz="2000" dirty="0">
                <a:hlinkClick r:id="rId4"/>
              </a:rPr>
              <a:t>IEEE 802 Operations Manual</a:t>
            </a:r>
            <a:r>
              <a:rPr lang="en-US" sz="2000" dirty="0"/>
              <a:t>, v20, effective 17 March 2017</a:t>
            </a:r>
          </a:p>
          <a:p>
            <a:pPr lvl="1"/>
            <a:r>
              <a:rPr lang="en-US" dirty="0"/>
              <a:t>Criteria for Standards Development (CSD) in </a:t>
            </a:r>
            <a:r>
              <a:rPr lang="en-US" dirty="0">
                <a:hlinkClick r:id="rId5"/>
              </a:rPr>
              <a:t>Open Document Format (ODF)</a:t>
            </a:r>
            <a:r>
              <a:rPr lang="en-US" dirty="0"/>
              <a:t> </a:t>
            </a:r>
            <a:r>
              <a:rPr lang="en-US" i="1" dirty="0"/>
              <a:t>(revision 13, last updated 20 January 2014)</a:t>
            </a:r>
            <a:r>
              <a:rPr lang="en-US" dirty="0"/>
              <a:t> and </a:t>
            </a:r>
            <a:r>
              <a:rPr lang="en-US" dirty="0">
                <a:hlinkClick r:id="rId6"/>
              </a:rPr>
              <a:t>Word 97/2000/XP format</a:t>
            </a:r>
            <a:r>
              <a:rPr lang="en-US" dirty="0"/>
              <a:t> </a:t>
            </a:r>
            <a:r>
              <a:rPr lang="en-US" i="1" dirty="0"/>
              <a:t>(revision 13, last updated 20 January 2014)</a:t>
            </a:r>
            <a:r>
              <a:rPr lang="en-US" dirty="0"/>
              <a:t>.</a:t>
            </a:r>
          </a:p>
          <a:p>
            <a:r>
              <a:rPr lang="en-US" sz="2000" dirty="0"/>
              <a:t>3. CSD does not have title of which PAR it applies.</a:t>
            </a:r>
          </a:p>
          <a:p>
            <a:r>
              <a:rPr lang="en-US" sz="2000" dirty="0"/>
              <a:t>4. CSD 1.2.1 –The response describes the “Broad market Potential” of the main standard, rather than that of the Amendment.  What is the benefit of the amendment?</a:t>
            </a:r>
          </a:p>
          <a:p>
            <a:endParaRPr lang="en-US" sz="2000"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590263795"/>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20791</TotalTime>
  <Words>1964</Words>
  <Application>Microsoft Office PowerPoint</Application>
  <PresentationFormat>Widescreen</PresentationFormat>
  <Paragraphs>367</Paragraphs>
  <Slides>35</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 Unicode MS</vt:lpstr>
      <vt:lpstr>MS Gothic</vt:lpstr>
      <vt:lpstr>Arial</vt:lpstr>
      <vt:lpstr>Times New Roman</vt:lpstr>
      <vt:lpstr>802-11 Theme</vt:lpstr>
      <vt:lpstr>Document</vt:lpstr>
      <vt:lpstr>PAR Review - Meeting Agenda and Comment slides - July 2017 -Berlin</vt:lpstr>
      <vt:lpstr>Abstract-Snapshot</vt:lpstr>
      <vt:lpstr>PAR Review SC –  July 2017 Chair: Jon Rosdahl</vt:lpstr>
      <vt:lpstr>Motion to Approve Previous Minutes</vt:lpstr>
      <vt:lpstr>Par Review Comments</vt:lpstr>
      <vt:lpstr>802.1ABcu - Amendment: LLDP YANG Data Model  PAR and CSD</vt:lpstr>
      <vt:lpstr>802.1ACct - Amendment: Support for IEEE Std 802.15.3  PAR and CSD</vt:lpstr>
      <vt:lpstr>802.1AS-Rev - Timing and Synchronization for Time-Sensitive Applications PAR Modification Request</vt:lpstr>
      <vt:lpstr>802.1CBcv - Amendment: Information Model, YANG Data Model and Management Information Base Module PAR and CSD</vt:lpstr>
      <vt:lpstr>802.1Qcc - Stream Reservation Protocol (SRP) Enhancements and Performance Improvements PAR extension </vt:lpstr>
      <vt:lpstr>802.1Qcw - Amendment: YANG Data Models for Scheduled Traffic, Frame Preemption, and Per-Stream Filtering and Policing PAR and CSD</vt:lpstr>
      <vt:lpstr>802.1Qcx - Amendment: YANG Data Model for Connectivity Fault Management PAR and CSD</vt:lpstr>
      <vt:lpstr>802.1AE - Standard for Local and Metropolitan Area Networks: Media Access Control (MAC) Security Maintenance PAR</vt:lpstr>
      <vt:lpstr>802.3bt - Amendment: DTE Power via MDI over 4-Pair PAR Extension  Unmodified CSD</vt:lpstr>
      <vt:lpstr>Responses From 802 WGs</vt:lpstr>
      <vt:lpstr>P802.1Qcw PAR &amp; CSD with 802.1 comment responses </vt:lpstr>
      <vt:lpstr>Rebuttal to 802.1Qcw</vt:lpstr>
      <vt:lpstr>Rebuttal to 802.1Qcw</vt:lpstr>
      <vt:lpstr>P802.1Qcx PAR &amp; CSD with 802.1 comment responses </vt:lpstr>
      <vt:lpstr>Rebuttal to 802.1Qcx</vt:lpstr>
      <vt:lpstr>Updated P802.1Qcc PAR with 802.1 comment responses </vt:lpstr>
      <vt:lpstr>P802.1CBcv PAR &amp; CSD with 802.1 comment responses </vt:lpstr>
      <vt:lpstr>Rebuttal to 802.1CBcv response</vt:lpstr>
      <vt:lpstr>P802.1AS-rev PAR with 802.1 comment responses </vt:lpstr>
      <vt:lpstr>Rebuttal to 802.1ASrev response</vt:lpstr>
      <vt:lpstr>P802.1ABcu PAR &amp; CSD with 802.1 comment responses </vt:lpstr>
      <vt:lpstr>Rebuttal to 802.1ABcu</vt:lpstr>
      <vt:lpstr>P802.1ACct PAR &amp; CSD with 802.1 comment responses</vt:lpstr>
      <vt:lpstr>P802.1AE PAR &amp; CSD with 802.1 comment responses</vt:lpstr>
      <vt:lpstr>Rebuttal to P802.1AE</vt:lpstr>
      <vt:lpstr>802.3</vt:lpstr>
      <vt:lpstr>802.3 comment response to 802.11 comments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July 2017 -Berlin</dc:title>
  <dc:subject>July 2017</dc:subject>
  <dc:creator>Jon Rosdahl</dc:creator>
  <cp:keywords>Agenda and Meeting Slides</cp:keywords>
  <dc:description>Jon Rosdahl (Qualcomm)</dc:description>
  <cp:lastModifiedBy>Jon Rosdahl</cp:lastModifiedBy>
  <cp:revision>159</cp:revision>
  <cp:lastPrinted>1601-01-01T00:00:00Z</cp:lastPrinted>
  <dcterms:created xsi:type="dcterms:W3CDTF">2014-04-14T10:59:07Z</dcterms:created>
  <dcterms:modified xsi:type="dcterms:W3CDTF">2017-07-13T10:45:10Z</dcterms:modified>
  <cp:category>Agenda, Report</cp:category>
</cp:coreProperties>
</file>