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20"/>
  </p:notesMasterIdLst>
  <p:handoutMasterIdLst>
    <p:handoutMasterId r:id="rId21"/>
  </p:handoutMasterIdLst>
  <p:sldIdLst>
    <p:sldId id="256" r:id="rId2"/>
    <p:sldId id="257" r:id="rId3"/>
    <p:sldId id="274" r:id="rId4"/>
    <p:sldId id="277" r:id="rId5"/>
    <p:sldId id="275" r:id="rId6"/>
    <p:sldId id="285" r:id="rId7"/>
    <p:sldId id="286" r:id="rId8"/>
    <p:sldId id="287" r:id="rId9"/>
    <p:sldId id="288" r:id="rId10"/>
    <p:sldId id="290" r:id="rId11"/>
    <p:sldId id="289" r:id="rId12"/>
    <p:sldId id="291" r:id="rId13"/>
    <p:sldId id="292" r:id="rId14"/>
    <p:sldId id="293" r:id="rId15"/>
    <p:sldId id="276" r:id="rId16"/>
    <p:sldId id="284" r:id="rId17"/>
    <p:sldId id="283"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99" autoAdjust="0"/>
    <p:restoredTop sz="86546" autoAdjust="0"/>
  </p:normalViewPr>
  <p:slideViewPr>
    <p:cSldViewPr>
      <p:cViewPr varScale="1">
        <p:scale>
          <a:sx n="57" d="100"/>
          <a:sy n="57" d="100"/>
        </p:scale>
        <p:origin x="546" y="78"/>
      </p:cViewPr>
      <p:guideLst>
        <p:guide orient="horz" pos="2160"/>
        <p:guide pos="3840"/>
      </p:guideLst>
    </p:cSldViewPr>
  </p:slideViewPr>
  <p:outlineViewPr>
    <p:cViewPr varScale="1">
      <p:scale>
        <a:sx n="33" d="100"/>
        <a:sy n="33" d="100"/>
      </p:scale>
      <p:origin x="0" y="-7026"/>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802-11-17-0858r1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802-11-17-0858r1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2017</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802-11-17-0858r1</a:t>
            </a:r>
          </a:p>
        </p:txBody>
      </p:sp>
      <p:sp>
        <p:nvSpPr>
          <p:cNvPr id="5" name="Rectangle 3"/>
          <p:cNvSpPr>
            <a:spLocks noGrp="1" noChangeArrowheads="1"/>
          </p:cNvSpPr>
          <p:nvPr>
            <p:ph type="dt"/>
          </p:nvPr>
        </p:nvSpPr>
        <p:spPr>
          <a:ln/>
        </p:spPr>
        <p:txBody>
          <a:bodyPr/>
          <a:lstStyle/>
          <a:p>
            <a:r>
              <a:rPr lang="en-US"/>
              <a:t>July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802-11-17-0858r1</a:t>
            </a:r>
          </a:p>
        </p:txBody>
      </p:sp>
      <p:sp>
        <p:nvSpPr>
          <p:cNvPr id="5" name="Rectangle 3"/>
          <p:cNvSpPr>
            <a:spLocks noGrp="1" noChangeArrowheads="1"/>
          </p:cNvSpPr>
          <p:nvPr>
            <p:ph type="dt"/>
          </p:nvPr>
        </p:nvSpPr>
        <p:spPr>
          <a:ln/>
        </p:spPr>
        <p:txBody>
          <a:bodyPr/>
          <a:lstStyle/>
          <a:p>
            <a:r>
              <a:rPr lang="en-US"/>
              <a:t>July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802-11-17-0858r1</a:t>
            </a:r>
          </a:p>
        </p:txBody>
      </p:sp>
      <p:sp>
        <p:nvSpPr>
          <p:cNvPr id="5" name="Date Placeholder 4"/>
          <p:cNvSpPr>
            <a:spLocks noGrp="1"/>
          </p:cNvSpPr>
          <p:nvPr>
            <p:ph type="dt" idx="11"/>
          </p:nvPr>
        </p:nvSpPr>
        <p:spPr/>
        <p:txBody>
          <a:bodyPr/>
          <a:lstStyle/>
          <a:p>
            <a:r>
              <a:rPr lang="en-US"/>
              <a:t>July 2017</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802-11-17-0858r1</a:t>
            </a:r>
          </a:p>
        </p:txBody>
      </p:sp>
      <p:sp>
        <p:nvSpPr>
          <p:cNvPr id="5" name="Date Placeholder 4"/>
          <p:cNvSpPr>
            <a:spLocks noGrp="1"/>
          </p:cNvSpPr>
          <p:nvPr>
            <p:ph type="dt" idx="11"/>
          </p:nvPr>
        </p:nvSpPr>
        <p:spPr/>
        <p:txBody>
          <a:bodyPr/>
          <a:lstStyle/>
          <a:p>
            <a:r>
              <a:rPr lang="en-US"/>
              <a:t>July 2017</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802-11-17-0858r1</a:t>
            </a:r>
          </a:p>
        </p:txBody>
      </p:sp>
      <p:sp>
        <p:nvSpPr>
          <p:cNvPr id="5" name="Rectangle 3"/>
          <p:cNvSpPr>
            <a:spLocks noGrp="1" noChangeArrowheads="1"/>
          </p:cNvSpPr>
          <p:nvPr>
            <p:ph type="dt"/>
          </p:nvPr>
        </p:nvSpPr>
        <p:spPr>
          <a:ln/>
        </p:spPr>
        <p:txBody>
          <a:bodyPr/>
          <a:lstStyle/>
          <a:p>
            <a:r>
              <a:rPr lang="en-US"/>
              <a:t>July 2017</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2017</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2017</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2017</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2017</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2017</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2017</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2017</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2017</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793320" y="6475416"/>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11-17-0858r1</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www.ieee802.org/1/files/public/docs2017/cc-PAR-extension-0517-v01.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1/files/public/docs2017/cw-draft-CSD-0517-v01.pdf" TargetMode="External"/><Relationship Id="rId2" Type="http://schemas.openxmlformats.org/officeDocument/2006/relationships/hyperlink" Target="http://ieee802.org/1/files/public/docs2017/cw-draft-PAR-0517-v0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1/files/public/docs2017/cx-draft-CSD-0517-v01.pdf" TargetMode="External"/><Relationship Id="rId2" Type="http://schemas.openxmlformats.org/officeDocument/2006/relationships/hyperlink" Target="http://ieee802.org/1/files/public/docs2017/cx-draft-PAR-0517-v01.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files/public/docs2017/ae-seaman-rev-draft-par-0317-v02.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ec/dcn/16/ec-16-0058-00-ACSD-802-3bt.pdf" TargetMode="External"/><Relationship Id="rId2" Type="http://schemas.openxmlformats.org/officeDocument/2006/relationships/hyperlink" Target="https://mentor.ieee.org/802-ec/dcn/17/ec-17-0087-00-00EC-ieee-p802-3bt-dte-power-via-mdi-over-4-pair-par-extension-reques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ieee802.org/1/files/public/docs2017/cv-draft-PAR-0517-v01.pdf" TargetMode="External"/><Relationship Id="rId13" Type="http://schemas.openxmlformats.org/officeDocument/2006/relationships/hyperlink" Target="http://ieee802.org/1/files/public/docs2017/cx-draft-PAR-0517-v01.pdf" TargetMode="External"/><Relationship Id="rId3" Type="http://schemas.openxmlformats.org/officeDocument/2006/relationships/hyperlink" Target="http://www.ieee802.org/1/files/public/docs2017/cu-draft-PAR-0517-v01.pdf" TargetMode="External"/><Relationship Id="rId7" Type="http://schemas.openxmlformats.org/officeDocument/2006/relationships/hyperlink" Target="http://www.ieee802.org/1/files/public/docs2017/as-rev-PAR-modification-0517-v01.pdf" TargetMode="External"/><Relationship Id="rId12" Type="http://schemas.openxmlformats.org/officeDocument/2006/relationships/hyperlink" Target="http://ieee802.org/1/files/public/docs2017/cw-draft-CSD-0517-v01.pdf" TargetMode="External"/><Relationship Id="rId17" Type="http://schemas.openxmlformats.org/officeDocument/2006/relationships/hyperlink" Target="https://mentor.ieee.org/802-ec/dcn/16/ec-16-0058-00-ACSD-802-3bt.pdf" TargetMode="External"/><Relationship Id="rId2" Type="http://schemas.openxmlformats.org/officeDocument/2006/relationships/notesSlide" Target="../notesSlides/notesSlide2.xml"/><Relationship Id="rId16" Type="http://schemas.openxmlformats.org/officeDocument/2006/relationships/hyperlink" Target="https://mentor.ieee.org/802-ec/dcn/17/ec-17-0087-00-00EC-ieee-p802-3bt-dte-power-via-mdi-over-4-pair-par-extension-request.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7/ACct-draft-CSD-0517-v01.pdf" TargetMode="External"/><Relationship Id="rId11" Type="http://schemas.openxmlformats.org/officeDocument/2006/relationships/hyperlink" Target="http://ieee802.org/1/files/public/docs2017/cw-draft-PAR-0517-v01.pdf" TargetMode="External"/><Relationship Id="rId5" Type="http://schemas.openxmlformats.org/officeDocument/2006/relationships/hyperlink" Target="http://www.ieee802.org/1/files/public/docs2017/ACct-draft-PAR-0517-v01.pdf" TargetMode="External"/><Relationship Id="rId15" Type="http://schemas.openxmlformats.org/officeDocument/2006/relationships/hyperlink" Target="http://www.ieee802.org/1/files/public/docs2017/ae-seaman-rev-draft-par-0317-v02.pdf" TargetMode="External"/><Relationship Id="rId10" Type="http://schemas.openxmlformats.org/officeDocument/2006/relationships/hyperlink" Target="http://www.ieee802.org/1/files/public/docs2017/cc-PAR-extension-0517-v01.pdf" TargetMode="External"/><Relationship Id="rId4" Type="http://schemas.openxmlformats.org/officeDocument/2006/relationships/hyperlink" Target="http://www.ieee802.org/1/files/public/docs2017/cu-draft-CSD-0517-v01.pdf" TargetMode="External"/><Relationship Id="rId9" Type="http://schemas.openxmlformats.org/officeDocument/2006/relationships/hyperlink" Target="http://ieee802.org/1/files/public/docs2017/cv-draft-CSD-0517-v01.pdf" TargetMode="External"/><Relationship Id="rId14" Type="http://schemas.openxmlformats.org/officeDocument/2006/relationships/hyperlink" Target="http://ieee802.org/1/files/public/docs2017/cx-draft-CSD-0517-v01.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7/11-17-0461-00-0PAR-minutes-march-2017-session.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7/cu-draft-CSD-0517-v01.pdf" TargetMode="External"/><Relationship Id="rId2" Type="http://schemas.openxmlformats.org/officeDocument/2006/relationships/hyperlink" Target="http://www.ieee802.org/1/files/public/docs2017/cu-draft-PAR-0517-v0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files/public/docs2017/ACct-draft-CSD-0517-v01.pdf" TargetMode="External"/><Relationship Id="rId2" Type="http://schemas.openxmlformats.org/officeDocument/2006/relationships/hyperlink" Target="http://www.ieee802.org/1/files/public/docs2017/ACct-draft-PAR-0517-v0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eee802.org/1/files/public/docs2017/as-rev-PAR-modification-0517-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1/files/public/docs2017/cv-draft-CSD-0517-v01.pdf" TargetMode="External"/><Relationship Id="rId2" Type="http://schemas.openxmlformats.org/officeDocument/2006/relationships/hyperlink" Target="http://ieee802.org/1/files/public/docs2017/cv-draft-PAR-0517-v01.pdf" TargetMode="External"/><Relationship Id="rId1" Type="http://schemas.openxmlformats.org/officeDocument/2006/relationships/slideLayout" Target="../slideLayouts/slideLayout2.xml"/><Relationship Id="rId6" Type="http://schemas.openxmlformats.org/officeDocument/2006/relationships/hyperlink" Target="http://grouper.ieee.org/groups/802/misc-docs/IEEE_802_CSD_v13.doc" TargetMode="External"/><Relationship Id="rId5" Type="http://schemas.openxmlformats.org/officeDocument/2006/relationships/hyperlink" Target="http://grouper.ieee.org/groups/802/misc-docs/IEEE_802_CSD_v13.odt" TargetMode="External"/><Relationship Id="rId4" Type="http://schemas.openxmlformats.org/officeDocument/2006/relationships/hyperlink" Target="https://mentor.ieee.org/802-ec/dcn/17/ec-17-0090-17-0PNP-ieee-802-lmsc-operations-manu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 Meeting Agenda and Comment slides - July 2017 -Berlin</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2017-06-24</a:t>
            </a:r>
          </a:p>
        </p:txBody>
      </p:sp>
      <p:sp>
        <p:nvSpPr>
          <p:cNvPr id="6" name="Date Placeholder 3"/>
          <p:cNvSpPr>
            <a:spLocks noGrp="1"/>
          </p:cNvSpPr>
          <p:nvPr>
            <p:ph type="dt" idx="10"/>
          </p:nvPr>
        </p:nvSpPr>
        <p:spPr/>
        <p:txBody>
          <a:bodyPr/>
          <a:lstStyle/>
          <a:p>
            <a:r>
              <a:rPr lang="en-US"/>
              <a:t>July 2017</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181"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802.1Qcc - Stream Reservation Protocol (SRP) Enhancements and Performance Improvements </a:t>
            </a:r>
            <a:r>
              <a:rPr lang="en-US" sz="2400" dirty="0">
                <a:hlinkClick r:id="rId2"/>
              </a:rPr>
              <a:t>PAR extension</a:t>
            </a:r>
            <a:r>
              <a:rPr lang="en-US" sz="2400" dirty="0"/>
              <a:t> </a:t>
            </a:r>
            <a:endParaRPr lang="en-US" sz="4000" dirty="0"/>
          </a:p>
        </p:txBody>
      </p:sp>
      <p:sp>
        <p:nvSpPr>
          <p:cNvPr id="3" name="Content Placeholder 2"/>
          <p:cNvSpPr>
            <a:spLocks noGrp="1"/>
          </p:cNvSpPr>
          <p:nvPr>
            <p:ph idx="1"/>
          </p:nvPr>
        </p:nvSpPr>
        <p:spPr/>
        <p:txBody>
          <a:bodyPr/>
          <a:lstStyle/>
          <a:p>
            <a:r>
              <a:rPr lang="en-US" dirty="0"/>
              <a:t>No comments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646591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802.1Qcw - Amendment: YANG Data Models for Scheduled Traffic, Frame Preemption, and Per-Stream Filtering and Policing </a:t>
            </a:r>
            <a:r>
              <a:rPr lang="en-US" sz="2400" dirty="0">
                <a:hlinkClick r:id="rId2"/>
              </a:rPr>
              <a:t>PAR</a:t>
            </a:r>
            <a:r>
              <a:rPr lang="en-US" sz="2400" dirty="0"/>
              <a:t> and </a:t>
            </a:r>
            <a:r>
              <a:rPr lang="en-US" sz="2400" dirty="0">
                <a:hlinkClick r:id="rId3"/>
              </a:rPr>
              <a:t>CSD</a:t>
            </a:r>
            <a:endParaRPr lang="en-US" sz="4000" dirty="0"/>
          </a:p>
        </p:txBody>
      </p:sp>
      <p:sp>
        <p:nvSpPr>
          <p:cNvPr id="3" name="Content Placeholder 2"/>
          <p:cNvSpPr>
            <a:spLocks noGrp="1"/>
          </p:cNvSpPr>
          <p:nvPr>
            <p:ph idx="1"/>
          </p:nvPr>
        </p:nvSpPr>
        <p:spPr>
          <a:xfrm>
            <a:off x="914402" y="1981201"/>
            <a:ext cx="10361084" cy="4494215"/>
          </a:xfrm>
        </p:spPr>
        <p:txBody>
          <a:bodyPr/>
          <a:lstStyle/>
          <a:p>
            <a:pPr marL="914400" lvl="1" indent="-457200">
              <a:buAutoNum type="arabicPeriod"/>
            </a:pPr>
            <a:r>
              <a:rPr lang="en-US" dirty="0"/>
              <a:t>PAR 5.3 – The question was responded with a “Yes” but no explanation was given.  Please add Explanation.</a:t>
            </a:r>
          </a:p>
          <a:p>
            <a:pPr marL="914400" lvl="1" indent="-457200">
              <a:buAutoNum type="arabicPeriod"/>
            </a:pPr>
            <a:r>
              <a:rPr lang="en-US" dirty="0"/>
              <a:t>PAR 5.2.b –</a:t>
            </a:r>
            <a:r>
              <a:rPr lang="en-US" dirty="0"/>
              <a:t>The title indicates this is adding YANG models, the last sentence “Additionally, this amendment will address open IEEE 802.1Qbv, IEEE 802.1Qbu and IEEE 802.1Qci maintenance items.” indicates that this includes maintenance.  This would be more appropriate for a Revision Project.</a:t>
            </a:r>
          </a:p>
          <a:p>
            <a:pPr marL="914400" lvl="1" indent="-457200">
              <a:buAutoNum type="arabicPeriod"/>
            </a:pPr>
            <a:r>
              <a:rPr lang="en-US" dirty="0"/>
              <a:t>Note that IEEE-SA </a:t>
            </a:r>
            <a:r>
              <a:rPr lang="en-US" dirty="0" err="1"/>
              <a:t>RevCom</a:t>
            </a:r>
            <a:r>
              <a:rPr lang="en-US" dirty="0"/>
              <a:t> may not approve/publish a new amendment if :</a:t>
            </a:r>
          </a:p>
          <a:p>
            <a:pPr marL="1314450" lvl="2" indent="-457200">
              <a:buAutoNum type="arabicPeriod"/>
            </a:pPr>
            <a:r>
              <a:rPr lang="en-US" dirty="0"/>
              <a:t>More than 3 Amendments already approved.</a:t>
            </a:r>
          </a:p>
          <a:p>
            <a:pPr marL="1314450" lvl="2" indent="-457200">
              <a:buAutoNum type="arabicPeriod"/>
            </a:pPr>
            <a:r>
              <a:rPr lang="en-US" dirty="0"/>
              <a:t>Base standard more than 3 years old</a:t>
            </a:r>
          </a:p>
          <a:p>
            <a:pPr marL="857250" lvl="2" indent="0"/>
            <a:r>
              <a:rPr lang="en-US" dirty="0"/>
              <a:t>A two year extension plan approved by </a:t>
            </a:r>
            <a:r>
              <a:rPr lang="en-US" dirty="0" err="1"/>
              <a:t>RevCom</a:t>
            </a:r>
            <a:r>
              <a:rPr lang="en-US" dirty="0"/>
              <a:t> would needed for any other amendments to be published.</a:t>
            </a:r>
            <a:endParaRPr lang="en-US" dirty="0"/>
          </a:p>
          <a:p>
            <a:pPr lvl="1"/>
            <a:r>
              <a:rPr lang="en-US" dirty="0"/>
              <a:t>4. The CSD 1.2.5 response was very well written.</a:t>
            </a:r>
          </a:p>
          <a:p>
            <a:pPr marL="914400" lvl="1" indent="-457200">
              <a:buAutoNum type="arabicPeriod"/>
            </a:pPr>
            <a:endParaRPr lang="en-US"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87440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802.1Qcx - Amendment: YANG Data Model for Connectivity Fault Management </a:t>
            </a:r>
            <a:r>
              <a:rPr lang="en-US" sz="2400" dirty="0">
                <a:hlinkClick r:id="rId2"/>
              </a:rPr>
              <a:t>PAR</a:t>
            </a:r>
            <a:r>
              <a:rPr lang="en-US" sz="2400" dirty="0"/>
              <a:t> and </a:t>
            </a:r>
            <a:r>
              <a:rPr lang="en-US" sz="2400" dirty="0">
                <a:hlinkClick r:id="rId3"/>
              </a:rPr>
              <a:t>CSD</a:t>
            </a:r>
            <a:endParaRPr lang="en-US" sz="4000" dirty="0"/>
          </a:p>
        </p:txBody>
      </p:sp>
      <p:sp>
        <p:nvSpPr>
          <p:cNvPr id="3" name="Content Placeholder 2"/>
          <p:cNvSpPr>
            <a:spLocks noGrp="1"/>
          </p:cNvSpPr>
          <p:nvPr>
            <p:ph idx="1"/>
          </p:nvPr>
        </p:nvSpPr>
        <p:spPr/>
        <p:txBody>
          <a:bodyPr/>
          <a:lstStyle/>
          <a:p>
            <a:pPr lvl="1"/>
            <a:r>
              <a:rPr lang="en-US" sz="2400" dirty="0"/>
              <a:t>No comment</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43637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802.1AE - Standard for Local and Metropolitan Area Networks: Media Access Control (MAC) Security </a:t>
            </a:r>
            <a:r>
              <a:rPr lang="en-US" sz="2400" dirty="0">
                <a:hlinkClick r:id="rId2"/>
              </a:rPr>
              <a:t>Maintenance PAR</a:t>
            </a:r>
            <a:endParaRPr lang="en-US" sz="4000" dirty="0"/>
          </a:p>
        </p:txBody>
      </p:sp>
      <p:sp>
        <p:nvSpPr>
          <p:cNvPr id="3" name="Content Placeholder 2"/>
          <p:cNvSpPr>
            <a:spLocks noGrp="1"/>
          </p:cNvSpPr>
          <p:nvPr>
            <p:ph idx="1"/>
          </p:nvPr>
        </p:nvSpPr>
        <p:spPr/>
        <p:txBody>
          <a:bodyPr/>
          <a:lstStyle/>
          <a:p>
            <a:r>
              <a:rPr lang="en-US" dirty="0"/>
              <a:t>1. PAR 8.1 List the full name of all cited standards in the PAR</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219928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802.3bt - Amendment: DTE Power via MDI over 4-Pair </a:t>
            </a:r>
            <a:r>
              <a:rPr lang="en-US" sz="2400" dirty="0">
                <a:hlinkClick r:id="rId2"/>
              </a:rPr>
              <a:t>PAR Extension </a:t>
            </a:r>
            <a:r>
              <a:rPr lang="en-US" sz="2400" dirty="0"/>
              <a:t> </a:t>
            </a:r>
            <a:r>
              <a:rPr lang="en-US" sz="2400" dirty="0">
                <a:hlinkClick r:id="rId3"/>
              </a:rPr>
              <a:t>Unmodified CSD</a:t>
            </a:r>
            <a:endParaRPr lang="en-US" sz="4000" dirty="0"/>
          </a:p>
        </p:txBody>
      </p:sp>
      <p:sp>
        <p:nvSpPr>
          <p:cNvPr id="3" name="Content Placeholder 2"/>
          <p:cNvSpPr>
            <a:spLocks noGrp="1"/>
          </p:cNvSpPr>
          <p:nvPr>
            <p:ph idx="1"/>
          </p:nvPr>
        </p:nvSpPr>
        <p:spPr/>
        <p:txBody>
          <a:bodyPr/>
          <a:lstStyle/>
          <a:p>
            <a:pPr marL="457200" indent="-457200">
              <a:buFont typeface="Times New Roman" pitchFamily="18" charset="0"/>
              <a:buAutoNum type="arabicPeriod"/>
            </a:pPr>
            <a:r>
              <a:rPr lang="en-US" dirty="0"/>
              <a:t>PAR 1. – Why two years?  If the expected completion date is May 2018, that leaves 6 months cushion. Providing an explanation for the need for the extra year may be warranted.</a:t>
            </a:r>
          </a:p>
          <a:p>
            <a:pPr marL="457200" indent="-457200">
              <a:buAutoNum type="arabicPeriod"/>
            </a:pPr>
            <a:endParaRPr lang="en-US" dirty="0"/>
          </a:p>
          <a:p>
            <a:pPr marL="457200" indent="-457200">
              <a:buAutoNum type="arabicPeriod"/>
            </a:pPr>
            <a:r>
              <a:rPr lang="en-US" dirty="0"/>
              <a:t>PAR 3.3 – Does this group really not meet via Teleconference?</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880103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Responses From 802 WGs</a:t>
            </a:r>
          </a:p>
        </p:txBody>
      </p:sp>
      <p:sp>
        <p:nvSpPr>
          <p:cNvPr id="7" name="Text Placeholder 6"/>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2017</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3433483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2017</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16</a:t>
            </a:fld>
            <a:endParaRPr lang="en-GB"/>
          </a:p>
        </p:txBody>
      </p:sp>
    </p:spTree>
    <p:extLst>
      <p:ext uri="{BB962C8B-B14F-4D97-AF65-F5344CB8AC3E}">
        <p14:creationId xmlns:p14="http://schemas.microsoft.com/office/powerpoint/2010/main" val="3883370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11-17/0858rx as the report from PAR Review SC for the March 2017 plenary.</a:t>
            </a:r>
          </a:p>
          <a:p>
            <a:endParaRPr lang="en-US" dirty="0"/>
          </a:p>
          <a:p>
            <a:r>
              <a:rPr lang="en-US" dirty="0"/>
              <a:t>Moved:</a:t>
            </a:r>
          </a:p>
          <a:p>
            <a:r>
              <a:rPr lang="en-US" dirty="0"/>
              <a:t>2</a:t>
            </a:r>
            <a:r>
              <a:rPr lang="en-US" baseline="30000" dirty="0"/>
              <a:t>nd</a:t>
            </a:r>
            <a:r>
              <a:rPr lang="en-US" dirty="0"/>
              <a:t>: </a:t>
            </a:r>
          </a:p>
          <a:p>
            <a:r>
              <a:rPr lang="en-US" dirty="0"/>
              <a:t>Results: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r>
              <a:rPr lang="en-US" dirty="0"/>
              <a:t>	</a:t>
            </a:r>
            <a:r>
              <a:rPr lang="en-US" sz="2000" dirty="0"/>
              <a:t>Previous Plenary: 11-17/461r0:</a:t>
            </a:r>
          </a:p>
          <a:p>
            <a:pPr lvl="2"/>
            <a:r>
              <a:rPr lang="en-US" dirty="0"/>
              <a:t>&lt;https://mentor.ieee.org/802.11/dcn/17/11-17-0461-00-0PAR-minutes-march-2017-session.docx&gt;</a:t>
            </a:r>
          </a:p>
          <a:p>
            <a:r>
              <a:rPr lang="en-US" dirty="0"/>
              <a:t>	Current Meeting: 11-17/0253r0</a:t>
            </a:r>
          </a:p>
          <a:p>
            <a:r>
              <a:rPr lang="en-US" dirty="0"/>
              <a:t>			&lt; &gt;</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85803"/>
            <a:ext cx="10361084" cy="726973"/>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Abstract-Snapshot</a:t>
            </a:r>
          </a:p>
        </p:txBody>
      </p:sp>
      <p:sp>
        <p:nvSpPr>
          <p:cNvPr id="4098" name="Rectangle 2"/>
          <p:cNvSpPr>
            <a:spLocks noGrp="1" noChangeArrowheads="1"/>
          </p:cNvSpPr>
          <p:nvPr>
            <p:ph idx="1"/>
          </p:nvPr>
        </p:nvSpPr>
        <p:spPr>
          <a:xfrm>
            <a:off x="914402" y="1196752"/>
            <a:ext cx="10547392" cy="5278663"/>
          </a:xfrm>
          <a:ln/>
        </p:spPr>
        <p:txBody>
          <a:bodyPr>
            <a:noAutofit/>
          </a:bodyPr>
          <a:lstStyle/>
          <a:p>
            <a:r>
              <a:rPr lang="en-US" sz="2000" dirty="0"/>
              <a:t>Jul 9-14, 2017, Berlin, Germany</a:t>
            </a:r>
            <a:endParaRPr lang="en-US" sz="200" dirty="0"/>
          </a:p>
          <a:p>
            <a:pPr>
              <a:buFont typeface="Arial" panose="020B0604020202020204" pitchFamily="34" charset="0"/>
              <a:buChar char="•"/>
            </a:pPr>
            <a:r>
              <a:rPr lang="en-US" sz="2000" dirty="0"/>
              <a:t>PARs under consideration:</a:t>
            </a:r>
          </a:p>
          <a:p>
            <a:pPr lvl="1"/>
            <a:r>
              <a:rPr lang="en-US" sz="1800" dirty="0"/>
              <a:t>802.1ABcu - Amendment: LLDP YANG Data Model  </a:t>
            </a:r>
            <a:r>
              <a:rPr lang="en-US" sz="1800" dirty="0">
                <a:hlinkClick r:id="rId3"/>
              </a:rPr>
              <a:t>PAR</a:t>
            </a:r>
            <a:r>
              <a:rPr lang="en-US" sz="1800" dirty="0"/>
              <a:t> and </a:t>
            </a:r>
            <a:r>
              <a:rPr lang="en-US" sz="1800" dirty="0">
                <a:hlinkClick r:id="rId4"/>
              </a:rPr>
              <a:t>CSD</a:t>
            </a:r>
            <a:endParaRPr lang="en-US" sz="1800" dirty="0"/>
          </a:p>
          <a:p>
            <a:pPr lvl="1"/>
            <a:r>
              <a:rPr lang="en-US" sz="1800" dirty="0"/>
              <a:t>802.1ACct - Amendment: Support for IEEE </a:t>
            </a:r>
            <a:r>
              <a:rPr lang="en-US" sz="1800" dirty="0" err="1"/>
              <a:t>Std</a:t>
            </a:r>
            <a:r>
              <a:rPr lang="en-US" sz="1800" dirty="0"/>
              <a:t> 802.15.3  </a:t>
            </a:r>
            <a:r>
              <a:rPr lang="en-US" sz="1800" dirty="0">
                <a:hlinkClick r:id="rId5"/>
              </a:rPr>
              <a:t>PAR</a:t>
            </a:r>
            <a:r>
              <a:rPr lang="en-US" sz="1800" dirty="0"/>
              <a:t> and </a:t>
            </a:r>
            <a:r>
              <a:rPr lang="en-US" sz="1800" dirty="0">
                <a:hlinkClick r:id="rId6"/>
              </a:rPr>
              <a:t>CSD</a:t>
            </a:r>
            <a:endParaRPr lang="en-US" sz="1800" dirty="0"/>
          </a:p>
          <a:p>
            <a:pPr lvl="1"/>
            <a:r>
              <a:rPr lang="en-US" sz="1800" dirty="0"/>
              <a:t>802.1AS-Rev - Timing and Synchronization for Time-Sensitive Applications </a:t>
            </a:r>
            <a:r>
              <a:rPr lang="en-US" sz="1800" dirty="0">
                <a:hlinkClick r:id="rId7"/>
              </a:rPr>
              <a:t>PAR Modification Request</a:t>
            </a:r>
            <a:endParaRPr lang="en-US" sz="1800" dirty="0"/>
          </a:p>
          <a:p>
            <a:pPr lvl="1"/>
            <a:r>
              <a:rPr lang="en-US" sz="1800" dirty="0"/>
              <a:t>802.1CBcv - Amendment: Information Model, YANG Data Model and Management Information Base Module </a:t>
            </a:r>
            <a:r>
              <a:rPr lang="en-US" sz="1800" dirty="0">
                <a:hlinkClick r:id="rId8"/>
              </a:rPr>
              <a:t>PAR</a:t>
            </a:r>
            <a:r>
              <a:rPr lang="en-US" sz="1800" dirty="0"/>
              <a:t> and </a:t>
            </a:r>
            <a:r>
              <a:rPr lang="en-US" sz="1800" dirty="0">
                <a:hlinkClick r:id="rId9"/>
              </a:rPr>
              <a:t>CSD</a:t>
            </a:r>
            <a:endParaRPr lang="en-US" sz="1800" dirty="0"/>
          </a:p>
          <a:p>
            <a:pPr lvl="1"/>
            <a:r>
              <a:rPr lang="en-US" sz="1800" dirty="0"/>
              <a:t>802.1Qcc - Stream Reservation Protocol (SRP) Enhancements and Performance Improvements </a:t>
            </a:r>
            <a:r>
              <a:rPr lang="en-US" sz="1800" dirty="0">
                <a:hlinkClick r:id="rId10"/>
              </a:rPr>
              <a:t>PAR extension</a:t>
            </a:r>
            <a:r>
              <a:rPr lang="en-US" sz="1800" dirty="0"/>
              <a:t> </a:t>
            </a:r>
          </a:p>
          <a:p>
            <a:pPr lvl="1"/>
            <a:r>
              <a:rPr lang="en-US" sz="1800" dirty="0"/>
              <a:t>802.1Qcw - Amendment: YANG Data Models for Scheduled Traffic, Frame Preemption, and Per-Stream Filtering and Policing </a:t>
            </a:r>
            <a:r>
              <a:rPr lang="en-US" sz="1800" dirty="0">
                <a:hlinkClick r:id="rId11"/>
              </a:rPr>
              <a:t>PAR</a:t>
            </a:r>
            <a:r>
              <a:rPr lang="en-US" sz="1800" dirty="0"/>
              <a:t> and </a:t>
            </a:r>
            <a:r>
              <a:rPr lang="en-US" sz="1800" dirty="0">
                <a:hlinkClick r:id="rId12"/>
              </a:rPr>
              <a:t>CSD</a:t>
            </a:r>
            <a:endParaRPr lang="en-US" sz="1800" dirty="0"/>
          </a:p>
          <a:p>
            <a:pPr lvl="1"/>
            <a:r>
              <a:rPr lang="en-US" sz="1800" dirty="0"/>
              <a:t>802.1Qcx - Amendment: YANG Data Model for Connectivity Fault Management </a:t>
            </a:r>
            <a:r>
              <a:rPr lang="en-US" sz="1800" dirty="0">
                <a:hlinkClick r:id="rId13"/>
              </a:rPr>
              <a:t>PAR</a:t>
            </a:r>
            <a:r>
              <a:rPr lang="en-US" sz="1800" dirty="0"/>
              <a:t> and </a:t>
            </a:r>
            <a:r>
              <a:rPr lang="en-US" sz="1800" dirty="0">
                <a:hlinkClick r:id="rId14"/>
              </a:rPr>
              <a:t>CSD</a:t>
            </a:r>
            <a:endParaRPr lang="en-US" sz="1800" dirty="0"/>
          </a:p>
          <a:p>
            <a:pPr lvl="1"/>
            <a:r>
              <a:rPr lang="en-US" sz="1800" dirty="0"/>
              <a:t>802.1AE - Standard for Local and Metropolitan Area Networks: Media Access Control (MAC) Security </a:t>
            </a:r>
            <a:r>
              <a:rPr lang="en-US" sz="1800" dirty="0">
                <a:hlinkClick r:id="rId15"/>
              </a:rPr>
              <a:t>Maintenance PAR</a:t>
            </a:r>
            <a:endParaRPr lang="en-US" sz="1800" dirty="0"/>
          </a:p>
          <a:p>
            <a:pPr lvl="1"/>
            <a:r>
              <a:rPr lang="en-US" sz="1800" dirty="0"/>
              <a:t>802.3bt - Amendment: DTE Power via MDI over 4-Pair </a:t>
            </a:r>
            <a:r>
              <a:rPr lang="en-US" sz="1800" dirty="0">
                <a:hlinkClick r:id="rId16"/>
              </a:rPr>
              <a:t>PAR Extension </a:t>
            </a:r>
            <a:r>
              <a:rPr lang="en-US" sz="1800" dirty="0"/>
              <a:t> </a:t>
            </a:r>
            <a:r>
              <a:rPr lang="en-US" sz="1800" dirty="0">
                <a:hlinkClick r:id="rId17"/>
              </a:rPr>
              <a:t>Unmodified CSD</a:t>
            </a:r>
            <a:endParaRPr lang="en-US" sz="2400" dirty="0"/>
          </a:p>
          <a:p>
            <a:pPr marL="285750" indent="-285750"/>
            <a:r>
              <a:rPr lang="en-US" altLang="en-US" sz="2000" dirty="0"/>
              <a:t>Meeting times: Monday PM2, Tuesday AM2, Thursday AM2</a:t>
            </a:r>
            <a:endParaRPr lang="en-US" altLang="en-US" sz="1600"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July 2017</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Monday Agenda:</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Tuesday Agenda:</a:t>
            </a:r>
          </a:p>
          <a:p>
            <a:pPr marL="857250" lvl="1" indent="-457200">
              <a:buFont typeface="+mj-lt"/>
              <a:buAutoNum type="arabicPeriod"/>
            </a:pPr>
            <a:r>
              <a:rPr lang="en-US" dirty="0"/>
              <a:t>Complete review of PARs/CSD and post comments to 802 WGs</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r>
              <a:rPr lang="en-US" dirty="0"/>
              <a:t>Move to approve doc 11-17/0461r0 &lt;</a:t>
            </a:r>
            <a:r>
              <a:rPr lang="en-US" dirty="0">
                <a:hlinkClick r:id="rId2"/>
              </a:rPr>
              <a:t>https://mentor.ieee.org/802.11/dcn/17/11-17-0461-00-0PAR-minutes-march-2017-session.docx</a:t>
            </a:r>
            <a:r>
              <a:rPr lang="en-US" dirty="0"/>
              <a:t>&gt;  as the minutes for PAR Review SC from March 2017 Plenary in Vancouver</a:t>
            </a:r>
          </a:p>
          <a:p>
            <a:endParaRPr lang="en-US" dirty="0"/>
          </a:p>
          <a:p>
            <a:r>
              <a:rPr lang="en-US" dirty="0"/>
              <a:t>Moved: Mike MONTEMURRO</a:t>
            </a:r>
          </a:p>
          <a:p>
            <a:r>
              <a:rPr lang="en-US" dirty="0"/>
              <a:t>2</a:t>
            </a:r>
            <a:r>
              <a:rPr lang="en-US" baseline="30000" dirty="0"/>
              <a:t>nd</a:t>
            </a:r>
            <a:r>
              <a:rPr lang="en-US" dirty="0"/>
              <a:t>: Dorothy STANLEY</a:t>
            </a:r>
          </a:p>
          <a:p>
            <a:r>
              <a:rPr lang="en-US" dirty="0"/>
              <a:t>Results: Unanimous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400" dirty="0"/>
              <a:t>802.1ABcu - Amendment: LLDP YANG Data Model  </a:t>
            </a:r>
            <a:r>
              <a:rPr lang="en-US" sz="2400" dirty="0">
                <a:hlinkClick r:id="rId2"/>
              </a:rPr>
              <a:t>PAR</a:t>
            </a:r>
            <a:r>
              <a:rPr lang="en-US" sz="2400" dirty="0"/>
              <a:t> and </a:t>
            </a:r>
            <a:r>
              <a:rPr lang="en-US" sz="2400" dirty="0">
                <a:hlinkClick r:id="rId3"/>
              </a:rPr>
              <a:t>CSD</a:t>
            </a:r>
            <a:endParaRPr lang="en-US" sz="4000" dirty="0"/>
          </a:p>
        </p:txBody>
      </p:sp>
      <p:sp>
        <p:nvSpPr>
          <p:cNvPr id="8" name="Content Placeholder 7"/>
          <p:cNvSpPr>
            <a:spLocks noGrp="1"/>
          </p:cNvSpPr>
          <p:nvPr>
            <p:ph idx="1"/>
          </p:nvPr>
        </p:nvSpPr>
        <p:spPr/>
        <p:txBody>
          <a:bodyPr/>
          <a:lstStyle/>
          <a:p>
            <a:r>
              <a:rPr lang="en-US" dirty="0"/>
              <a:t>No Comment</a:t>
            </a:r>
          </a:p>
        </p:txBody>
      </p:sp>
      <p:sp>
        <p:nvSpPr>
          <p:cNvPr id="4" name="Date Placeholder 3"/>
          <p:cNvSpPr>
            <a:spLocks noGrp="1"/>
          </p:cNvSpPr>
          <p:nvPr>
            <p:ph type="dt" idx="10"/>
          </p:nvPr>
        </p:nvSpPr>
        <p:spPr/>
        <p:txBody>
          <a:bodyPr/>
          <a:lstStyle/>
          <a:p>
            <a:pPr>
              <a:defRPr/>
            </a:pPr>
            <a:r>
              <a:rPr lang="en-US">
                <a:solidFill>
                  <a:srgbClr val="000000"/>
                </a:solidFill>
              </a:rPr>
              <a:t>July 2017</a:t>
            </a:r>
            <a:endParaRPr lang="en-US" dirty="0">
              <a:solidFill>
                <a:srgbClr val="000000"/>
              </a:solidFill>
            </a:endParaRPr>
          </a:p>
        </p:txBody>
      </p:sp>
      <p:sp>
        <p:nvSpPr>
          <p:cNvPr id="5" name="Footer Placeholder 4"/>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405215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802.1ACct - Amendment: Support for IEEE </a:t>
            </a:r>
            <a:r>
              <a:rPr lang="en-US" sz="2400" dirty="0" err="1"/>
              <a:t>Std</a:t>
            </a:r>
            <a:r>
              <a:rPr lang="en-US" sz="2400" dirty="0"/>
              <a:t> 802.15.3  </a:t>
            </a:r>
            <a:r>
              <a:rPr lang="en-US" sz="2400" dirty="0">
                <a:hlinkClick r:id="rId2"/>
              </a:rPr>
              <a:t>PAR</a:t>
            </a:r>
            <a:r>
              <a:rPr lang="en-US" sz="2400" dirty="0"/>
              <a:t> and </a:t>
            </a:r>
            <a:r>
              <a:rPr lang="en-US" sz="2400" dirty="0">
                <a:hlinkClick r:id="rId3"/>
              </a:rPr>
              <a:t>CSD</a:t>
            </a:r>
            <a:endParaRPr lang="en-US" sz="4000" dirty="0"/>
          </a:p>
        </p:txBody>
      </p:sp>
      <p:sp>
        <p:nvSpPr>
          <p:cNvPr id="3" name="Content Placeholder 2"/>
          <p:cNvSpPr>
            <a:spLocks noGrp="1"/>
          </p:cNvSpPr>
          <p:nvPr>
            <p:ph idx="1"/>
          </p:nvPr>
        </p:nvSpPr>
        <p:spPr>
          <a:xfrm>
            <a:off x="914402" y="1981201"/>
            <a:ext cx="10361084" cy="4494215"/>
          </a:xfrm>
        </p:spPr>
        <p:txBody>
          <a:bodyPr/>
          <a:lstStyle/>
          <a:p>
            <a:endParaRPr lang="en-US" dirty="0"/>
          </a:p>
          <a:p>
            <a:r>
              <a:rPr lang="en-US" dirty="0"/>
              <a:t>1. PAR 8.1 Typo – 802.15.3-2106 seems too far in future – change to 802.15.3-2016</a:t>
            </a:r>
          </a:p>
          <a:p>
            <a:endParaRPr lang="en-US" dirty="0"/>
          </a:p>
          <a:p>
            <a:r>
              <a:rPr lang="en-US" dirty="0"/>
              <a:t>2. CSD and PAR Title does not match – the CSD title should be changed to match (it is a better description, but not really a name.</a:t>
            </a:r>
          </a:p>
          <a:p>
            <a:r>
              <a:rPr lang="en-US" dirty="0"/>
              <a:t>3. CSD 1.2.5 – how is there really a cost to this interface?  a) through e) should be just “Not applicable”.</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954014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802.1AS-Rev - Timing and Synchronization for Time-Sensitive Applications </a:t>
            </a:r>
            <a:r>
              <a:rPr lang="en-US" sz="2400" dirty="0">
                <a:hlinkClick r:id="rId2"/>
              </a:rPr>
              <a:t>PAR Modification Request</a:t>
            </a:r>
            <a:endParaRPr lang="en-US" sz="4000" dirty="0"/>
          </a:p>
        </p:txBody>
      </p:sp>
      <p:sp>
        <p:nvSpPr>
          <p:cNvPr id="3" name="Content Placeholder 2"/>
          <p:cNvSpPr>
            <a:spLocks noGrp="1"/>
          </p:cNvSpPr>
          <p:nvPr>
            <p:ph idx="1"/>
          </p:nvPr>
        </p:nvSpPr>
        <p:spPr/>
        <p:txBody>
          <a:bodyPr/>
          <a:lstStyle/>
          <a:p>
            <a:pPr lvl="1"/>
            <a:r>
              <a:rPr lang="en-US" sz="2400" dirty="0"/>
              <a:t>1. PAR 8.1 should explain what changes are being made to the PAR.</a:t>
            </a:r>
          </a:p>
          <a:p>
            <a:pPr lvl="1"/>
            <a:r>
              <a:rPr lang="en-US" sz="2400" dirty="0"/>
              <a:t>(See </a:t>
            </a:r>
            <a:r>
              <a:rPr lang="en-US" sz="2400" dirty="0" err="1"/>
              <a:t>NesCom</a:t>
            </a:r>
            <a:r>
              <a:rPr lang="en-US" sz="2400" dirty="0"/>
              <a:t> Conventions #13 – “Modified PARS”).</a:t>
            </a:r>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10397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2" y="685803"/>
            <a:ext cx="10361084" cy="1447053"/>
          </a:xfrm>
        </p:spPr>
        <p:txBody>
          <a:bodyPr/>
          <a:lstStyle/>
          <a:p>
            <a:r>
              <a:rPr lang="en-US" dirty="0"/>
              <a:t>802.1CBcv - Amendment: Information Model, YANG Data Model and Management Information Base Module </a:t>
            </a:r>
            <a:r>
              <a:rPr lang="en-US" dirty="0">
                <a:hlinkClick r:id="rId2"/>
              </a:rPr>
              <a:t>PAR</a:t>
            </a:r>
            <a:r>
              <a:rPr lang="en-US" dirty="0"/>
              <a:t> and </a:t>
            </a:r>
            <a:r>
              <a:rPr lang="en-US" dirty="0">
                <a:hlinkClick r:id="rId3"/>
              </a:rPr>
              <a:t>CSD</a:t>
            </a:r>
            <a:endParaRPr lang="en-US" dirty="0"/>
          </a:p>
        </p:txBody>
      </p:sp>
      <p:sp>
        <p:nvSpPr>
          <p:cNvPr id="3" name="Content Placeholder 2"/>
          <p:cNvSpPr>
            <a:spLocks noGrp="1"/>
          </p:cNvSpPr>
          <p:nvPr>
            <p:ph idx="1"/>
          </p:nvPr>
        </p:nvSpPr>
        <p:spPr>
          <a:xfrm>
            <a:off x="914402" y="2348880"/>
            <a:ext cx="10361084" cy="4126536"/>
          </a:xfrm>
        </p:spPr>
        <p:txBody>
          <a:bodyPr/>
          <a:lstStyle/>
          <a:p>
            <a:r>
              <a:rPr lang="en-US" dirty="0"/>
              <a:t>1. PAR 5.1 Missing number of expected participants.</a:t>
            </a:r>
          </a:p>
          <a:p>
            <a:r>
              <a:rPr lang="en-US" sz="2000" dirty="0"/>
              <a:t>2. CSD – Incorrect reference: “</a:t>
            </a:r>
            <a:endParaRPr lang="en-US" sz="2000" b="0" dirty="0"/>
          </a:p>
          <a:p>
            <a:r>
              <a:rPr lang="en-US" sz="2000" b="0" dirty="0"/>
              <a:t> Based on IEEE 802 LMSC Operations Manuals approved 15 November 2013 </a:t>
            </a:r>
          </a:p>
          <a:p>
            <a:r>
              <a:rPr lang="en-US" sz="2000" b="0" dirty="0"/>
              <a:t>Last edited 26 May 2016 “ should be using the correct form </a:t>
            </a:r>
          </a:p>
          <a:p>
            <a:r>
              <a:rPr lang="en-US" sz="2000" b="0" dirty="0"/>
              <a:t>- see: “</a:t>
            </a:r>
            <a:r>
              <a:rPr lang="en-US" sz="2000" dirty="0">
                <a:hlinkClick r:id="rId4"/>
              </a:rPr>
              <a:t>IEEE 802 Operations Manual</a:t>
            </a:r>
            <a:r>
              <a:rPr lang="en-US" sz="2000" dirty="0"/>
              <a:t>, v20, effective 17 March 2017</a:t>
            </a:r>
          </a:p>
          <a:p>
            <a:pPr lvl="1"/>
            <a:r>
              <a:rPr lang="en-US" dirty="0"/>
              <a:t>Criteria for Standards Development (CSD) in </a:t>
            </a:r>
            <a:r>
              <a:rPr lang="en-US" dirty="0">
                <a:hlinkClick r:id="rId5"/>
              </a:rPr>
              <a:t>Open Document Format (ODF)</a:t>
            </a:r>
            <a:r>
              <a:rPr lang="en-US" dirty="0"/>
              <a:t> </a:t>
            </a:r>
            <a:r>
              <a:rPr lang="en-US" i="1" dirty="0"/>
              <a:t>(revision 13, last updated 20 January 2014)</a:t>
            </a:r>
            <a:r>
              <a:rPr lang="en-US" dirty="0"/>
              <a:t> and </a:t>
            </a:r>
            <a:r>
              <a:rPr lang="en-US" dirty="0">
                <a:hlinkClick r:id="rId6"/>
              </a:rPr>
              <a:t>Word 97/2000/XP format</a:t>
            </a:r>
            <a:r>
              <a:rPr lang="en-US" dirty="0"/>
              <a:t> </a:t>
            </a:r>
            <a:r>
              <a:rPr lang="en-US" i="1" dirty="0"/>
              <a:t>(revision 13, last updated 20 January 2014)</a:t>
            </a:r>
            <a:r>
              <a:rPr lang="en-US" dirty="0"/>
              <a:t>.</a:t>
            </a:r>
          </a:p>
          <a:p>
            <a:r>
              <a:rPr lang="en-US" sz="2000" dirty="0"/>
              <a:t>3. CSD does not have title of which PAR it applies.</a:t>
            </a:r>
          </a:p>
          <a:p>
            <a:r>
              <a:rPr lang="en-US" sz="2000" dirty="0"/>
              <a:t>4. CSD 1.2.1 –The response describes the “Broad market Potential” of the main standard, rather than that of the Amendment.  What is the benefit of the amendment?</a:t>
            </a:r>
          </a:p>
          <a:p>
            <a:endParaRPr lang="en-US" sz="2000" dirty="0"/>
          </a:p>
        </p:txBody>
      </p:sp>
      <p:sp>
        <p:nvSpPr>
          <p:cNvPr id="4" name="Date Placeholder 3"/>
          <p:cNvSpPr>
            <a:spLocks noGrp="1"/>
          </p:cNvSpPr>
          <p:nvPr>
            <p:ph type="dt" idx="10"/>
          </p:nvPr>
        </p:nvSpPr>
        <p:spPr/>
        <p:txBody>
          <a:bodyPr/>
          <a:lstStyle/>
          <a:p>
            <a:r>
              <a:rPr lang="en-US"/>
              <a:t>July 2017</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590263795"/>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16779</TotalTime>
  <Words>1000</Words>
  <Application>Microsoft Office PowerPoint</Application>
  <PresentationFormat>Widescreen</PresentationFormat>
  <Paragraphs>168</Paragraphs>
  <Slides>18</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 Unicode MS</vt:lpstr>
      <vt:lpstr>MS Gothic</vt:lpstr>
      <vt:lpstr>Arial</vt:lpstr>
      <vt:lpstr>Times New Roman</vt:lpstr>
      <vt:lpstr>802-11 Theme</vt:lpstr>
      <vt:lpstr>Document</vt:lpstr>
      <vt:lpstr>PAR Review - Meeting Agenda and Comment slides - July 2017 -Berlin</vt:lpstr>
      <vt:lpstr>Abstract-Snapshot</vt:lpstr>
      <vt:lpstr>PAR Review SC –  July 2017 Chair: Jon Rosdahl</vt:lpstr>
      <vt:lpstr>Motion to Approve Previous Minutes</vt:lpstr>
      <vt:lpstr>Par Review Comments</vt:lpstr>
      <vt:lpstr>802.1ABcu - Amendment: LLDP YANG Data Model  PAR and CSD</vt:lpstr>
      <vt:lpstr>802.1ACct - Amendment: Support for IEEE Std 802.15.3  PAR and CSD</vt:lpstr>
      <vt:lpstr>802.1AS-Rev - Timing and Synchronization for Time-Sensitive Applications PAR Modification Request</vt:lpstr>
      <vt:lpstr>802.1CBcv - Amendment: Information Model, YANG Data Model and Management Information Base Module PAR and CSD</vt:lpstr>
      <vt:lpstr>802.1Qcc - Stream Reservation Protocol (SRP) Enhancements and Performance Improvements PAR extension </vt:lpstr>
      <vt:lpstr>802.1Qcw - Amendment: YANG Data Models for Scheduled Traffic, Frame Preemption, and Per-Stream Filtering and Policing PAR and CSD</vt:lpstr>
      <vt:lpstr>802.1Qcx - Amendment: YANG Data Model for Connectivity Fault Management PAR and CSD</vt:lpstr>
      <vt:lpstr>802.1AE - Standard for Local and Metropolitan Area Networks: Media Access Control (MAC) Security Maintenance PAR</vt:lpstr>
      <vt:lpstr>802.3bt - Amendment: DTE Power via MDI over 4-Pair PAR Extension  Unmodified CSD</vt:lpstr>
      <vt:lpstr>Responses From 802 WGs</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 Meeting Agenda and Comment slides - July 2017 -Berlin</dc:title>
  <dc:subject>July 2017</dc:subject>
  <dc:creator>Jon Rosdahl</dc:creator>
  <cp:keywords>Agenda and Meeting Slides</cp:keywords>
  <dc:description>Jon Rosdahl (Qualcomm)</dc:description>
  <cp:lastModifiedBy>Jon Rosdahl</cp:lastModifiedBy>
  <cp:revision>140</cp:revision>
  <cp:lastPrinted>1601-01-01T00:00:00Z</cp:lastPrinted>
  <dcterms:created xsi:type="dcterms:W3CDTF">2014-04-14T10:59:07Z</dcterms:created>
  <dcterms:modified xsi:type="dcterms:W3CDTF">2017-07-10T15:53:38Z</dcterms:modified>
  <cp:category>Agenda, Report</cp:category>
</cp:coreProperties>
</file>