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837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289" r:id="rId4"/>
    <p:sldId id="300" r:id="rId5"/>
    <p:sldId id="272" r:id="rId6"/>
    <p:sldId id="273" r:id="rId7"/>
    <p:sldId id="274" r:id="rId8"/>
    <p:sldId id="315" r:id="rId9"/>
    <p:sldId id="275" r:id="rId10"/>
    <p:sldId id="290" r:id="rId11"/>
    <p:sldId id="313" r:id="rId12"/>
    <p:sldId id="306" r:id="rId13"/>
    <p:sldId id="314" r:id="rId14"/>
    <p:sldId id="316" r:id="rId15"/>
    <p:sldId id="281" r:id="rId16"/>
    <p:sldId id="280" r:id="rId17"/>
    <p:sldId id="283" r:id="rId18"/>
    <p:sldId id="284" r:id="rId19"/>
    <p:sldId id="291" r:id="rId20"/>
    <p:sldId id="292" r:id="rId21"/>
    <p:sldId id="264" r:id="rId22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795" autoAdjust="0"/>
    <p:restoredTop sz="94148" autoAdjust="0"/>
  </p:normalViewPr>
  <p:slideViewPr>
    <p:cSldViewPr>
      <p:cViewPr varScale="1">
        <p:scale>
          <a:sx n="58" d="100"/>
          <a:sy n="58" d="100"/>
        </p:scale>
        <p:origin x="84" y="162"/>
      </p:cViewPr>
      <p:guideLst>
        <p:guide orient="horz" pos="2160"/>
        <p:guide pos="3840"/>
      </p:guideLst>
    </p:cSldViewPr>
  </p:slideViewPr>
  <p:outlineViewPr>
    <p:cViewPr varScale="1"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61" d="100"/>
          <a:sy n="61" d="100"/>
        </p:scale>
        <p:origin x="1692" y="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802-11-17/0856r1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July 2017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Jon Rosdahl, Qualcomm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802-11-17/0856r1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2017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Jon Rosdahl, Qualcomm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802-11-17/0856r1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July 2017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802-11-17/0856r1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July 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0588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802-11-17/0856r1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July 2017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21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802-11-17/0856r1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July 2017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802-11-17/0856r1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July 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/>
              <a:t>Jon Rosdahl,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72673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802-11-17/0856r1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July 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/>
              <a:t>Jon Rosdahl,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52672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Report</a:t>
            </a:r>
            <a:r>
              <a:rPr lang="en-US" baseline="0" dirty="0"/>
              <a:t> version </a:t>
            </a:r>
            <a:r>
              <a:rPr lang="en-US" dirty="0"/>
              <a:t>R0 and R1  had</a:t>
            </a:r>
            <a:r>
              <a:rPr lang="en-US" baseline="0" dirty="0"/>
              <a:t> an error on the date of Early-Bird Registration Deadline – 19 May is correct.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802-11-17/0856r1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July 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/>
              <a:t>Jon Rosdahl,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85298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802-11-17/0856r1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July 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/>
              <a:t>Jon Rosdahl,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5981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95755" y="95706"/>
            <a:ext cx="2185983" cy="215444"/>
          </a:xfrm>
          <a:noFill/>
        </p:spPr>
        <p:txBody>
          <a:bodyPr/>
          <a:lstStyle/>
          <a:p>
            <a:r>
              <a:rPr lang="en-US"/>
              <a:t>doc.: IEEE 802-11-17/0856r1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43537" cy="215444"/>
          </a:xfrm>
          <a:noFill/>
        </p:spPr>
        <p:txBody>
          <a:bodyPr/>
          <a:lstStyle/>
          <a:p>
            <a:r>
              <a:rPr lang="en-US"/>
              <a:t>July 2017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2813" y="8985250"/>
            <a:ext cx="2628925" cy="184666"/>
          </a:xfrm>
          <a:noFill/>
        </p:spPr>
        <p:txBody>
          <a:bodyPr/>
          <a:lstStyle/>
          <a:p>
            <a:pPr lvl="4"/>
            <a:r>
              <a:rPr lang="en-US"/>
              <a:t>Jon Rosdahl, Qualcomm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0211" y="8985250"/>
            <a:ext cx="415177" cy="184666"/>
          </a:xfrm>
          <a:noFill/>
        </p:spPr>
        <p:txBody>
          <a:bodyPr/>
          <a:lstStyle/>
          <a:p>
            <a:r>
              <a:rPr lang="en-US"/>
              <a:t>Page </a:t>
            </a:r>
            <a:fld id="{C5F07510-7C93-4BC9-94B9-BB2AFDC6E14F}" type="slidenum">
              <a:rPr lang="en-US"/>
              <a:pPr/>
              <a:t>10</a:t>
            </a:fld>
            <a:endParaRPr lang="en-US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84967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802-11-17/0856r1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July 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70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802-11-17/0856r1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July 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6273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July 2017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9900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July 2017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6062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July 2017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4437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July 2017</a:t>
            </a: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3897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10972800" cy="80803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buFont typeface="Times New Roman" pitchFamily="18" charset="0"/>
              <a:buNone/>
              <a:tabLst/>
              <a:defRPr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US"/>
              <a:t>July 2017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52" y="6475414"/>
            <a:ext cx="3865033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3254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July 2017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7819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July 2017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034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July 2017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4265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July 2017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341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8" y="333375"/>
            <a:ext cx="24997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r>
              <a:rPr lang="en-US"/>
              <a:t>July 2017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2" y="6475414"/>
            <a:ext cx="4246033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sz="2400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419987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200" dirty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+mn-cs"/>
              </a:rPr>
              <a:t>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sz="2400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1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11-17/0856r1</a:t>
            </a:r>
          </a:p>
        </p:txBody>
      </p:sp>
    </p:spTree>
    <p:extLst>
      <p:ext uri="{BB962C8B-B14F-4D97-AF65-F5344CB8AC3E}">
        <p14:creationId xmlns:p14="http://schemas.microsoft.com/office/powerpoint/2010/main" val="2114929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8" r:id="rId1"/>
    <p:sldLayoutId id="2147483839" r:id="rId2"/>
    <p:sldLayoutId id="2147483840" r:id="rId3"/>
    <p:sldLayoutId id="2147483841" r:id="rId4"/>
    <p:sldLayoutId id="2147483842" r:id="rId5"/>
    <p:sldLayoutId id="2147483843" r:id="rId6"/>
    <p:sldLayoutId id="2147483844" r:id="rId7"/>
    <p:sldLayoutId id="2147483845" r:id="rId8"/>
    <p:sldLayoutId id="2147483846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+mj-lt"/>
          <a:ea typeface="+mj-ea"/>
          <a:cs typeface="MS Gothic"/>
        </a:defRPr>
      </a:lvl1pPr>
      <a:lvl2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2pPr>
      <a:lvl3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3pPr>
      <a:lvl4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4pPr>
      <a:lvl5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 b="1">
          <a:solidFill>
            <a:srgbClr val="000000"/>
          </a:solidFill>
          <a:latin typeface="+mn-lt"/>
          <a:ea typeface="+mn-ea"/>
          <a:cs typeface="MS Gothic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MS Gothic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ea typeface="+mn-ea"/>
          <a:cs typeface="MS Gothic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MS Gothic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MS Gothic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ocuments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newton.meeting.verilan.com/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-ec/dcn/16/ec-16-0066-00-00EC-802-plenary-future-venue-contract-status.xlsx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-ec/dcn/17/ec-17-0122-00-00EC-executive-secretary-agenda-items-july-2017-plenary.pptx" TargetMode="External"/><Relationship Id="rId4" Type="http://schemas.openxmlformats.org/officeDocument/2006/relationships/hyperlink" Target="https://mentor.ieee.org/802-ec/dcn/16/ec-16-0177-01-00EC-executive-secretary-agenda-items-november-2016-plenary.pptx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grouper.ieee.org/groups/802/18/" TargetMode="External"/><Relationship Id="rId13" Type="http://schemas.openxmlformats.org/officeDocument/2006/relationships/hyperlink" Target="https://mentor.ieee.org/802.11/dcn/17/11-17-0855-00-0000-treasurer-report-july-2017-berlin.pptx" TargetMode="External"/><Relationship Id="rId3" Type="http://schemas.openxmlformats.org/officeDocument/2006/relationships/hyperlink" Target="http://www.ieee802.org/1/" TargetMode="External"/><Relationship Id="rId7" Type="http://schemas.openxmlformats.org/officeDocument/2006/relationships/hyperlink" Target="http://www.ieee802.org/16/" TargetMode="External"/><Relationship Id="rId12" Type="http://schemas.openxmlformats.org/officeDocument/2006/relationships/hyperlink" Target="https://mentor.ieee.org/802.22/dcn/17/22-17-0051-00-0000-802-22-2017-july-plenary-opening-report.ppt" TargetMode="External"/><Relationship Id="rId2" Type="http://schemas.openxmlformats.org/officeDocument/2006/relationships/notesSlide" Target="../notesSlides/notesSlide3.xml"/><Relationship Id="rId16" Type="http://schemas.openxmlformats.org/officeDocument/2006/relationships/hyperlink" Target="http://standards.ieee.org/resources/antitrust-guidelines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5/documents?is_dcn=agenda&amp;is_group=0000" TargetMode="External"/><Relationship Id="rId11" Type="http://schemas.openxmlformats.org/officeDocument/2006/relationships/hyperlink" Target="http://www.ieee802.org/24/" TargetMode="External"/><Relationship Id="rId5" Type="http://schemas.openxmlformats.org/officeDocument/2006/relationships/hyperlink" Target="https://mentor.ieee.org/802.11/dcn/17/11-17-0536-01-0000-may-2017-wg-agenda.xlsx" TargetMode="External"/><Relationship Id="rId15" Type="http://schemas.openxmlformats.org/officeDocument/2006/relationships/hyperlink" Target="http://standards.ieee.org/board/pat/pat-slideset.ppt" TargetMode="External"/><Relationship Id="rId10" Type="http://schemas.openxmlformats.org/officeDocument/2006/relationships/hyperlink" Target="http://www.ieee802.org/21/" TargetMode="External"/><Relationship Id="rId4" Type="http://schemas.openxmlformats.org/officeDocument/2006/relationships/hyperlink" Target="http://www.ieee802.org/3/" TargetMode="External"/><Relationship Id="rId9" Type="http://schemas.openxmlformats.org/officeDocument/2006/relationships/hyperlink" Target="http://www.ieee802.org/19/" TargetMode="External"/><Relationship Id="rId14" Type="http://schemas.openxmlformats.org/officeDocument/2006/relationships/hyperlink" Target="http://standards.ieee.org/guides/bylaws/sect6-7.html#6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schedule.802world.com/schedule/schedule/show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schedule.802world.com/ics/directory" TargetMode="External"/><Relationship Id="rId2" Type="http://schemas.openxmlformats.org/officeDocument/2006/relationships/hyperlink" Target="http://schedule.802world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schedule.802world.com/ics/show?group=11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1066800"/>
          </a:xfrm>
          <a:ln/>
        </p:spPr>
        <p:txBody>
          <a:bodyPr>
            <a:normAutofit fontScale="90000"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Vice Chair Report – </a:t>
            </a:r>
            <a:br>
              <a:rPr lang="en-US" dirty="0"/>
            </a:br>
            <a:r>
              <a:rPr lang="en-US" dirty="0"/>
              <a:t>May 2017 – Berlin, Germany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xfrm>
            <a:off x="2207568" y="1728202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2017-07-10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>
          <a:xfrm>
            <a:off x="2220913" y="333375"/>
            <a:ext cx="2303451" cy="273050"/>
          </a:xfrm>
        </p:spPr>
        <p:txBody>
          <a:bodyPr/>
          <a:lstStyle/>
          <a:p>
            <a:r>
              <a:rPr lang="en-US" dirty="0"/>
              <a:t>July 2017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024694" y="6475414"/>
            <a:ext cx="3041644" cy="180975"/>
          </a:xfrm>
        </p:spPr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8799399"/>
              </p:ext>
            </p:extLst>
          </p:nvPr>
        </p:nvGraphicFramePr>
        <p:xfrm>
          <a:off x="2070101" y="2711451"/>
          <a:ext cx="7764463" cy="2373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1" name="Document" r:id="rId4" imgW="8253180" imgH="2529696" progId="Word.Document.8">
                  <p:embed/>
                </p:oleObj>
              </mc:Choice>
              <mc:Fallback>
                <p:oleObj name="Document" r:id="rId4" imgW="8253180" imgH="252969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0101" y="2711451"/>
                        <a:ext cx="7764463" cy="2373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2057400" y="2320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M3.8 Local File Document Server information</a:t>
            </a:r>
            <a:endParaRPr lang="en-US" dirty="0"/>
          </a:p>
        </p:txBody>
      </p:sp>
      <p:sp>
        <p:nvSpPr>
          <p:cNvPr id="19459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2017</a:t>
            </a:r>
            <a:endParaRPr lang="en-US" dirty="0"/>
          </a:p>
        </p:txBody>
      </p:sp>
      <p:sp>
        <p:nvSpPr>
          <p:cNvPr id="19460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Jon Rosdahl, Qualcomm</a:t>
            </a:r>
            <a:endParaRPr lang="en-US" dirty="0"/>
          </a:p>
        </p:txBody>
      </p:sp>
      <p:sp>
        <p:nvSpPr>
          <p:cNvPr id="19461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D64B625E-504A-4C58-A39B-C8B7B94C9285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13" name="Rectangle 4"/>
          <p:cNvSpPr>
            <a:spLocks noChangeArrowheads="1"/>
          </p:cNvSpPr>
          <p:nvPr/>
        </p:nvSpPr>
        <p:spPr bwMode="auto">
          <a:xfrm>
            <a:off x="558007" y="4462959"/>
            <a:ext cx="10470622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 anchor="ctr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GB" sz="1800" dirty="0">
                <a:solidFill>
                  <a:schemeClr val="tx1"/>
                </a:solidFill>
              </a:rPr>
              <a:t>Obtain Document Number and posting of documents: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>
                <a:solidFill>
                  <a:schemeClr val="tx1"/>
                </a:solidFill>
                <a:hlinkClick r:id="rId3"/>
              </a:rPr>
              <a:t>https://mentor.ieee.org/802.11/documents</a:t>
            </a:r>
            <a:r>
              <a:rPr lang="en-US" sz="1800" b="0" dirty="0">
                <a:solidFill>
                  <a:schemeClr val="tx1"/>
                </a:solidFill>
              </a:rPr>
              <a:t> </a:t>
            </a:r>
          </a:p>
        </p:txBody>
      </p:sp>
      <p:sp>
        <p:nvSpPr>
          <p:cNvPr id="10" name="Rectangle 9"/>
          <p:cNvSpPr/>
          <p:nvPr/>
        </p:nvSpPr>
        <p:spPr>
          <a:xfrm>
            <a:off x="1559496" y="1988840"/>
            <a:ext cx="75845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b="1" dirty="0">
                <a:solidFill>
                  <a:schemeClr val="tx1"/>
                </a:solidFill>
                <a:latin typeface="Arial" panose="020B0604020202020204" pitchFamily="34" charset="0"/>
              </a:rPr>
              <a:t>WORKING GROUP DOCUMENTS </a:t>
            </a:r>
            <a:br>
              <a:rPr lang="en-US" altLang="en-US" dirty="0">
                <a:solidFill>
                  <a:schemeClr val="tx1"/>
                </a:solidFill>
                <a:latin typeface="Arial" panose="020B0604020202020204" pitchFamily="34" charset="0"/>
              </a:rPr>
            </a:br>
            <a:r>
              <a:rPr lang="en-US" altLang="en-US" dirty="0">
                <a:solidFill>
                  <a:schemeClr val="tx1"/>
                </a:solidFill>
                <a:latin typeface="Arial" panose="020B0604020202020204" pitchFamily="34" charset="0"/>
              </a:rPr>
              <a:t>Local Repository Accessed online at </a:t>
            </a:r>
            <a:r>
              <a:rPr lang="en-US" altLang="en-US" dirty="0">
                <a:solidFill>
                  <a:srgbClr val="0000FF"/>
                </a:solidFill>
                <a:latin typeface="Arial" panose="020B0604020202020204" pitchFamily="34" charset="0"/>
                <a:hlinkClick r:id="rId4"/>
              </a:rPr>
              <a:t>http://newton.meeting.verilan.com</a:t>
            </a:r>
            <a:r>
              <a:rPr lang="en-US" altLang="en-US" dirty="0">
                <a:solidFill>
                  <a:schemeClr val="tx1"/>
                </a:solidFill>
                <a:latin typeface="Arial" panose="020B0604020202020204" pitchFamily="34" charset="0"/>
              </a:rPr>
              <a:t>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24948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847528" y="1661424"/>
            <a:ext cx="8568952" cy="4863920"/>
          </a:xfrm>
        </p:spPr>
        <p:txBody>
          <a:bodyPr>
            <a:normAutofit fontScale="90000"/>
          </a:bodyPr>
          <a:lstStyle/>
          <a:p>
            <a:br>
              <a:rPr lang="en-GB" b="1" dirty="0"/>
            </a:br>
            <a:br>
              <a:rPr lang="en-GB" b="1" dirty="0"/>
            </a:br>
            <a:br>
              <a:rPr lang="en-GB" b="1" dirty="0"/>
            </a:br>
            <a:br>
              <a:rPr lang="en-GB" b="1" dirty="0"/>
            </a:br>
            <a:br>
              <a:rPr lang="en-GB" b="1" dirty="0"/>
            </a:br>
            <a:br>
              <a:rPr lang="en-GB" b="1" dirty="0"/>
            </a:br>
            <a:br>
              <a:rPr lang="en-GB" b="1" dirty="0"/>
            </a:br>
            <a:br>
              <a:rPr lang="en-GB" b="1" dirty="0"/>
            </a:br>
            <a:br>
              <a:rPr lang="en-GB" dirty="0"/>
            </a:br>
            <a:r>
              <a:rPr lang="en-GB" sz="6000" dirty="0"/>
              <a:t>Meals</a:t>
            </a:r>
            <a:br>
              <a:rPr lang="en-GB" sz="6000" dirty="0"/>
            </a:br>
            <a:br>
              <a:rPr lang="en-GB" sz="1600" dirty="0"/>
            </a:br>
            <a:r>
              <a:rPr lang="en-GB" dirty="0"/>
              <a:t> - Breakfast is included in your room rate </a:t>
            </a:r>
            <a:br>
              <a:rPr lang="en-GB" dirty="0"/>
            </a:br>
            <a:br>
              <a:rPr lang="en-GB" dirty="0"/>
            </a:br>
            <a:r>
              <a:rPr lang="en-GB" dirty="0"/>
              <a:t> - Morning and Afternoon tea will be served in the foyer areas in the ECC and </a:t>
            </a:r>
            <a:r>
              <a:rPr lang="en-GB" dirty="0" err="1"/>
              <a:t>Estrel</a:t>
            </a:r>
            <a:r>
              <a:rPr lang="en-GB" dirty="0"/>
              <a:t> Atrium</a:t>
            </a:r>
            <a:br>
              <a:rPr lang="en-GB" dirty="0"/>
            </a:br>
            <a:br>
              <a:rPr lang="en-GB" dirty="0"/>
            </a:br>
            <a:r>
              <a:rPr lang="en-GB" dirty="0"/>
              <a:t> - Lunch will be available from 1200 – 1330 and will be served in the </a:t>
            </a:r>
            <a:r>
              <a:rPr lang="en-GB" dirty="0" err="1"/>
              <a:t>Estrel</a:t>
            </a:r>
            <a:r>
              <a:rPr lang="en-GB" dirty="0"/>
              <a:t> Atrium</a:t>
            </a:r>
            <a:br>
              <a:rPr lang="en-AU" sz="2800" dirty="0"/>
            </a:br>
            <a:br>
              <a:rPr lang="en-GB" dirty="0"/>
            </a:br>
            <a:r>
              <a:rPr lang="en-GB" dirty="0"/>
              <a:t> </a:t>
            </a:r>
            <a:br>
              <a:rPr lang="en-GB" b="1" dirty="0"/>
            </a:br>
            <a:br>
              <a:rPr lang="en-GB" sz="6700" dirty="0">
                <a:solidFill>
                  <a:srgbClr val="000099"/>
                </a:solidFill>
              </a:rPr>
            </a:br>
            <a:br>
              <a:rPr lang="en-GB" sz="6700" dirty="0">
                <a:solidFill>
                  <a:srgbClr val="000099"/>
                </a:solidFill>
              </a:rPr>
            </a:br>
            <a:br>
              <a:rPr lang="en-GB" b="1" dirty="0"/>
            </a:br>
            <a:br>
              <a:rPr lang="en-GB" b="1" dirty="0"/>
            </a:br>
            <a:br>
              <a:rPr lang="en-GB" b="1" dirty="0"/>
            </a:br>
            <a:endParaRPr lang="en-AU" dirty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2209801" y="968784"/>
            <a:ext cx="7702624" cy="44399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MS Gothic"/>
              </a:defRPr>
            </a:lvl1pPr>
            <a:lvl2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MS Gothic"/>
              </a:defRPr>
            </a:lvl2pPr>
            <a:lvl3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MS Gothic"/>
              </a:defRPr>
            </a:lvl3pPr>
            <a:lvl4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MS Gothic"/>
              </a:defRPr>
            </a:lvl4pPr>
            <a:lvl5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MS Gothic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kern="0" dirty="0"/>
              <a:t>M3.09 FOOD &amp; BEVERAGE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2017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92112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685801"/>
            <a:ext cx="7770813" cy="726976"/>
          </a:xfrm>
        </p:spPr>
        <p:txBody>
          <a:bodyPr/>
          <a:lstStyle/>
          <a:p>
            <a:r>
              <a:rPr lang="en-US" dirty="0"/>
              <a:t>Network Assistance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6655" y="1619966"/>
            <a:ext cx="9937103" cy="4680520"/>
          </a:xfrm>
        </p:spPr>
        <p:txBody>
          <a:bodyPr/>
          <a:lstStyle/>
          <a:p>
            <a:r>
              <a:rPr lang="en-US" sz="2800" dirty="0"/>
              <a:t>WIRED CAFÉ</a:t>
            </a:r>
          </a:p>
          <a:p>
            <a:pPr lvl="2"/>
            <a:r>
              <a:rPr lang="en-US" sz="2800" dirty="0"/>
              <a:t>Please report any disruption of service in the café to </a:t>
            </a:r>
            <a:r>
              <a:rPr lang="en-US" sz="2800" dirty="0" err="1"/>
              <a:t>VeriLAN</a:t>
            </a:r>
            <a:r>
              <a:rPr lang="en-US" sz="2800" dirty="0"/>
              <a:t> staff.</a:t>
            </a:r>
          </a:p>
          <a:p>
            <a:endParaRPr lang="en-US" sz="2800" dirty="0"/>
          </a:p>
          <a:p>
            <a:r>
              <a:rPr lang="en-US" sz="2800" dirty="0"/>
              <a:t>NETWORK HELP DESK</a:t>
            </a:r>
          </a:p>
          <a:p>
            <a:pPr lvl="2"/>
            <a:r>
              <a:rPr lang="en-US" sz="2800" dirty="0"/>
              <a:t>Network Help is available for attendees experiencing difficulties accessing the meeting network.</a:t>
            </a:r>
          </a:p>
          <a:p>
            <a:pPr lvl="2"/>
            <a:endParaRPr lang="en-US" dirty="0"/>
          </a:p>
          <a:p>
            <a:r>
              <a:rPr lang="en-US" dirty="0"/>
              <a:t>Located in the Large Gallery Lobby Level near the Registration Desk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76829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M3.9	II  Social logistics</a:t>
            </a:r>
            <a:br>
              <a:rPr lang="en-GB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556793"/>
            <a:ext cx="10361084" cy="4537622"/>
          </a:xfrm>
        </p:spPr>
        <p:txBody>
          <a:bodyPr/>
          <a:lstStyle/>
          <a:p>
            <a:r>
              <a:rPr lang="en-US" sz="3200" dirty="0"/>
              <a:t>Attendees with confirmed or purchased social tickets must pick up wristbands from Registration Desk between 12 noon Monday and 4pm on Tuesday. </a:t>
            </a:r>
          </a:p>
          <a:p>
            <a:r>
              <a:rPr lang="en-US" sz="3200" dirty="0"/>
              <a:t>After that time, All unclaimed tickets will be released to those attendees on the wait list.</a:t>
            </a:r>
          </a:p>
          <a:p>
            <a:endParaRPr lang="en-US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94752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294167" cy="655637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IEEE 802 Social Cruise -- Wednesday, July 12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432" y="1341438"/>
            <a:ext cx="11476568" cy="5135562"/>
          </a:xfrm>
        </p:spPr>
        <p:txBody>
          <a:bodyPr/>
          <a:lstStyle/>
          <a:p>
            <a:r>
              <a:rPr lang="en-US" sz="2800" b="1" dirty="0">
                <a:solidFill>
                  <a:srgbClr val="C00000"/>
                </a:solidFill>
              </a:rPr>
              <a:t>Do not </a:t>
            </a:r>
            <a:r>
              <a:rPr lang="en-US" sz="2800" b="1" dirty="0" err="1">
                <a:solidFill>
                  <a:srgbClr val="C00000"/>
                </a:solidFill>
              </a:rPr>
              <a:t>loose</a:t>
            </a:r>
            <a:r>
              <a:rPr lang="en-US" sz="2800" b="1" dirty="0">
                <a:solidFill>
                  <a:srgbClr val="C00000"/>
                </a:solidFill>
              </a:rPr>
              <a:t> you wrist band or drink ticket… No Replacements!</a:t>
            </a:r>
          </a:p>
          <a:p>
            <a:endParaRPr lang="en-US" sz="1200" b="1" dirty="0"/>
          </a:p>
          <a:p>
            <a:r>
              <a:rPr lang="en-US" sz="2800" b="1" dirty="0"/>
              <a:t>Boats depart at designated time or when full - </a:t>
            </a:r>
            <a:r>
              <a:rPr lang="en-US" sz="2800" dirty="0"/>
              <a:t> rain or sunshine</a:t>
            </a:r>
            <a:endParaRPr lang="en-US" sz="2800" b="1" dirty="0">
              <a:solidFill>
                <a:srgbClr val="C00000"/>
              </a:solidFill>
            </a:endParaRPr>
          </a:p>
          <a:p>
            <a:pPr lvl="1"/>
            <a:r>
              <a:rPr lang="en-US" sz="3200" b="1" dirty="0"/>
              <a:t>Boat #1 departs from </a:t>
            </a:r>
            <a:r>
              <a:rPr lang="en-US" sz="3200" b="1" dirty="0" err="1"/>
              <a:t>Estrel</a:t>
            </a:r>
            <a:r>
              <a:rPr lang="en-US" sz="3200" b="1" dirty="0"/>
              <a:t> Beer Garten at 6:15pm </a:t>
            </a:r>
          </a:p>
          <a:p>
            <a:pPr lvl="1"/>
            <a:r>
              <a:rPr lang="en-US" sz="3200" b="1" dirty="0"/>
              <a:t>Boat #2 departs from </a:t>
            </a:r>
            <a:r>
              <a:rPr lang="en-US" sz="3200" b="1" dirty="0" err="1"/>
              <a:t>Estrel</a:t>
            </a:r>
            <a:r>
              <a:rPr lang="en-US" sz="3200" b="1" dirty="0"/>
              <a:t> Beer Garten at 6:30pm </a:t>
            </a:r>
          </a:p>
          <a:p>
            <a:pPr lvl="2"/>
            <a:r>
              <a:rPr lang="en-US" dirty="0"/>
              <a:t>Boat #2 is recommended for families bringing small children.</a:t>
            </a:r>
          </a:p>
          <a:p>
            <a:endParaRPr lang="en-US" sz="2800" dirty="0"/>
          </a:p>
          <a:p>
            <a:r>
              <a:rPr lang="en-US" sz="2800" dirty="0"/>
              <a:t>Drink tickets are redeemable for red or white wine, draft beer, soft drink, juice or bottled water. Cash bar is also available. </a:t>
            </a:r>
          </a:p>
          <a:p>
            <a:endParaRPr lang="en-US" sz="1600" dirty="0"/>
          </a:p>
          <a:p>
            <a:r>
              <a:rPr lang="en-US" sz="2800" dirty="0"/>
              <a:t>Dinner buffet and desert included.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2753383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279576" y="2636913"/>
            <a:ext cx="7772400" cy="1362075"/>
          </a:xfrm>
        </p:spPr>
        <p:txBody>
          <a:bodyPr>
            <a:normAutofit/>
          </a:bodyPr>
          <a:lstStyle/>
          <a:p>
            <a:r>
              <a:rPr lang="en-US" cap="none" dirty="0"/>
              <a:t>802.11 Mid-Week Plenary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2207568" y="4293097"/>
            <a:ext cx="7772400" cy="1500187"/>
          </a:xfrm>
        </p:spPr>
        <p:txBody>
          <a:bodyPr/>
          <a:lstStyle/>
          <a:p>
            <a:r>
              <a:rPr lang="en-US" dirty="0"/>
              <a:t>Agenda Items:</a:t>
            </a:r>
          </a:p>
          <a:p>
            <a:r>
              <a:rPr lang="en-US" dirty="0"/>
              <a:t>2.5 –  Announcements</a:t>
            </a:r>
          </a:p>
          <a:p>
            <a:r>
              <a:rPr lang="en-US" dirty="0"/>
              <a:t>5.1 – Room Change Reports</a:t>
            </a:r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32935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W5.1 Room Change Requests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Thursday AM2 -Change AANI to 10:30-11:30</a:t>
            </a:r>
            <a:br>
              <a:rPr lang="en-US" dirty="0"/>
            </a:br>
            <a:endParaRPr lang="en-US" dirty="0"/>
          </a:p>
          <a:p>
            <a:r>
              <a:rPr lang="en-US" dirty="0"/>
              <a:t>                       Add WNG 11:30-12:30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endParaRPr lang="en-US" dirty="0"/>
          </a:p>
          <a:p>
            <a:r>
              <a:rPr lang="en-US" dirty="0"/>
              <a:t>Wednesday PM1: Add </a:t>
            </a:r>
            <a:r>
              <a:rPr lang="en-US" dirty="0" err="1"/>
              <a:t>TGay</a:t>
            </a:r>
            <a:r>
              <a:rPr lang="en-US" dirty="0"/>
              <a:t> (40 people)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endParaRPr lang="en-US" dirty="0"/>
          </a:p>
          <a:p>
            <a:r>
              <a:rPr lang="en-US" dirty="0"/>
              <a:t>Thursday AM1: Add </a:t>
            </a:r>
            <a:r>
              <a:rPr lang="en-US" dirty="0" err="1"/>
              <a:t>TGax</a:t>
            </a:r>
            <a:r>
              <a:rPr lang="en-US" dirty="0"/>
              <a:t> </a:t>
            </a:r>
            <a:r>
              <a:rPr lang="en-US" dirty="0" err="1"/>
              <a:t>AdHoc</a:t>
            </a:r>
            <a:r>
              <a:rPr lang="en-US" dirty="0"/>
              <a:t> 1 -</a:t>
            </a:r>
            <a:br>
              <a:rPr lang="en-US" dirty="0"/>
            </a:b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57372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207568" y="2204865"/>
            <a:ext cx="7772400" cy="1362075"/>
          </a:xfrm>
        </p:spPr>
        <p:txBody>
          <a:bodyPr/>
          <a:lstStyle/>
          <a:p>
            <a:r>
              <a:rPr lang="en-US" sz="3600" dirty="0"/>
              <a:t>802.11 WG Closing Plenary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2063552" y="4077073"/>
            <a:ext cx="7772400" cy="1500187"/>
          </a:xfrm>
        </p:spPr>
        <p:txBody>
          <a:bodyPr/>
          <a:lstStyle/>
          <a:p>
            <a:r>
              <a:rPr lang="en-US" dirty="0"/>
              <a:t>Agenda Items:</a:t>
            </a:r>
          </a:p>
          <a:p>
            <a:r>
              <a:rPr lang="en-US" dirty="0"/>
              <a:t>3.1.1 – Straw Poll</a:t>
            </a:r>
          </a:p>
          <a:p>
            <a:r>
              <a:rPr lang="en-US" dirty="0"/>
              <a:t>3.1.2 -- Future venues status and discussion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9788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209801" y="685801"/>
            <a:ext cx="7770813" cy="654968"/>
          </a:xfrm>
        </p:spPr>
        <p:txBody>
          <a:bodyPr/>
          <a:lstStyle/>
          <a:p>
            <a:r>
              <a:rPr lang="en-US" sz="2800" dirty="0"/>
              <a:t>F3.1.1 -Straw Poll regarding this meeting location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Straw Poll:  </a:t>
            </a:r>
          </a:p>
          <a:p>
            <a:r>
              <a:rPr lang="en-US" dirty="0"/>
              <a:t>How many people would like to come back to this venue? </a:t>
            </a:r>
          </a:p>
          <a:p>
            <a:r>
              <a:rPr lang="en-US" dirty="0"/>
              <a:t>Yes  - 32</a:t>
            </a:r>
          </a:p>
          <a:p>
            <a:r>
              <a:rPr lang="en-US" dirty="0"/>
              <a:t>No – 6</a:t>
            </a:r>
          </a:p>
          <a:p>
            <a:r>
              <a:rPr lang="en-US" dirty="0"/>
              <a:t>Like the Social –  24</a:t>
            </a:r>
          </a:p>
          <a:p>
            <a:r>
              <a:rPr lang="en-US" dirty="0"/>
              <a:t>Disliked the Social –5  </a:t>
            </a:r>
          </a:p>
          <a:p>
            <a:r>
              <a:rPr lang="en-US" dirty="0"/>
              <a:t>Did not go to Social –7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80224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685801"/>
            <a:ext cx="7770813" cy="533400"/>
          </a:xfrm>
        </p:spPr>
        <p:txBody>
          <a:bodyPr>
            <a:normAutofit fontScale="90000"/>
          </a:bodyPr>
          <a:lstStyle/>
          <a:p>
            <a:r>
              <a:rPr lang="en-US" dirty="0"/>
              <a:t>F3.1.2: Future Venue Insight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1226" y="1631406"/>
            <a:ext cx="9289031" cy="4844008"/>
          </a:xfrm>
        </p:spPr>
        <p:txBody>
          <a:bodyPr/>
          <a:lstStyle/>
          <a:p>
            <a:r>
              <a:rPr lang="en-US" sz="3200" dirty="0"/>
              <a:t>Future 802 Wireless Interims:</a:t>
            </a:r>
          </a:p>
          <a:p>
            <a:pPr lvl="1"/>
            <a:r>
              <a:rPr lang="en-US" sz="2800" b="0" dirty="0"/>
              <a:t>Sept 2017 </a:t>
            </a:r>
            <a:r>
              <a:rPr lang="en-GB" sz="2800" dirty="0"/>
              <a:t>Hilton Waikoloa Village, Kona, HI, USA</a:t>
            </a:r>
          </a:p>
          <a:p>
            <a:pPr lvl="1"/>
            <a:endParaRPr lang="en-US" sz="2800" b="0" dirty="0"/>
          </a:p>
          <a:p>
            <a:pPr lvl="1"/>
            <a:r>
              <a:rPr lang="en-US" sz="2800" dirty="0"/>
              <a:t>Jan 2018 Hotel Irvine, </a:t>
            </a:r>
            <a:r>
              <a:rPr lang="en-GB" sz="2800" dirty="0"/>
              <a:t>Irvine, CA, USA</a:t>
            </a:r>
            <a:endParaRPr lang="en-US" sz="2800" dirty="0"/>
          </a:p>
          <a:p>
            <a:pPr lvl="1"/>
            <a:r>
              <a:rPr lang="en-US" sz="2800" dirty="0"/>
              <a:t>May 2018 Marriott Warsaw, Poland</a:t>
            </a:r>
          </a:p>
          <a:p>
            <a:pPr lvl="1"/>
            <a:r>
              <a:rPr lang="en-US" sz="2800" dirty="0"/>
              <a:t>Sept 2018  </a:t>
            </a:r>
            <a:r>
              <a:rPr lang="en-GB" sz="2800" dirty="0"/>
              <a:t>Hilton Waikoloa Village, Kona, HI, USA</a:t>
            </a:r>
            <a:endParaRPr lang="en-US" sz="2800" dirty="0"/>
          </a:p>
          <a:p>
            <a:pPr lvl="1"/>
            <a:endParaRPr lang="en-US" sz="28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67867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726976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1919536" y="1412776"/>
            <a:ext cx="8424936" cy="4683224"/>
          </a:xfrm>
          <a:ln/>
        </p:spPr>
        <p:txBody>
          <a:bodyPr>
            <a:normAutofit lnSpcReduction="10000"/>
          </a:bodyPr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   Agenda Items for 1</a:t>
            </a:r>
            <a:r>
              <a:rPr lang="en-GB" sz="2000" baseline="30000" dirty="0"/>
              <a:t>st</a:t>
            </a:r>
            <a:r>
              <a:rPr lang="en-GB" sz="2000" dirty="0"/>
              <a:t> Vice Chair - 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    M3.3	II	Other WG meeting plans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    M3.4	II	Meeting room locations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    M3.5	II	Next meeting reminder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    M3.6	II	Meeting registration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    M3.7	II	Recording attendance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    M3.8	II	File server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    M3.9	II	Breakfast, breaks, Social logistics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Friday:</a:t>
            </a:r>
          </a:p>
          <a:p>
            <a:pPr lvl="1">
              <a:buFontTx/>
              <a:buNone/>
            </a:pPr>
            <a:r>
              <a:rPr lang="en-US" dirty="0"/>
              <a:t>F3.1.1  II      Straw Poll of membership regarding this meeting location </a:t>
            </a:r>
          </a:p>
          <a:p>
            <a:pPr lvl="1">
              <a:buFontTx/>
              <a:buNone/>
            </a:pPr>
            <a:r>
              <a:rPr lang="en-US" dirty="0"/>
              <a:t>F3.1.2  DT	Future venues status and discussion 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2220913" y="333375"/>
            <a:ext cx="2589203" cy="273050"/>
          </a:xfrm>
        </p:spPr>
        <p:txBody>
          <a:bodyPr/>
          <a:lstStyle/>
          <a:p>
            <a:r>
              <a:rPr lang="en-US" dirty="0"/>
              <a:t>July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7024694" y="6475414"/>
            <a:ext cx="3041644" cy="180975"/>
          </a:xfrm>
        </p:spPr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685801"/>
            <a:ext cx="7770813" cy="457201"/>
          </a:xfrm>
        </p:spPr>
        <p:txBody>
          <a:bodyPr>
            <a:normAutofit fontScale="90000"/>
          </a:bodyPr>
          <a:lstStyle/>
          <a:p>
            <a:r>
              <a:rPr lang="en-US" dirty="0"/>
              <a:t>F3.1.2: Future Venue Insight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9218" y="1556792"/>
            <a:ext cx="10460567" cy="4844008"/>
          </a:xfrm>
        </p:spPr>
        <p:txBody>
          <a:bodyPr>
            <a:normAutofit/>
          </a:bodyPr>
          <a:lstStyle/>
          <a:p>
            <a:r>
              <a:rPr lang="en-US" sz="2800" dirty="0"/>
              <a:t>Future 802 Plenary Sessions:</a:t>
            </a:r>
          </a:p>
          <a:p>
            <a:pPr lvl="1"/>
            <a:r>
              <a:rPr lang="en-US" sz="2400" b="1" dirty="0"/>
              <a:t>Nov 5-10 2017       Caribe Hotel and Convention Center – Orlando, FL</a:t>
            </a:r>
          </a:p>
          <a:p>
            <a:pPr lvl="1"/>
            <a:endParaRPr lang="en-US" sz="1800" b="1" dirty="0"/>
          </a:p>
          <a:p>
            <a:pPr lvl="1"/>
            <a:r>
              <a:rPr lang="en-GB" sz="2400" dirty="0"/>
              <a:t>March 4-9, 2018 Hyatt Regency O'Hare, Rosemont, Illinois, USA</a:t>
            </a:r>
          </a:p>
          <a:p>
            <a:pPr lvl="1"/>
            <a:r>
              <a:rPr lang="en-GB" sz="2400" dirty="0"/>
              <a:t>July 8-13, 2018 Manchester Grand Hyatt, San Diego, CA, USA</a:t>
            </a:r>
          </a:p>
          <a:p>
            <a:pPr lvl="1"/>
            <a:r>
              <a:rPr lang="en-GB" sz="2400" dirty="0"/>
              <a:t>November 11-16, 2018  Marriott Marquis Queen's Park, Bangkok, Thailand</a:t>
            </a:r>
            <a:endParaRPr lang="en-US" sz="2400" dirty="0"/>
          </a:p>
          <a:p>
            <a:pPr lvl="1"/>
            <a:endParaRPr lang="en-GB" sz="2400" dirty="0"/>
          </a:p>
          <a:p>
            <a:pPr lvl="1"/>
            <a:r>
              <a:rPr lang="en-GB" sz="2400" dirty="0"/>
              <a:t>March 10-15, 2019 Hyatt Regency Vancouver and Fairmont Hotel Vancouver, Vancouver, Canada</a:t>
            </a:r>
          </a:p>
          <a:p>
            <a:pPr lvl="1"/>
            <a:r>
              <a:rPr lang="en-GB" sz="2400" dirty="0"/>
              <a:t>July 14-19,2019  Austria Congress Centre, Vienna, Austria</a:t>
            </a:r>
          </a:p>
          <a:p>
            <a:pPr lvl="1"/>
            <a:r>
              <a:rPr lang="en-GB" sz="2400" dirty="0"/>
              <a:t>November 10-15, 2019 Hilton Waikoloa Village, Kona, HI, USA</a:t>
            </a:r>
            <a:endParaRPr lang="en-US" sz="2400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014261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idx="1"/>
          </p:nvPr>
        </p:nvSpPr>
        <p:spPr>
          <a:xfrm>
            <a:off x="1177190" y="2204864"/>
            <a:ext cx="9937104" cy="4128816"/>
          </a:xfrm>
          <a:ln/>
        </p:spPr>
        <p:txBody>
          <a:bodyPr/>
          <a:lstStyle/>
          <a:p>
            <a:r>
              <a:rPr lang="en-US" dirty="0"/>
              <a:t>Plenary Meeting Status File: EC-16/66r1</a:t>
            </a:r>
          </a:p>
          <a:p>
            <a:r>
              <a:rPr lang="en-US" dirty="0">
                <a:hlinkClick r:id="rId3"/>
              </a:rPr>
              <a:t>https://mentor.ieee.org/802-ec/dcn/16/ec-16-0066-00-00EC-802-plenary-future-venue-contract-status.xlsx</a:t>
            </a:r>
            <a:endParaRPr lang="en-US" dirty="0">
              <a:hlinkClick r:id="rId4"/>
            </a:endParaRPr>
          </a:p>
          <a:p>
            <a:endParaRPr lang="en-US" dirty="0">
              <a:hlinkClick r:id="rId4"/>
            </a:endParaRPr>
          </a:p>
          <a:p>
            <a:r>
              <a:rPr lang="en-US" dirty="0"/>
              <a:t>802 Executive Secretary Report: EC-17/0122r0</a:t>
            </a:r>
            <a:endParaRPr lang="en-US" dirty="0">
              <a:hlinkClick r:id="rId4"/>
            </a:endParaRPr>
          </a:p>
          <a:p>
            <a:r>
              <a:rPr lang="en-US" dirty="0">
                <a:hlinkClick r:id="rId5"/>
              </a:rPr>
              <a:t>https://mentor.ieee.org/802-ec/dcn/17/ec-17-0122-00-00EC-executive-secretary-agenda-items-july-2017-plenary.pptx</a:t>
            </a:r>
            <a:r>
              <a:rPr lang="en-US" dirty="0"/>
              <a:t> 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2238349" y="357166"/>
            <a:ext cx="2374889" cy="273050"/>
          </a:xfrm>
        </p:spPr>
        <p:txBody>
          <a:bodyPr/>
          <a:lstStyle/>
          <a:p>
            <a:r>
              <a:rPr lang="en-US"/>
              <a:t>July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7739074" y="6475414"/>
            <a:ext cx="2327264" cy="180975"/>
          </a:xfrm>
        </p:spPr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21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209800" y="2819401"/>
            <a:ext cx="7772400" cy="1362075"/>
          </a:xfrm>
        </p:spPr>
        <p:txBody>
          <a:bodyPr/>
          <a:lstStyle/>
          <a:p>
            <a:r>
              <a:rPr lang="en-US" sz="3200" dirty="0"/>
              <a:t>Monday– </a:t>
            </a:r>
            <a:br>
              <a:rPr lang="en-US" sz="3200" dirty="0"/>
            </a:br>
            <a:r>
              <a:rPr lang="en-US" sz="3200" dirty="0"/>
              <a:t>802.11 Opening Plenary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2286000" y="1219201"/>
            <a:ext cx="7772400" cy="1500187"/>
          </a:xfrm>
        </p:spPr>
        <p:txBody>
          <a:bodyPr/>
          <a:lstStyle/>
          <a:p>
            <a:r>
              <a:rPr lang="en-US" dirty="0"/>
              <a:t>802.11 First Vice Chair Report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2220914" y="332602"/>
            <a:ext cx="1893887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July 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8634B414-E725-475F-8EFC-03D12F3C5E1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5579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220914" y="725488"/>
            <a:ext cx="7770813" cy="1065213"/>
          </a:xfrm>
        </p:spPr>
        <p:txBody>
          <a:bodyPr/>
          <a:lstStyle/>
          <a:p>
            <a:r>
              <a:rPr lang="en-GB" dirty="0"/>
              <a:t>M3.3	 Other WG meeting plans</a:t>
            </a:r>
            <a:br>
              <a:rPr lang="en-GB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20913" y="1412777"/>
            <a:ext cx="7770813" cy="411321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>
                <a:hlinkClick r:id="rId3"/>
              </a:rPr>
              <a:t>802.1</a:t>
            </a:r>
            <a:r>
              <a:rPr lang="en-US" dirty="0"/>
              <a:t>   </a:t>
            </a:r>
            <a:r>
              <a:rPr lang="en-US" dirty="0">
                <a:hlinkClick r:id="rId4"/>
              </a:rPr>
              <a:t>802.3</a:t>
            </a:r>
            <a:endParaRPr lang="en-US" dirty="0"/>
          </a:p>
          <a:p>
            <a:r>
              <a:rPr lang="en-US" dirty="0">
                <a:hlinkClick r:id="rId5"/>
              </a:rPr>
              <a:t>802.11</a:t>
            </a:r>
            <a:r>
              <a:rPr lang="en-US" dirty="0"/>
              <a:t>   </a:t>
            </a:r>
            <a:r>
              <a:rPr lang="en-US" dirty="0">
                <a:hlinkClick r:id="rId6"/>
              </a:rPr>
              <a:t>802.15</a:t>
            </a:r>
            <a:r>
              <a:rPr lang="en-US" dirty="0"/>
              <a:t>   </a:t>
            </a:r>
            <a:r>
              <a:rPr lang="en-US" dirty="0">
                <a:hlinkClick r:id="rId7"/>
              </a:rPr>
              <a:t>802.16</a:t>
            </a:r>
            <a:r>
              <a:rPr lang="en-US" dirty="0"/>
              <a:t>   </a:t>
            </a:r>
            <a:r>
              <a:rPr lang="en-US" dirty="0">
                <a:hlinkClick r:id="rId8"/>
              </a:rPr>
              <a:t>802.18</a:t>
            </a:r>
            <a:r>
              <a:rPr lang="en-US" dirty="0"/>
              <a:t>   </a:t>
            </a:r>
            <a:r>
              <a:rPr lang="en-US" dirty="0">
                <a:hlinkClick r:id="rId9"/>
              </a:rPr>
              <a:t>802.19</a:t>
            </a:r>
            <a:r>
              <a:rPr lang="en-US" dirty="0"/>
              <a:t>   </a:t>
            </a:r>
            <a:r>
              <a:rPr lang="en-US" dirty="0">
                <a:hlinkClick r:id="rId10"/>
              </a:rPr>
              <a:t>802.21</a:t>
            </a:r>
            <a:r>
              <a:rPr lang="en-US" dirty="0"/>
              <a:t>   </a:t>
            </a:r>
            <a:r>
              <a:rPr lang="en-US" dirty="0">
                <a:hlinkClick r:id="rId11"/>
              </a:rPr>
              <a:t>802.24</a:t>
            </a:r>
            <a:r>
              <a:rPr lang="en-US" dirty="0"/>
              <a:t> </a:t>
            </a:r>
          </a:p>
          <a:p>
            <a:r>
              <a:rPr lang="en-US" dirty="0">
                <a:hlinkClick r:id="rId12"/>
              </a:rPr>
              <a:t>802.22</a:t>
            </a:r>
            <a:endParaRPr lang="en-US" dirty="0"/>
          </a:p>
          <a:p>
            <a:endParaRPr lang="en-US" dirty="0"/>
          </a:p>
          <a:p>
            <a:r>
              <a:rPr lang="en-US" dirty="0">
                <a:hlinkClick r:id="rId13"/>
              </a:rPr>
              <a:t>Treasurer Report</a:t>
            </a:r>
            <a:r>
              <a:rPr lang="en-US" dirty="0"/>
              <a:t>: 11-17/0856r0</a:t>
            </a:r>
          </a:p>
          <a:p>
            <a:endParaRPr lang="en-US" dirty="0">
              <a:hlinkClick r:id="rId14"/>
            </a:endParaRPr>
          </a:p>
          <a:p>
            <a:r>
              <a:rPr lang="en-US" dirty="0">
                <a:hlinkClick r:id="rId14"/>
              </a:rPr>
              <a:t>Patent policy</a:t>
            </a:r>
            <a:r>
              <a:rPr lang="en-US" dirty="0"/>
              <a:t> (in IEEE-SA bylaws), </a:t>
            </a:r>
            <a:r>
              <a:rPr lang="en-US" dirty="0">
                <a:hlinkClick r:id="rId15"/>
              </a:rPr>
              <a:t>patent policy</a:t>
            </a:r>
            <a:r>
              <a:rPr lang="en-US" dirty="0"/>
              <a:t> (slide set), and </a:t>
            </a:r>
            <a:r>
              <a:rPr lang="en-US" dirty="0">
                <a:hlinkClick r:id="rId16"/>
              </a:rPr>
              <a:t>antitrust guidelines</a:t>
            </a:r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31885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eaLnBrk="1" fontAlgn="base" hangingPunct="1"/>
            <a:r>
              <a:rPr lang="en-US" b="0" dirty="0">
                <a:cs typeface="+mj-cs"/>
              </a:rPr>
              <a:t>M3.4</a:t>
            </a:r>
            <a:r>
              <a:rPr lang="en-US" dirty="0">
                <a:cs typeface="+mj-cs"/>
              </a:rPr>
              <a:t> </a:t>
            </a:r>
            <a:r>
              <a:rPr lang="en-US" b="0" dirty="0">
                <a:cs typeface="+mj-cs"/>
              </a:rPr>
              <a:t>Meeting room locations</a:t>
            </a:r>
            <a:r>
              <a:rPr lang="en-US" dirty="0">
                <a:cs typeface="+mj-cs"/>
              </a:rPr>
              <a:t> </a:t>
            </a:r>
            <a:r>
              <a:rPr lang="en-US" b="0" dirty="0">
                <a:cs typeface="+mj-cs"/>
              </a:rPr>
              <a:t> 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</a:rPr>
              <a:t>Download the 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hlinkClick r:id="rId3"/>
              </a:rPr>
              <a:t>Combined Meeting Schedule</a:t>
            </a:r>
            <a:endParaRPr lang="en-US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endParaRPr lang="en-US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0" lvl="0" indent="0" defTabSz="914400" eaLnBrk="0" hangingPunct="0">
              <a:spcBef>
                <a:spcPct val="0"/>
              </a:spcBef>
              <a:buClrTx/>
              <a:buSzTx/>
            </a:pPr>
            <a:r>
              <a:rPr lang="en-US" altLang="en-US" dirty="0">
                <a:solidFill>
                  <a:schemeClr val="tx1"/>
                </a:solidFill>
                <a:latin typeface="Arial" panose="020B0604020202020204" pitchFamily="34" charset="0"/>
              </a:rPr>
              <a:t>MEETING MAP (FLOOR PLAN) </a:t>
            </a:r>
            <a:br>
              <a:rPr lang="en-US" altLang="en-US" b="0" dirty="0">
                <a:solidFill>
                  <a:schemeClr val="tx1"/>
                </a:solidFill>
                <a:latin typeface="Arial" panose="020B0604020202020204" pitchFamily="34" charset="0"/>
              </a:rPr>
            </a:br>
            <a:r>
              <a:rPr lang="en-US" altLang="en-US" b="0" dirty="0">
                <a:solidFill>
                  <a:schemeClr val="tx1"/>
                </a:solidFill>
                <a:latin typeface="Arial" panose="020B0604020202020204" pitchFamily="34" charset="0"/>
              </a:rPr>
              <a:t>Accessed online:</a:t>
            </a:r>
          </a:p>
          <a:p>
            <a:pPr marL="0" lvl="0" indent="0" defTabSz="914400" eaLnBrk="0" hangingPunct="0">
              <a:spcBef>
                <a:spcPct val="0"/>
              </a:spcBef>
              <a:buClrTx/>
              <a:buSzTx/>
            </a:pPr>
            <a:r>
              <a:rPr lang="en-US" altLang="en-US" b="0" dirty="0">
                <a:solidFill>
                  <a:srgbClr val="0000FF"/>
                </a:solidFill>
                <a:latin typeface="Arial" panose="020B0604020202020204" pitchFamily="34" charset="0"/>
              </a:rPr>
              <a:t>http://802world.org/plenary/files/2015/03/IEEE802-EstrelMeeting-Map.pdf</a:t>
            </a:r>
            <a:endParaRPr lang="en-US" altLang="en-US" b="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49131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Online Calendar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556792"/>
            <a:ext cx="10361084" cy="4752527"/>
          </a:xfrm>
        </p:spPr>
        <p:txBody>
          <a:bodyPr/>
          <a:lstStyle/>
          <a:p>
            <a:r>
              <a:rPr lang="en-GB" dirty="0"/>
              <a:t>The WG meetings can also be added to your calendar.</a:t>
            </a:r>
          </a:p>
          <a:p>
            <a:r>
              <a:rPr lang="en-GB" dirty="0"/>
              <a:t> Go to : </a:t>
            </a:r>
            <a:r>
              <a:rPr lang="en-GB" dirty="0">
                <a:hlinkClick r:id="rId2"/>
              </a:rPr>
              <a:t>http://schedule.802world.com</a:t>
            </a:r>
            <a:endParaRPr lang="en-GB" dirty="0"/>
          </a:p>
          <a:p>
            <a:r>
              <a:rPr lang="en-GB" dirty="0"/>
              <a:t>Select Calendar Integration:</a:t>
            </a:r>
          </a:p>
          <a:p>
            <a:r>
              <a:rPr lang="en-GB" dirty="0">
                <a:hlinkClick r:id="rId3"/>
              </a:rPr>
              <a:t>http://schedule.802world.com/ics/directory</a:t>
            </a:r>
            <a:endParaRPr lang="en-GB" dirty="0"/>
          </a:p>
          <a:p>
            <a:r>
              <a:rPr lang="en-US" dirty="0"/>
              <a:t>This application exports meetings in .</a:t>
            </a:r>
            <a:r>
              <a:rPr lang="en-US" dirty="0" err="1"/>
              <a:t>ics</a:t>
            </a:r>
            <a:r>
              <a:rPr lang="en-US" dirty="0"/>
              <a:t> format, which can be subscribed to from your favorite calendar application. </a:t>
            </a:r>
          </a:p>
          <a:p>
            <a:endParaRPr lang="en-GB" dirty="0"/>
          </a:p>
          <a:p>
            <a:r>
              <a:rPr lang="en-GB" dirty="0"/>
              <a:t>802.11 WG meeting calendar is here: </a:t>
            </a:r>
            <a:r>
              <a:rPr lang="en-US" dirty="0">
                <a:hlinkClick r:id="rId4"/>
              </a:rPr>
              <a:t>http://schedule.802world.com/ics/show?group=11</a:t>
            </a:r>
            <a:r>
              <a:rPr lang="en-US" dirty="0"/>
              <a:t> </a:t>
            </a:r>
            <a:endParaRPr lang="en-GB" dirty="0"/>
          </a:p>
          <a:p>
            <a:r>
              <a:rPr lang="en-GB" dirty="0"/>
              <a:t> </a:t>
            </a:r>
          </a:p>
          <a:p>
            <a:r>
              <a:rPr lang="en-GB" dirty="0"/>
              <a:t>Other WGs and the 802 EC calendar are also available.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Note: the schedule on this calendar will be updated as will IMAT.</a:t>
            </a:r>
            <a:endParaRPr lang="en-US" dirty="0"/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55077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M3.5 Next meeting reminder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8419" y="1628252"/>
            <a:ext cx="9433048" cy="4824536"/>
          </a:xfrm>
        </p:spPr>
        <p:txBody>
          <a:bodyPr/>
          <a:lstStyle/>
          <a:p>
            <a:r>
              <a:rPr lang="en-US" sz="2800" dirty="0"/>
              <a:t>802W Interim: 10-15 Sept 2017 –</a:t>
            </a:r>
          </a:p>
          <a:p>
            <a:pPr lvl="1"/>
            <a:r>
              <a:rPr lang="en-GB" dirty="0"/>
              <a:t>Hilton Waikoloa Village</a:t>
            </a:r>
            <a:br>
              <a:rPr lang="en-GB" dirty="0"/>
            </a:br>
            <a:r>
              <a:rPr lang="en-GB" dirty="0"/>
              <a:t>69-425 Beach Drive</a:t>
            </a:r>
            <a:br>
              <a:rPr lang="en-GB" dirty="0"/>
            </a:br>
            <a:r>
              <a:rPr lang="en-GB" dirty="0"/>
              <a:t>Waikoloa, Hawaii, USA, 96738</a:t>
            </a:r>
            <a:br>
              <a:rPr lang="en-GB" dirty="0"/>
            </a:br>
            <a:r>
              <a:rPr lang="en-GB" dirty="0"/>
              <a:t>Tel: +1 (808) 886-1234 </a:t>
            </a:r>
          </a:p>
          <a:p>
            <a:pPr lvl="1"/>
            <a:br>
              <a:rPr lang="en-GB" dirty="0"/>
            </a:br>
            <a:r>
              <a:rPr lang="en-GB" b="1" dirty="0"/>
              <a:t>IEEE 802 RATE</a:t>
            </a:r>
          </a:p>
          <a:p>
            <a:pPr lvl="2"/>
            <a:r>
              <a:rPr lang="en-GB" dirty="0"/>
              <a:t>     $US 175.00/Night (plus applicable taxes)*</a:t>
            </a:r>
            <a:br>
              <a:rPr lang="en-GB" dirty="0"/>
            </a:br>
            <a:r>
              <a:rPr lang="en-GB" dirty="0"/>
              <a:t>* Remainder of the Room Block or </a:t>
            </a:r>
            <a:br>
              <a:rPr lang="en-GB" dirty="0"/>
            </a:br>
            <a:r>
              <a:rPr lang="en-GB" dirty="0"/>
              <a:t>* 6:00 PM Hawaii Time, Friday August 11, 2017.</a:t>
            </a:r>
            <a:br>
              <a:rPr lang="en-GB" dirty="0"/>
            </a:br>
            <a:r>
              <a:rPr lang="en-GB" dirty="0"/>
              <a:t>Single/Double Occupancy Run of House Rooms, Internet access included.  </a:t>
            </a:r>
          </a:p>
          <a:p>
            <a:r>
              <a:rPr lang="en-GB" dirty="0"/>
              <a:t>802 Plenary: 5-10 </a:t>
            </a:r>
            <a:r>
              <a:rPr lang="en-US" dirty="0"/>
              <a:t>November 2017 – </a:t>
            </a:r>
          </a:p>
          <a:p>
            <a:r>
              <a:rPr lang="en-US" dirty="0"/>
              <a:t>	</a:t>
            </a:r>
            <a:r>
              <a:rPr lang="en-GB" dirty="0"/>
              <a:t>Caribe Hotel and Convention </a:t>
            </a:r>
            <a:r>
              <a:rPr lang="en-US" dirty="0"/>
              <a:t>Center</a:t>
            </a:r>
            <a:r>
              <a:rPr lang="en-GB" dirty="0"/>
              <a:t>, </a:t>
            </a:r>
            <a:r>
              <a:rPr lang="en-US" dirty="0"/>
              <a:t>Orlando, Florida</a:t>
            </a:r>
          </a:p>
          <a:p>
            <a:endParaRPr lang="en-US" dirty="0"/>
          </a:p>
          <a:p>
            <a:br>
              <a:rPr lang="en-GB" dirty="0"/>
            </a:b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60147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M3.6	II	Meeting registration</a:t>
            </a:r>
            <a:br>
              <a:rPr lang="en-GB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05957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685802"/>
            <a:ext cx="7770813" cy="609599"/>
          </a:xfrm>
        </p:spPr>
        <p:txBody>
          <a:bodyPr/>
          <a:lstStyle/>
          <a:p>
            <a:pPr rtl="0" eaLnBrk="1" fontAlgn="base" hangingPunct="1"/>
            <a:r>
              <a:rPr lang="en-US" b="0" dirty="0">
                <a:cs typeface="+mj-cs"/>
              </a:rPr>
              <a:t>M3.7</a:t>
            </a:r>
            <a:r>
              <a:rPr lang="en-US" dirty="0">
                <a:cs typeface="+mj-cs"/>
              </a:rPr>
              <a:t> </a:t>
            </a:r>
            <a:r>
              <a:rPr lang="en-US" b="0" dirty="0">
                <a:cs typeface="+mj-cs"/>
              </a:rPr>
              <a:t>Recording attendance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9219" y="1219200"/>
            <a:ext cx="10460566" cy="51816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GB" dirty="0"/>
              <a:t>It is a </a:t>
            </a:r>
            <a:r>
              <a:rPr lang="en-GB" dirty="0">
                <a:solidFill>
                  <a:srgbClr val="FF3300"/>
                </a:solidFill>
              </a:rPr>
              <a:t>requirement</a:t>
            </a:r>
            <a:r>
              <a:rPr lang="en-GB" dirty="0"/>
              <a:t> that attendees record their participation at an 802.11 session and declare their affiliation.  This record is usually made using the IMAT attendance system.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If you wish to participate without recording attendance,  send an email per session to the WG 2</a:t>
            </a:r>
            <a:r>
              <a:rPr lang="en-GB" baseline="30000" dirty="0"/>
              <a:t>nd</a:t>
            </a:r>
            <a:r>
              <a:rPr lang="en-GB" dirty="0"/>
              <a:t> vice chair declaring your participation and affiliation.   You cannot gain or maintain 802.11 voting membership using this method.</a:t>
            </a:r>
          </a:p>
          <a:p>
            <a:pPr>
              <a:lnSpc>
                <a:spcPct val="90000"/>
              </a:lnSpc>
            </a:pPr>
            <a:r>
              <a:rPr lang="en-GB" dirty="0"/>
              <a:t>You must record 75% attendance of required 802.11 slots in a session for that session to count towards gaining or maintaining 802.11 voting membership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You need a single IEEE-SA web account</a:t>
            </a:r>
          </a:p>
          <a:p>
            <a:pPr lvl="2">
              <a:lnSpc>
                <a:spcPct val="90000"/>
              </a:lnSpc>
            </a:pPr>
            <a:r>
              <a:rPr lang="en-GB" sz="2000" dirty="0"/>
              <a:t>The IEEE SA web account requires a working email address</a:t>
            </a:r>
          </a:p>
          <a:p>
            <a:pPr lvl="2">
              <a:lnSpc>
                <a:spcPct val="90000"/>
              </a:lnSpc>
            </a:pPr>
            <a:r>
              <a:rPr lang="en-GB" sz="2000" dirty="0"/>
              <a:t>do not remove your email address from the account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Use the email address associated with that web account when registering attendance</a:t>
            </a:r>
          </a:p>
          <a:p>
            <a:pPr lvl="2">
              <a:lnSpc>
                <a:spcPct val="90000"/>
              </a:lnSpc>
            </a:pPr>
            <a:r>
              <a:rPr lang="en-GB" sz="2000" dirty="0"/>
              <a:t>If you change email addresses, update the web account,  don’t create a new web account,  or your membership status may not be calculated properly</a:t>
            </a:r>
          </a:p>
          <a:p>
            <a:pPr lvl="1">
              <a:lnSpc>
                <a:spcPct val="90000"/>
              </a:lnSpc>
            </a:pPr>
            <a:r>
              <a:rPr lang="en-GB" sz="2400" dirty="0"/>
              <a:t>Record attendance using this URL:</a:t>
            </a:r>
            <a:r>
              <a:rPr lang="en-US" sz="2400" dirty="0"/>
              <a:t>  </a:t>
            </a:r>
            <a:r>
              <a:rPr lang="en-US" sz="2400" b="1" dirty="0">
                <a:solidFill>
                  <a:schemeClr val="tx2"/>
                </a:solidFill>
              </a:rPr>
              <a:t>IMAT.IEEE.ORG/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3497696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 Them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53218</TotalTime>
  <Words>1172</Words>
  <Application>Microsoft Office PowerPoint</Application>
  <PresentationFormat>Widescreen</PresentationFormat>
  <Paragraphs>245</Paragraphs>
  <Slides>21</Slides>
  <Notes>11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 Unicode MS</vt:lpstr>
      <vt:lpstr>MS Gothic</vt:lpstr>
      <vt:lpstr>Arial</vt:lpstr>
      <vt:lpstr>Times New Roman</vt:lpstr>
      <vt:lpstr>802-11 Theme</vt:lpstr>
      <vt:lpstr>Document</vt:lpstr>
      <vt:lpstr>1st Vice Chair Report –  May 2017 – Berlin, Germany</vt:lpstr>
      <vt:lpstr>Abstract</vt:lpstr>
      <vt:lpstr>Monday–  802.11 Opening Plenary</vt:lpstr>
      <vt:lpstr>M3.3  Other WG meeting plans </vt:lpstr>
      <vt:lpstr>M3.4 Meeting room locations     </vt:lpstr>
      <vt:lpstr>Online Calendar Schedule</vt:lpstr>
      <vt:lpstr>M3.5 Next meeting reminder</vt:lpstr>
      <vt:lpstr>M3.6 II Meeting registration </vt:lpstr>
      <vt:lpstr>M3.7 Recording attendance</vt:lpstr>
      <vt:lpstr>M3.8 Local File Document Server information</vt:lpstr>
      <vt:lpstr>         Meals   - Breakfast is included in your room rate    - Morning and Afternoon tea will be served in the foyer areas in the ECC and Estrel Atrium   - Lunch will be available from 1200 – 1330 and will be served in the Estrel Atrium         </vt:lpstr>
      <vt:lpstr>Network Assistance</vt:lpstr>
      <vt:lpstr>M3.9 II  Social logistics </vt:lpstr>
      <vt:lpstr>IEEE 802 Social Cruise -- Wednesday, July 12</vt:lpstr>
      <vt:lpstr>802.11 Mid-Week Plenary</vt:lpstr>
      <vt:lpstr>W5.1 Room Change Requests</vt:lpstr>
      <vt:lpstr>802.11 WG Closing Plenary</vt:lpstr>
      <vt:lpstr>F3.1.1 -Straw Poll regarding this meeting location</vt:lpstr>
      <vt:lpstr>F3.1.2: Future Venue Insight</vt:lpstr>
      <vt:lpstr>F3.1.2: Future Venue Insight</vt:lpstr>
      <vt:lpstr>References</vt:lpstr>
    </vt:vector>
  </TitlesOfParts>
  <Company>Qualcomm Technologies,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Vice Chair Report May 2017 - Deajeon</dc:title>
  <dc:subject>May 2017</dc:subject>
  <dc:creator>Jon Rosdahl</dc:creator>
  <dc:description>Jon Rosdahl (Qualcomm)</dc:description>
  <cp:lastModifiedBy>Jon Rosdahl</cp:lastModifiedBy>
  <cp:revision>193</cp:revision>
  <cp:lastPrinted>1601-01-01T00:00:00Z</cp:lastPrinted>
  <dcterms:created xsi:type="dcterms:W3CDTF">2014-04-14T10:59:07Z</dcterms:created>
  <dcterms:modified xsi:type="dcterms:W3CDTF">2017-07-14T06:21:42Z</dcterms:modified>
  <cp:category>Report</cp:category>
</cp:coreProperties>
</file>