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05" r:id="rId6"/>
    <p:sldId id="423" r:id="rId7"/>
    <p:sldId id="371" r:id="rId8"/>
    <p:sldId id="407" r:id="rId9"/>
    <p:sldId id="409" r:id="rId10"/>
    <p:sldId id="425" r:id="rId11"/>
    <p:sldId id="424" r:id="rId12"/>
    <p:sldId id="372" r:id="rId13"/>
    <p:sldId id="373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381" r:id="rId22"/>
    <p:sldId id="395" r:id="rId23"/>
    <p:sldId id="393" r:id="rId24"/>
    <p:sldId id="420" r:id="rId25"/>
    <p:sldId id="403" r:id="rId26"/>
    <p:sldId id="394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CC"/>
    <a:srgbClr val="00CC99"/>
    <a:srgbClr val="FFFFCC"/>
    <a:srgbClr val="FF97DA"/>
    <a:srgbClr val="99FF66"/>
    <a:srgbClr val="99CCFF"/>
    <a:srgbClr val="85FFE0"/>
    <a:srgbClr val="FFCC00"/>
    <a:srgbClr val="86A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37" autoAdjust="0"/>
    <p:restoredTop sz="86393" autoAdjust="0"/>
  </p:normalViewPr>
  <p:slideViewPr>
    <p:cSldViewPr>
      <p:cViewPr varScale="1">
        <p:scale>
          <a:sx n="50" d="100"/>
          <a:sy n="50" d="100"/>
        </p:scale>
        <p:origin x="60" y="7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2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1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802.11-17/0848r0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develop/publicreview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854-00-0000-liaison-statement-from-3gpp-tsg-ct-wg1-on-formatting-of-emergency-call-number-unit.doc" TargetMode="External"/><Relationship Id="rId2" Type="http://schemas.openxmlformats.org/officeDocument/2006/relationships/hyperlink" Target="https://mentor.ieee.org/802.11/dcn/17/11-17-0903-00-0000-liaison-statement-from-3gpp-tsg-sa-on-wlan-integration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0867-00-0000-liaison-statement-from-3gpp-ran1-ran4-on-pded.doc" TargetMode="External"/><Relationship Id="rId5" Type="http://schemas.openxmlformats.org/officeDocument/2006/relationships/hyperlink" Target="https://mentor.ieee.org/802.11/dcn/17/11-17-0866-00-0000-liaison-statement-from-3gpp-ran1-on-laa.doc" TargetMode="External"/><Relationship Id="rId4" Type="http://schemas.openxmlformats.org/officeDocument/2006/relationships/hyperlink" Target="https://mentor.ieee.org/802.11/dcn/17/11-17-0907-00-0000-liaison-statement-from-3gpp-tsg-ran-on-pd-and-ed-issues.doc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7-0849" TargetMode="External"/><Relationship Id="rId3" Type="http://schemas.openxmlformats.org/officeDocument/2006/relationships/hyperlink" Target="https://mentor.ieee.org/802.11/dcn/11-17-0848" TargetMode="External"/><Relationship Id="rId7" Type="http://schemas.openxmlformats.org/officeDocument/2006/relationships/hyperlink" Target="https://mentor.ieee.org/802.11/dcn/11-17-0855" TargetMode="External"/><Relationship Id="rId2" Type="http://schemas.openxmlformats.org/officeDocument/2006/relationships/hyperlink" Target="https://mentor.ieee.org/802.11/dcn/11-17-084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7-0874" TargetMode="External"/><Relationship Id="rId11" Type="http://schemas.openxmlformats.org/officeDocument/2006/relationships/hyperlink" Target="https://mentor.ieee.org/802.11/dcn/11-17-0739" TargetMode="External"/><Relationship Id="rId5" Type="http://schemas.openxmlformats.org/officeDocument/2006/relationships/hyperlink" Target="https://mentor.ieee.org/802.11/dcn/11-17-0856" TargetMode="External"/><Relationship Id="rId10" Type="http://schemas.openxmlformats.org/officeDocument/2006/relationships/hyperlink" Target="https://mentor.ieee.org/802.11/dcn/11-17-0876" TargetMode="External"/><Relationship Id="rId4" Type="http://schemas.openxmlformats.org/officeDocument/2006/relationships/hyperlink" Target="https://mentor.ieee.org/802.11/dcn/11-17-0873" TargetMode="External"/><Relationship Id="rId9" Type="http://schemas.openxmlformats.org/officeDocument/2006/relationships/hyperlink" Target="https://mentor.ieee.org/802.11/dcn/11-17-0875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7/ec-17-0086-01-00EC-chair-letter-to-sasb-providing-802-11ax-update.pdf" TargetMode="External"/><Relationship Id="rId2" Type="http://schemas.openxmlformats.org/officeDocument/2006/relationships/hyperlink" Target="http://standards.ieee.org/news/2017/ieee_802.1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634-05-0000-proposed-ls-to-etsi-bran-wrt-802-11-exception.doc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7/ec-17-0086-01-00EC-chair-letter-to-sasb-providing-802-11ax-updat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July 2017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2017-06-05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392178"/>
              </p:ext>
            </p:extLst>
          </p:nvPr>
        </p:nvGraphicFramePr>
        <p:xfrm>
          <a:off x="2057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90" name="Document" r:id="rId4" imgW="8268548" imgH="2779627" progId="Word.Document.8">
                  <p:embed/>
                </p:oleObj>
              </mc:Choice>
              <mc:Fallback>
                <p:oleObj name="Document" r:id="rId4" imgW="8268548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IEEE-SA Public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a 60-day public review/comment process that starts at the start of the first sponsor ballot.   </a:t>
            </a:r>
            <a:r>
              <a:rPr lang="en-GB" dirty="0"/>
              <a:t>See: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standards.ieee.org/develop/publicreview.html</a:t>
            </a:r>
            <a:endParaRPr lang="en-GB" dirty="0" smtClean="0"/>
          </a:p>
          <a:p>
            <a:r>
              <a:rPr lang="en-GB" dirty="0" smtClean="0"/>
              <a:t>Any public review comments have to be responded to (via a new IEEE-SA tool).</a:t>
            </a:r>
          </a:p>
          <a:p>
            <a:r>
              <a:rPr lang="en-GB" dirty="0" smtClean="0"/>
              <a:t>Reviews completed:</a:t>
            </a:r>
          </a:p>
          <a:p>
            <a:pPr lvl="1"/>
            <a:r>
              <a:rPr lang="en-GB" dirty="0" smtClean="0"/>
              <a:t>P802.11aq – no comments received</a:t>
            </a:r>
          </a:p>
          <a:p>
            <a:pPr lvl="1"/>
            <a:r>
              <a:rPr lang="en-GB" dirty="0" smtClean="0"/>
              <a:t>P802.11ak – no comments received</a:t>
            </a:r>
          </a:p>
          <a:p>
            <a:pPr lvl="1"/>
            <a:r>
              <a:rPr lang="en-GB" dirty="0" smtClean="0"/>
              <a:t>P802.11aj – no comments received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5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2590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125451"/>
              </p:ext>
            </p:extLst>
          </p:nvPr>
        </p:nvGraphicFramePr>
        <p:xfrm>
          <a:off x="2095500" y="810240"/>
          <a:ext cx="8077200" cy="5133870"/>
        </p:xfrm>
        <a:graphic>
          <a:graphicData uri="http://schemas.openxmlformats.org/drawingml/2006/table">
            <a:tbl>
              <a:tblPr/>
              <a:tblGrid>
                <a:gridCol w="949991"/>
                <a:gridCol w="2179924"/>
                <a:gridCol w="4947285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TIG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4777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279701"/>
              </p:ext>
            </p:extLst>
          </p:nvPr>
        </p:nvGraphicFramePr>
        <p:xfrm>
          <a:off x="3403600" y="1300285"/>
          <a:ext cx="5384800" cy="448139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2343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6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6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401054" y="773995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2686051" y="6519987"/>
            <a:ext cx="1955985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/>
              <a:t>Changed in last session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4782292"/>
              </p:ext>
            </p:extLst>
          </p:nvPr>
        </p:nvGraphicFramePr>
        <p:xfrm>
          <a:off x="925259" y="1138172"/>
          <a:ext cx="10466641" cy="5053171"/>
        </p:xfrm>
        <a:graphic>
          <a:graphicData uri="http://schemas.openxmlformats.org/drawingml/2006/table">
            <a:tbl>
              <a:tblPr/>
              <a:tblGrid>
                <a:gridCol w="827341"/>
                <a:gridCol w="762000"/>
                <a:gridCol w="2514600"/>
                <a:gridCol w="2209800"/>
                <a:gridCol w="2209800"/>
                <a:gridCol w="1943100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Roger Marks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(Acting chair)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  <a:b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John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0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/>
              <a:t>IEEE 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4" y="4593852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2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0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4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4" y="733394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1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1" y="5182746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2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5" y="1526031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38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7" y="5939136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6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4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39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3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32632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1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2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6479271" y="2226582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6529407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6470575" y="2914423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4204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4204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5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195470" y="2458281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4181475" y="3097211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3078049" y="3353592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Light </a:t>
            </a:r>
            <a:r>
              <a:rPr lang="en-US" sz="11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Comms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 (LC) TIG</a:t>
            </a: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04912" y="1708168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451014"/>
              </p:ext>
            </p:extLst>
          </p:nvPr>
        </p:nvGraphicFramePr>
        <p:xfrm>
          <a:off x="1585841" y="2438401"/>
          <a:ext cx="9103425" cy="27976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Ballot</a:t>
                      </a:r>
                      <a:r>
                        <a:rPr lang="en-GB" sz="2000" b="1" baseline="0" dirty="0" smtClean="0">
                          <a:latin typeface="Arial Narrow" panose="020B0606020202030204" pitchFamily="34" charset="0"/>
                        </a:rPr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05-10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398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LC TIG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05-17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2295525" y="6199189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2017-05-15</a:t>
            </a:r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2173186" y="4040526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374552"/>
              </p:ext>
            </p:extLst>
          </p:nvPr>
        </p:nvGraphicFramePr>
        <p:xfrm>
          <a:off x="2151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112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29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328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July 2017.</a:t>
            </a:r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2062163" y="631825"/>
            <a:ext cx="7772400" cy="533400"/>
          </a:xfrm>
        </p:spPr>
        <p:txBody>
          <a:bodyPr/>
          <a:lstStyle/>
          <a:p>
            <a:r>
              <a:rPr lang="en-GB" sz="2400" dirty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209031"/>
              </p:ext>
            </p:extLst>
          </p:nvPr>
        </p:nvGraphicFramePr>
        <p:xfrm>
          <a:off x="2059782" y="1163751"/>
          <a:ext cx="8148637" cy="523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58" name="Binary Worksheet" r:id="rId4" imgW="8134518" imgH="5210289" progId="Excel.SheetBinaryMacroEnabled.12">
                  <p:embed/>
                </p:oleObj>
              </mc:Choice>
              <mc:Fallback>
                <p:oleObj name="Binary Worksheet" r:id="rId4" imgW="8134518" imgH="5210289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9782" y="1163751"/>
                        <a:ext cx="8148637" cy="523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9276" y="1157287"/>
            <a:ext cx="5020124" cy="530799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3608" y="1157287"/>
            <a:ext cx="3415668" cy="52525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6154" y="685800"/>
            <a:ext cx="7885503" cy="57308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219200"/>
            <a:ext cx="8610600" cy="523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828800" y="498179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880411"/>
              </p:ext>
            </p:extLst>
          </p:nvPr>
        </p:nvGraphicFramePr>
        <p:xfrm>
          <a:off x="1676401" y="1250950"/>
          <a:ext cx="8582025" cy="515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0" name="Worksheet" r:id="rId3" imgW="7934385" imgH="4771940" progId="Excel.Sheet.12">
                  <p:embed/>
                </p:oleObj>
              </mc:Choice>
              <mc:Fallback>
                <p:oleObj name="Worksheet" r:id="rId3" imgW="7934385" imgH="477194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1" y="1250950"/>
                        <a:ext cx="8582025" cy="515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29712"/>
            <a:ext cx="10363200" cy="3566288"/>
          </a:xfrm>
        </p:spPr>
        <p:txBody>
          <a:bodyPr/>
          <a:lstStyle/>
          <a:p>
            <a:pPr lvl="0"/>
            <a:r>
              <a:rPr lang="en-GB" sz="2000" dirty="0"/>
              <a:t>Photography or recording by permission only (December 2014 IEEE-SA Standards Board Ops Manual 5.3.3.2)</a:t>
            </a:r>
            <a:endParaRPr lang="en-GB" sz="1200" dirty="0"/>
          </a:p>
          <a:p>
            <a:pPr lvl="0"/>
            <a:r>
              <a:rPr lang="en-GB" sz="2000" dirty="0"/>
              <a:t>Press (i.e., anyone reporting publicly on this meeting) are to announce their presence (December 2015 IEEE-SA Standards Board Ops Manual 5.3.3.3)</a:t>
            </a:r>
            <a:endParaRPr lang="en-GB" sz="1200" dirty="0"/>
          </a:p>
          <a:p>
            <a:pPr lvl="0"/>
            <a:r>
              <a:rPr lang="en-GB" sz="2000" dirty="0"/>
              <a:t>Laptop speakers, cell phone / tablet ringers off</a:t>
            </a:r>
            <a:endParaRPr lang="en-GB" sz="1200" dirty="0"/>
          </a:p>
          <a:p>
            <a:pPr lvl="0"/>
            <a:r>
              <a:rPr lang="en-GB" sz="2000" dirty="0"/>
              <a:t>Wear your badges at all times in meeting areas</a:t>
            </a:r>
            <a:endParaRPr lang="en-GB" sz="1200" dirty="0"/>
          </a:p>
          <a:p>
            <a:pPr lvl="1"/>
            <a:r>
              <a:rPr lang="en-GB" sz="1800" dirty="0"/>
              <a:t>Help the hotel security staff improve the general security of the meeting rooms</a:t>
            </a:r>
            <a:endParaRPr lang="en-GB" sz="1200" dirty="0"/>
          </a:p>
          <a:p>
            <a:pPr lvl="1"/>
            <a:r>
              <a:rPr lang="en-GB" sz="1800" b="1" dirty="0"/>
              <a:t>Laptops HAVE BEEN STOLEN </a:t>
            </a:r>
            <a:r>
              <a:rPr lang="en-GB" sz="1800" dirty="0"/>
              <a:t>at previous meetings </a:t>
            </a:r>
          </a:p>
          <a:p>
            <a:pPr lvl="1"/>
            <a:r>
              <a:rPr lang="en-GB" sz="1800" b="1" dirty="0"/>
              <a:t>DO NOT </a:t>
            </a:r>
            <a:r>
              <a:rPr lang="en-GB" sz="1800" dirty="0"/>
              <a:t>assume that meeting areas are secure</a:t>
            </a:r>
            <a:endParaRPr lang="en-GB" sz="1200" dirty="0"/>
          </a:p>
          <a:p>
            <a:pPr lvl="0"/>
            <a:r>
              <a:rPr lang="en-GB" sz="2000" dirty="0"/>
              <a:t>Please observe proper decorum in meetings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1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7" y="1064592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Outgoing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dirty="0"/>
              <a:t>Outgoing from 802.11 last session:</a:t>
            </a:r>
          </a:p>
          <a:p>
            <a:pPr lvl="1"/>
            <a:r>
              <a:rPr lang="en-GB" sz="2800" dirty="0" smtClean="0"/>
              <a:t>11-17/0378r2 </a:t>
            </a:r>
            <a:r>
              <a:rPr lang="en-GB" sz="2800" dirty="0"/>
              <a:t>- to </a:t>
            </a:r>
            <a:r>
              <a:rPr lang="en-GB" sz="2800" dirty="0" smtClean="0"/>
              <a:t>3GPP RAN2 – “</a:t>
            </a:r>
            <a:r>
              <a:rPr lang="en-GB" sz="2800" dirty="0"/>
              <a:t>Reply LS to Reply LS from 3GPP RAN2 on Estimated Throughput </a:t>
            </a:r>
            <a:r>
              <a:rPr lang="en-GB" sz="2800" dirty="0" smtClean="0"/>
              <a:t>11-17/315r”</a:t>
            </a:r>
          </a:p>
          <a:p>
            <a:pPr lvl="1"/>
            <a:r>
              <a:rPr lang="en-GB" sz="2800" dirty="0" smtClean="0"/>
              <a:t>11-17/0738r3 – “</a:t>
            </a:r>
            <a:r>
              <a:rPr lang="en-GB" sz="2800" dirty="0"/>
              <a:t>Proposed LS to 3GPP RAN4 on SIR for below ED </a:t>
            </a:r>
            <a:r>
              <a:rPr lang="en-GB" sz="2800" dirty="0" smtClean="0"/>
              <a:t>tests”</a:t>
            </a:r>
          </a:p>
          <a:p>
            <a:pPr lvl="1"/>
            <a:r>
              <a:rPr lang="en-GB" sz="2800" dirty="0"/>
              <a:t>11-17-1574r3 – “IEEE 802.11 Working Group Liaison Statement Requesting status and technical information on WLAN integration in 3GPP </a:t>
            </a:r>
            <a:r>
              <a:rPr lang="en-GB" sz="2800" dirty="0" err="1"/>
              <a:t>NextGen</a:t>
            </a:r>
            <a:r>
              <a:rPr lang="en-GB" sz="2800" dirty="0"/>
              <a:t> System</a:t>
            </a:r>
            <a:r>
              <a:rPr lang="en-GB" sz="2800" dirty="0" smtClean="0"/>
              <a:t>.”</a:t>
            </a:r>
          </a:p>
          <a:p>
            <a:pPr lvl="1"/>
            <a:r>
              <a:rPr lang="en-GB" sz="2800" dirty="0" smtClean="0"/>
              <a:t>11-17-634r5 – “Next </a:t>
            </a:r>
            <a:r>
              <a:rPr lang="en-GB" sz="2800" dirty="0"/>
              <a:t>revision of EN 301 893</a:t>
            </a:r>
            <a:r>
              <a:rPr lang="en-GB" sz="2800" dirty="0" smtClean="0"/>
              <a:t>”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July 2017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F43EDCA-41FC-4839-BEEE-DD7331424CEA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14400" y="1828799"/>
            <a:ext cx="10363200" cy="4267201"/>
          </a:xfrm>
        </p:spPr>
        <p:txBody>
          <a:bodyPr/>
          <a:lstStyle/>
          <a:p>
            <a:r>
              <a:rPr lang="en-GB" sz="2800" dirty="0" smtClean="0"/>
              <a:t>Incoming from 3GPP SA:</a:t>
            </a:r>
          </a:p>
          <a:p>
            <a:pPr lvl="1"/>
            <a:r>
              <a:rPr lang="en-GB" sz="2800" dirty="0">
                <a:hlinkClick r:id="rId2"/>
              </a:rPr>
              <a:t>11-17-0903</a:t>
            </a:r>
            <a:r>
              <a:rPr lang="en-GB" sz="2800" dirty="0"/>
              <a:t> on WLAN Integration</a:t>
            </a:r>
          </a:p>
          <a:p>
            <a:r>
              <a:rPr lang="en-GB" sz="2800" dirty="0" smtClean="0"/>
              <a:t>Incoming from 3GPP TSG CT WG1:</a:t>
            </a:r>
          </a:p>
          <a:p>
            <a:pPr lvl="1"/>
            <a:r>
              <a:rPr lang="en-GB" sz="2800" dirty="0">
                <a:hlinkClick r:id="rId3"/>
              </a:rPr>
              <a:t>11-17/854r0</a:t>
            </a:r>
            <a:r>
              <a:rPr lang="en-GB" sz="2800" dirty="0"/>
              <a:t> on formatting of emergency call numbers</a:t>
            </a:r>
          </a:p>
          <a:p>
            <a:r>
              <a:rPr lang="en-GB" altLang="en-US" sz="2800" dirty="0" smtClean="0"/>
              <a:t>From 3GPP to IEEE 802:</a:t>
            </a:r>
          </a:p>
          <a:p>
            <a:pPr lvl="1"/>
            <a:r>
              <a:rPr lang="en-GB" altLang="en-US" sz="2800" dirty="0"/>
              <a:t>From RAN: </a:t>
            </a:r>
            <a:r>
              <a:rPr lang="en-GB" sz="2800" dirty="0">
                <a:hlinkClick r:id="rId4"/>
              </a:rPr>
              <a:t>11-17/907r0</a:t>
            </a:r>
            <a:r>
              <a:rPr lang="en-GB" sz="2800" dirty="0"/>
              <a:t> on PD and ED issues</a:t>
            </a:r>
            <a:endParaRPr lang="en-GB" altLang="en-US" sz="2800" dirty="0"/>
          </a:p>
          <a:p>
            <a:pPr lvl="1"/>
            <a:r>
              <a:rPr lang="en-GB" altLang="en-US" sz="2800" dirty="0"/>
              <a:t>From RAN1: </a:t>
            </a:r>
            <a:r>
              <a:rPr lang="en-GB" altLang="en-US" sz="2800" dirty="0">
                <a:hlinkClick r:id="rId5"/>
              </a:rPr>
              <a:t>11-17/866r0</a:t>
            </a:r>
            <a:r>
              <a:rPr lang="en-GB" altLang="en-US" sz="2800" dirty="0"/>
              <a:t> on LAA</a:t>
            </a:r>
          </a:p>
          <a:p>
            <a:pPr lvl="1"/>
            <a:r>
              <a:rPr lang="en-GB" altLang="en-US" sz="2800" dirty="0"/>
              <a:t>From RAN1 &amp; RAN4: </a:t>
            </a:r>
            <a:r>
              <a:rPr lang="en-GB" altLang="en-US" sz="2800" dirty="0">
                <a:hlinkClick r:id="rId6"/>
              </a:rPr>
              <a:t>11-17/867r0</a:t>
            </a:r>
            <a:r>
              <a:rPr lang="en-GB" altLang="en-US" sz="2800" dirty="0"/>
              <a:t> on PDED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July 2017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F43EDCA-41FC-4839-BEEE-DD7331424CEA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453557"/>
              </p:ext>
            </p:extLst>
          </p:nvPr>
        </p:nvGraphicFramePr>
        <p:xfrm>
          <a:off x="1219200" y="2209800"/>
          <a:ext cx="9686845" cy="2933703"/>
        </p:xfrm>
        <a:graphic>
          <a:graphicData uri="http://schemas.openxmlformats.org/drawingml/2006/table">
            <a:tbl>
              <a:tblPr/>
              <a:tblGrid>
                <a:gridCol w="3133377"/>
                <a:gridCol w="6553468"/>
              </a:tblGrid>
              <a:tr h="261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1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https://mentor.ieee.org/802.11/dcn/11-17-0847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1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https://mentor.ieee.org/802.11/dcn/11-17-0848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1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https://mentor.ieee.org/802.11/dcn/11-17-0873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9183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6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https://mentor.ieee.org/802.11/dcn/11-17-0856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9183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6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https://mentor.ieee.org/802.11/dcn/11-17-0874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1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https://mentor.ieee.org/802.11/dcn/11-17-0855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1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https://mentor.ieee.org/802.11/dcn/11-17-0849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1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https://mentor.ieee.org/802.11/dcn/11-17-0875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1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https://mentor.ieee.org/802.11/dcn/11-17-0876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1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https://mentor.ieee.org/802.11/dcn/11-17-0739</a:t>
                      </a:r>
                      <a:endParaRPr lang="en-GB" sz="16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802.1**</a:t>
            </a:r>
          </a:p>
          <a:p>
            <a:pPr lvl="1"/>
            <a:r>
              <a:rPr lang="en-GB" altLang="en-US" dirty="0" smtClean="0"/>
              <a:t>Reciprocal credit for 802.1 is for 801.1Qbz, 802.1CF, 802E, 802c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July 2017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377445D-CAD8-4A94-8654-0D209EAFDAF9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M3.10 802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dirty="0"/>
              <a:t>The EC Approved (6 June </a:t>
            </a:r>
            <a:r>
              <a:rPr lang="en-GB" altLang="en-US" sz="2800" dirty="0" err="1"/>
              <a:t>telecon</a:t>
            </a:r>
            <a:r>
              <a:rPr lang="en-GB" altLang="en-US" sz="2800" dirty="0"/>
              <a:t>)</a:t>
            </a:r>
          </a:p>
          <a:p>
            <a:pPr lvl="1"/>
            <a:r>
              <a:rPr lang="en-GB" altLang="en-US" dirty="0" smtClean="0"/>
              <a:t>802.11 and 802.11ai comment responses to ISO/IEC JTC1/SC6</a:t>
            </a:r>
          </a:p>
          <a:p>
            <a:pPr lvl="1"/>
            <a:r>
              <a:rPr lang="en-GB" altLang="en-US" dirty="0" smtClean="0"/>
              <a:t>802.11aj D5.0 and 802.11ak D4.0 for information to ISO/IEC JTC1/SC6</a:t>
            </a:r>
          </a:p>
          <a:p>
            <a:pPr lvl="1"/>
            <a:r>
              <a:rPr lang="en-GB" altLang="en-US" dirty="0" smtClean="0"/>
              <a:t>802.11 &amp; 802.11ai press </a:t>
            </a:r>
            <a:r>
              <a:rPr lang="en-GB" altLang="en-US" dirty="0"/>
              <a:t>release (</a:t>
            </a:r>
            <a:r>
              <a:rPr lang="en-GB" altLang="en-US" dirty="0">
                <a:hlinkClick r:id="rId2"/>
              </a:rPr>
              <a:t>http://</a:t>
            </a:r>
            <a:r>
              <a:rPr lang="en-GB" altLang="en-US" dirty="0" smtClean="0">
                <a:hlinkClick r:id="rId2"/>
              </a:rPr>
              <a:t>standards.ieee.org/news/2017/ieee_802.11.html</a:t>
            </a:r>
            <a:r>
              <a:rPr lang="en-GB" altLang="en-US" dirty="0" smtClean="0"/>
              <a:t> )</a:t>
            </a:r>
          </a:p>
          <a:p>
            <a:pPr lvl="1"/>
            <a:r>
              <a:rPr lang="en-GB" altLang="en-US" dirty="0" smtClean="0"/>
              <a:t>Update to IEEE SA standards board on </a:t>
            </a:r>
            <a:r>
              <a:rPr lang="en-GB" altLang="en-US" dirty="0" err="1" smtClean="0"/>
              <a:t>TGax</a:t>
            </a:r>
            <a:endParaRPr lang="en-GB" altLang="en-US" dirty="0" smtClean="0"/>
          </a:p>
          <a:p>
            <a:pPr lvl="2"/>
            <a:r>
              <a:rPr lang="en-GB" altLang="en-US" dirty="0" smtClean="0">
                <a:hlinkClick r:id="rId3"/>
              </a:rPr>
              <a:t>ec-17-0086-01</a:t>
            </a:r>
            <a:endParaRPr lang="en-GB" altLang="en-US" dirty="0" smtClean="0"/>
          </a:p>
          <a:p>
            <a:pPr lvl="2"/>
            <a:r>
              <a:rPr lang="en-GB" altLang="en-US" dirty="0" smtClean="0"/>
              <a:t>While the WG chair moved this in the EC,  the source of this document is the IEEE 802 chair.  The WG officers contributed to it.</a:t>
            </a:r>
          </a:p>
          <a:p>
            <a:pPr lvl="1"/>
            <a:r>
              <a:rPr lang="en-GB" altLang="en-US" dirty="0" smtClean="0"/>
              <a:t>Note, it was determined that no EC approval was necessary to liaise the PDED liaison to ETSI BRAN (</a:t>
            </a:r>
            <a:r>
              <a:rPr lang="en-GB" altLang="en-US" dirty="0" smtClean="0">
                <a:hlinkClick r:id="rId4"/>
              </a:rPr>
              <a:t>11-17/634r5</a:t>
            </a:r>
            <a:r>
              <a:rPr lang="en-GB" altLang="en-US" dirty="0" smtClean="0"/>
              <a:t>),  so this was sent on the 7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 June without EC approval.</a:t>
            </a:r>
          </a:p>
          <a:p>
            <a:pPr marL="0" indent="0">
              <a:buNone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July 2017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8ABBDBE-F32C-4C21-AF8C-3645DFF1AB7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M3.11 Enquiry into effectiveness of </a:t>
            </a:r>
            <a:r>
              <a:rPr lang="en-GB" dirty="0" err="1" smtClean="0"/>
              <a:t>TGax</a:t>
            </a:r>
            <a:r>
              <a:rPr lang="en-GB" dirty="0" smtClean="0"/>
              <a:t> Remedy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IEEE-SA standards board chair asked the IEEE-SA LMSC (802) chair to provide an update for the June SASB meeting.</a:t>
            </a:r>
          </a:p>
          <a:p>
            <a:r>
              <a:rPr lang="en-GB" dirty="0" smtClean="0"/>
              <a:t>The 802 chair provided an update: </a:t>
            </a:r>
          </a:p>
          <a:p>
            <a:pPr lvl="1"/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mentor.ieee.org/802-ec/dcn/17/ec-17-0086-01-00EC-chair-letter-to-sasb-providing-802-11ax-update.pdf</a:t>
            </a:r>
            <a:endParaRPr lang="en-GB" dirty="0" smtClean="0"/>
          </a:p>
          <a:p>
            <a:r>
              <a:rPr lang="en-GB" dirty="0" smtClean="0"/>
              <a:t>The IEEE-SA standards board considered this information in executive session during their July meeting.</a:t>
            </a:r>
          </a:p>
          <a:p>
            <a:r>
              <a:rPr lang="en-GB" dirty="0" smtClean="0"/>
              <a:t>No report out was approved at that meeting.</a:t>
            </a:r>
          </a:p>
          <a:p>
            <a:r>
              <a:rPr lang="en-GB" dirty="0" smtClean="0"/>
              <a:t>Given no change, the previous </a:t>
            </a:r>
            <a:r>
              <a:rPr lang="en-GB" dirty="0"/>
              <a:t>state </a:t>
            </a:r>
            <a:r>
              <a:rPr lang="en-GB" dirty="0" smtClean="0"/>
              <a:t>still applies (“</a:t>
            </a:r>
            <a:r>
              <a:rPr lang="en-GB" dirty="0"/>
              <a:t>SASB oversight will continue</a:t>
            </a:r>
            <a:r>
              <a:rPr lang="en-GB" dirty="0" smtClean="0"/>
              <a:t>”).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6232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93684</TotalTime>
  <Words>1697</Words>
  <Application>Microsoft Office PowerPoint</Application>
  <PresentationFormat>Widescreen</PresentationFormat>
  <Paragraphs>539</Paragraphs>
  <Slides>25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MS PGothic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July 2017</vt:lpstr>
      <vt:lpstr>Introduction</vt:lpstr>
      <vt:lpstr>M1.3 Meeting Decorum</vt:lpstr>
      <vt:lpstr>M2.3.1 Summary of Liaisons - Outgoing</vt:lpstr>
      <vt:lpstr>M2.3.1 Summary of Liaisons - Incoming</vt:lpstr>
      <vt:lpstr>M3.1 802.11 Working Group Session Documents</vt:lpstr>
      <vt:lpstr>M3.2 Joint meetings and Reciprocal Credit</vt:lpstr>
      <vt:lpstr>M3.10 802 EC and IEEE-SA Standards Board decisions</vt:lpstr>
      <vt:lpstr>M3.11 Enquiry into effectiveness of TGax Remedy</vt:lpstr>
      <vt:lpstr>IEEE-SA Public Review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Adrian Stephens 5</cp:lastModifiedBy>
  <cp:revision>1837</cp:revision>
  <cp:lastPrinted>1998-02-10T13:28:06Z</cp:lastPrinted>
  <dcterms:created xsi:type="dcterms:W3CDTF">1998-02-10T13:07:52Z</dcterms:created>
  <dcterms:modified xsi:type="dcterms:W3CDTF">2017-07-05T06:00:51Z</dcterms:modified>
  <cp:category>Adrian Stephens, Intel Corporation</cp:category>
</cp:coreProperties>
</file>