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315" r:id="rId18"/>
    <p:sldId id="316" r:id="rId19"/>
    <p:sldId id="331" r:id="rId20"/>
    <p:sldId id="281" r:id="rId21"/>
    <p:sldId id="282" r:id="rId22"/>
    <p:sldId id="283" r:id="rId23"/>
    <p:sldId id="284" r:id="rId24"/>
    <p:sldId id="318" r:id="rId25"/>
    <p:sldId id="320" r:id="rId26"/>
    <p:sldId id="285" r:id="rId27"/>
    <p:sldId id="286" r:id="rId28"/>
    <p:sldId id="287" r:id="rId29"/>
    <p:sldId id="290" r:id="rId30"/>
    <p:sldId id="289" r:id="rId31"/>
    <p:sldId id="322" r:id="rId32"/>
    <p:sldId id="327" r:id="rId33"/>
    <p:sldId id="304" r:id="rId34"/>
    <p:sldId id="308" r:id="rId35"/>
    <p:sldId id="306" r:id="rId36"/>
    <p:sldId id="330" r:id="rId37"/>
    <p:sldId id="307" r:id="rId38"/>
    <p:sldId id="305" r:id="rId39"/>
    <p:sldId id="328" r:id="rId40"/>
    <p:sldId id="332" r:id="rId41"/>
    <p:sldId id="325" r:id="rId42"/>
    <p:sldId id="326" r:id="rId43"/>
    <p:sldId id="323" r:id="rId44"/>
    <p:sldId id="324" r:id="rId45"/>
    <p:sldId id="321" r:id="rId46"/>
    <p:sldId id="329" r:id="rId47"/>
    <p:sldId id="334" r:id="rId48"/>
    <p:sldId id="341" r:id="rId49"/>
    <p:sldId id="342" r:id="rId50"/>
    <p:sldId id="343" r:id="rId51"/>
    <p:sldId id="293" r:id="rId52"/>
    <p:sldId id="313" r:id="rId53"/>
    <p:sldId id="340" r:id="rId54"/>
    <p:sldId id="344" r:id="rId55"/>
    <p:sldId id="335" r:id="rId56"/>
    <p:sldId id="339" r:id="rId57"/>
    <p:sldId id="291" r:id="rId58"/>
    <p:sldId id="333" r:id="rId59"/>
    <p:sldId id="314" r:id="rId60"/>
    <p:sldId id="309" r:id="rId61"/>
    <p:sldId id="294" r:id="rId62"/>
    <p:sldId id="295" r:id="rId63"/>
    <p:sldId id="296" r:id="rId64"/>
    <p:sldId id="297" r:id="rId65"/>
    <p:sldId id="298" r:id="rId66"/>
    <p:sldId id="299" r:id="rId67"/>
    <p:sldId id="300" r:id="rId68"/>
    <p:sldId id="301" r:id="rId69"/>
    <p:sldId id="258" r:id="rId70"/>
    <p:sldId id="259" r:id="rId71"/>
    <p:sldId id="260" r:id="rId72"/>
    <p:sldId id="261" r:id="rId73"/>
    <p:sldId id="262" r:id="rId74"/>
    <p:sldId id="263" r:id="rId75"/>
    <p:sldId id="264" r:id="rId7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315"/>
            <p14:sldId id="316"/>
            <p14:sldId id="331"/>
          </p14:sldIdLst>
        </p14:section>
        <p14:section name="Slot # 1" id="{A8BC1F47-3153-4394-9D00-B4D234301B74}">
          <p14:sldIdLst>
            <p14:sldId id="281"/>
            <p14:sldId id="282"/>
            <p14:sldId id="283"/>
            <p14:sldId id="284"/>
            <p14:sldId id="318"/>
            <p14:sldId id="320"/>
            <p14:sldId id="285"/>
            <p14:sldId id="286"/>
            <p14:sldId id="287"/>
          </p14:sldIdLst>
        </p14:section>
        <p14:section name="Slot # 2" id="{5DEA695E-ACCD-4583-8C8C-713FC3EAA3F2}">
          <p14:sldIdLst>
            <p14:sldId id="290"/>
            <p14:sldId id="289"/>
            <p14:sldId id="322"/>
            <p14:sldId id="327"/>
            <p14:sldId id="304"/>
            <p14:sldId id="308"/>
          </p14:sldIdLst>
        </p14:section>
        <p14:section name="Slot #3" id="{630C644C-9DFD-4620-9650-24BD26CEB6E3}">
          <p14:sldIdLst>
            <p14:sldId id="306"/>
            <p14:sldId id="330"/>
            <p14:sldId id="307"/>
            <p14:sldId id="305"/>
            <p14:sldId id="328"/>
            <p14:sldId id="332"/>
            <p14:sldId id="325"/>
            <p14:sldId id="326"/>
          </p14:sldIdLst>
        </p14:section>
        <p14:section name="Slot #4" id="{BC53A078-CFD0-4CD3-BEED-747D5107E17F}">
          <p14:sldIdLst>
            <p14:sldId id="323"/>
            <p14:sldId id="324"/>
            <p14:sldId id="321"/>
            <p14:sldId id="329"/>
            <p14:sldId id="334"/>
            <p14:sldId id="341"/>
            <p14:sldId id="342"/>
            <p14:sldId id="343"/>
            <p14:sldId id="293"/>
            <p14:sldId id="313"/>
            <p14:sldId id="340"/>
            <p14:sldId id="344"/>
            <p14:sldId id="335"/>
            <p14:sldId id="339"/>
            <p14:sldId id="291"/>
            <p14:sldId id="33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564" autoAdjust="0"/>
    <p:restoredTop sz="94660"/>
  </p:normalViewPr>
  <p:slideViewPr>
    <p:cSldViewPr>
      <p:cViewPr>
        <p:scale>
          <a:sx n="75" d="100"/>
          <a:sy n="75" d="100"/>
        </p:scale>
        <p:origin x="1674" y="22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75</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61</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69</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70</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71</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72</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802.11-17/0836r07</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2017-07-12</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8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(11-17-842).  </a:t>
            </a:r>
          </a:p>
          <a:p>
            <a:pPr algn="just">
              <a:spcBef>
                <a:spcPct val="20000"/>
              </a:spcBef>
              <a:buFontTx/>
              <a:buChar char="•"/>
            </a:pPr>
            <a:r>
              <a:rPr lang="en-US" altLang="en-US" sz="2000" b="0" dirty="0" smtClean="0"/>
              <a:t>FRD comment resolution – review and assignment.</a:t>
            </a:r>
          </a:p>
          <a:p>
            <a:pPr algn="just">
              <a:spcBef>
                <a:spcPct val="20000"/>
              </a:spcBef>
              <a:buFontTx/>
              <a:buChar char="•"/>
            </a:pPr>
            <a:r>
              <a:rPr lang="en-US" altLang="en-US" sz="2000" b="0" dirty="0" smtClean="0"/>
              <a:t>Review and consider adopting of SFD working draft.</a:t>
            </a:r>
          </a:p>
          <a:p>
            <a:pPr algn="just">
              <a:spcBef>
                <a:spcPct val="20000"/>
              </a:spcBef>
              <a:buFontTx/>
              <a:buChar char="•"/>
            </a:pPr>
            <a:r>
              <a:rPr lang="en-US" altLang="en-US" sz="2000" b="0" dirty="0" smtClean="0"/>
              <a:t>Review of proposed FRD comment resolutions.</a:t>
            </a:r>
          </a:p>
          <a:p>
            <a:pPr algn="just">
              <a:spcBef>
                <a:spcPct val="20000"/>
              </a:spcBef>
              <a:buFontTx/>
              <a:buChar char="•"/>
            </a:pPr>
            <a:r>
              <a:rPr lang="en-US" altLang="en-US" sz="2000" b="0" dirty="0" smtClean="0"/>
              <a:t>Presentations </a:t>
            </a:r>
            <a:r>
              <a:rPr lang="en-US" altLang="en-US" sz="2000" b="0" dirty="0"/>
              <a:t>to inform </a:t>
            </a:r>
            <a:r>
              <a:rPr lang="en-US" altLang="en-US" sz="2000" b="0" dirty="0" smtClean="0"/>
              <a:t>the TG</a:t>
            </a:r>
            <a:r>
              <a:rPr lang="en-US" altLang="en-US" sz="2000" b="0" dirty="0" smtClean="0">
                <a:solidFill>
                  <a:srgbClr val="FF33CC"/>
                </a:solidFill>
              </a:rPr>
              <a:t>:</a:t>
            </a:r>
            <a:endParaRPr lang="en-US" altLang="en-US" sz="2000" b="0" dirty="0"/>
          </a:p>
          <a:p>
            <a:pPr lvl="1" algn="just">
              <a:spcBef>
                <a:spcPct val="20000"/>
              </a:spcBef>
              <a:buFontTx/>
              <a:buChar char="•"/>
            </a:pPr>
            <a:r>
              <a:rPr lang="en-US" altLang="en-US" sz="1800" dirty="0" smtClean="0"/>
              <a:t>Submissions </a:t>
            </a:r>
            <a:r>
              <a:rPr lang="en-US" altLang="en-US" sz="1800" dirty="0"/>
              <a:t>towards </a:t>
            </a:r>
            <a:r>
              <a:rPr lang="en-US" altLang="en-US" sz="1800" dirty="0" smtClean="0"/>
              <a:t>SFD </a:t>
            </a:r>
            <a:r>
              <a:rPr lang="en-US" altLang="en-US" sz="1800" dirty="0"/>
              <a:t>text.</a:t>
            </a:r>
          </a:p>
          <a:p>
            <a:pPr lvl="1" algn="just">
              <a:spcBef>
                <a:spcPct val="20000"/>
              </a:spcBef>
              <a:buFontTx/>
              <a:buChar char="•"/>
            </a:pPr>
            <a:r>
              <a:rPr lang="en-US" altLang="en-US" sz="1800" dirty="0"/>
              <a:t>Supportive technical submissions to inform the TG.</a:t>
            </a:r>
          </a:p>
          <a:p>
            <a:pPr algn="just">
              <a:spcBef>
                <a:spcPct val="20000"/>
              </a:spcBef>
              <a:buFontTx/>
              <a:buChar char="•"/>
            </a:pPr>
            <a:r>
              <a:rPr lang="en-US" altLang="en-US" sz="2000" b="0" dirty="0" smtClean="0"/>
              <a:t>Review program timelines and consider FRD freeze.</a:t>
            </a:r>
          </a:p>
          <a:p>
            <a:pPr algn="just">
              <a:spcBef>
                <a:spcPct val="20000"/>
              </a:spcBef>
              <a:buFontTx/>
              <a:buChar char="•"/>
            </a:pPr>
            <a:r>
              <a:rPr lang="en-US" altLang="en-US" sz="2000" b="0" dirty="0" smtClean="0"/>
              <a:t>Schedule </a:t>
            </a:r>
            <a:r>
              <a:rPr lang="en-US" altLang="en-US" sz="2000" b="0" dirty="0"/>
              <a:t>teleconference times as needed.</a:t>
            </a:r>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3097012418"/>
              </p:ext>
            </p:extLst>
          </p:nvPr>
        </p:nvGraphicFramePr>
        <p:xfrm>
          <a:off x="342106" y="1770836"/>
          <a:ext cx="8458200" cy="3439046"/>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pPr marL="0" algn="l" defTabSz="914400" rtl="0" eaLnBrk="1" latinLnBrk="0" hangingPunct="1"/>
                      <a:r>
                        <a:rPr lang="en-US" sz="1400" kern="1200" dirty="0" smtClean="0">
                          <a:solidFill>
                            <a:schemeClr val="dk1"/>
                          </a:solidFill>
                          <a:latin typeface="+mn-lt"/>
                          <a:ea typeface="+mn-ea"/>
                          <a:cs typeface="+mn-cs"/>
                        </a:rPr>
                        <a:t>11-17-836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Jonathan Segev</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err="1" smtClean="0">
                          <a:solidFill>
                            <a:schemeClr val="dk1"/>
                          </a:solidFill>
                          <a:latin typeface="+mn-lt"/>
                          <a:ea typeface="+mn-ea"/>
                          <a:cs typeface="+mn-cs"/>
                        </a:rPr>
                        <a:t>TGaz</a:t>
                      </a:r>
                      <a:r>
                        <a:rPr lang="en-US" sz="1400" kern="1200" dirty="0" smtClean="0">
                          <a:solidFill>
                            <a:schemeClr val="dk1"/>
                          </a:solidFill>
                          <a:latin typeface="+mn-lt"/>
                          <a:ea typeface="+mn-ea"/>
                          <a:cs typeface="+mn-cs"/>
                        </a:rPr>
                        <a:t> March 2017 Agenda</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Agenda Deck</a:t>
                      </a:r>
                      <a:endParaRPr lang="en-US" sz="1400"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r>
              <a:tr h="315128">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r>
              <a:tr h="148656">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r>
              <a:tr h="492360">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343608561"/>
              </p:ext>
            </p:extLst>
          </p:nvPr>
        </p:nvGraphicFramePr>
        <p:xfrm>
          <a:off x="342106" y="1751013"/>
          <a:ext cx="8458200" cy="298437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259072">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r>
              <a:tr h="16666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6077498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543754052"/>
              </p:ext>
            </p:extLst>
          </p:nvPr>
        </p:nvGraphicFramePr>
        <p:xfrm>
          <a:off x="342106" y="1628800"/>
          <a:ext cx="8458200" cy="2100531"/>
        </p:xfrm>
        <a:graphic>
          <a:graphicData uri="http://schemas.openxmlformats.org/drawingml/2006/table">
            <a:tbl>
              <a:tblPr firstRow="1" bandRow="1">
                <a:tableStyleId>{21E4AEA4-8DFA-4A89-87EB-49C32662AFE0}</a:tableStyleId>
              </a:tblPr>
              <a:tblGrid>
                <a:gridCol w="1205558"/>
                <a:gridCol w="1834108"/>
                <a:gridCol w="3278460"/>
                <a:gridCol w="2140074"/>
              </a:tblGrid>
              <a:tr h="332739">
                <a:tc>
                  <a:txBody>
                    <a:bodyPr/>
                    <a:lstStyle/>
                    <a:p>
                      <a:pPr algn="ctr"/>
                      <a:r>
                        <a:rPr lang="en-US" sz="1400" dirty="0" smtClean="0"/>
                        <a:t>DCN</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Target Wake Time for MU Measurement Scheduling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smtClean="0">
                        <a:solidFill>
                          <a:schemeClr val="dk1"/>
                        </a:solidFill>
                        <a:latin typeface="+mn-lt"/>
                        <a:ea typeface="+mn-ea"/>
                        <a:cs typeface="+mn-cs"/>
                      </a:endParaRPr>
                    </a:p>
                  </a:txBody>
                  <a:tcPr marT="45712" marB="45712"/>
                </a:tc>
              </a:tr>
              <a:tr h="0">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Approval of SFD working draft</a:t>
                      </a:r>
                      <a:endParaRPr lang="en-US" sz="1400" kern="1200" dirty="0">
                        <a:solidFill>
                          <a:schemeClr val="dk1"/>
                        </a:solidFill>
                        <a:latin typeface="+mn-lt"/>
                        <a:ea typeface="+mn-ea"/>
                        <a:cs typeface="+mn-cs"/>
                      </a:endParaRPr>
                    </a:p>
                  </a:txBody>
                  <a:tcPr marT="45712" marB="45712"/>
                </a:tc>
              </a:tr>
              <a:tr h="0">
                <a:tc>
                  <a:txBody>
                    <a:bodyPr/>
                    <a:lstStyle/>
                    <a:p>
                      <a:pPr marL="0" algn="l" defTabSz="914400" rtl="0" eaLnBrk="1" latinLnBrk="0" hangingPunct="1"/>
                      <a:r>
                        <a:rPr lang="en-US" sz="1400" kern="120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Chun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200" kern="1200" dirty="0" smtClean="0">
                          <a:solidFill>
                            <a:schemeClr val="dk1"/>
                          </a:solidFill>
                          <a:latin typeface="+mn-lt"/>
                          <a:ea typeface="+mn-ea"/>
                          <a:cs typeface="+mn-cs"/>
                        </a:rPr>
                        <a:t>SFD</a:t>
                      </a: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785528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a:t>
            </a:r>
            <a:r>
              <a:rPr lang="en-US" altLang="en-US" sz="2000" b="0" dirty="0" smtClean="0"/>
              <a:t>15 </a:t>
            </a:r>
            <a:r>
              <a:rPr lang="en-US" altLang="en-US" sz="2000" b="0" dirty="0"/>
              <a:t>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Review FRD comment collection status (as needed)</a:t>
            </a:r>
          </a:p>
          <a:p>
            <a:pPr algn="just">
              <a:spcBef>
                <a:spcPct val="20000"/>
              </a:spcBef>
              <a:buFontTx/>
              <a:buChar char="•"/>
            </a:pPr>
            <a:r>
              <a:rPr lang="en-US" altLang="en-US" sz="2000" b="0" dirty="0" smtClean="0"/>
              <a:t>FRD comments resolution (as needed)</a:t>
            </a:r>
          </a:p>
          <a:p>
            <a:pPr algn="just">
              <a:spcBef>
                <a:spcPct val="20000"/>
              </a:spcBef>
              <a:buFontTx/>
              <a:buChar char="•"/>
            </a:pPr>
            <a:r>
              <a:rPr lang="en-US" altLang="en-US" sz="2000" b="0" dirty="0" smtClean="0"/>
              <a:t>Presentations </a:t>
            </a:r>
            <a:r>
              <a:rPr lang="en-US" altLang="en-US" sz="2000" b="0" dirty="0"/>
              <a:t>to inform the group </a:t>
            </a:r>
            <a:r>
              <a:rPr lang="en-US" altLang="en-US" sz="2000" b="0" dirty="0" smtClean="0"/>
              <a:t>(special order 1AS discussion on FTM).</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943464507"/>
              </p:ext>
            </p:extLst>
          </p:nvPr>
        </p:nvGraphicFramePr>
        <p:xfrm>
          <a:off x="323528" y="1916832"/>
          <a:ext cx="8640960" cy="4359128"/>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July</a:t>
                      </a:r>
                      <a:r>
                        <a:rPr lang="en-US" sz="1600" baseline="0" dirty="0" smtClean="0"/>
                        <a:t> </a:t>
                      </a:r>
                      <a:r>
                        <a:rPr lang="en-US" sz="1600" dirty="0" smtClean="0"/>
                        <a:t>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May meeting minutes</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5 min</a:t>
                      </a:r>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11-16-424</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Allan Zhu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Working Draft Approval</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 review</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a:t>
                      </a:r>
                      <a:r>
                        <a:rPr lang="en-US" sz="1400" kern="1200" baseline="0" dirty="0" smtClean="0">
                          <a:solidFill>
                            <a:schemeClr val="dk1"/>
                          </a:solidFill>
                          <a:latin typeface="+mn-lt"/>
                          <a:ea typeface="+mn-ea"/>
                          <a:cs typeface="+mn-cs"/>
                        </a:rPr>
                        <a:t>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11-17-918</a:t>
                      </a: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requirements for Scalable Location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a:t>
                      </a:r>
                      <a:r>
                        <a:rPr lang="en-US" sz="1400" kern="1200" baseline="0" dirty="0" smtClean="0">
                          <a:solidFill>
                            <a:schemeClr val="dk1"/>
                          </a:solidFill>
                          <a:latin typeface="+mn-lt"/>
                          <a:ea typeface="+mn-ea"/>
                          <a:cs typeface="+mn-cs"/>
                        </a:rPr>
                        <a:t> min</a:t>
                      </a:r>
                      <a:endParaRPr lang="en-US" sz="1400" kern="1200" dirty="0" smtClean="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SK Yong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20 min</a:t>
                      </a:r>
                      <a:endParaRPr lang="en-US" sz="1400" kern="1200" dirty="0">
                        <a:solidFill>
                          <a:schemeClr val="dk1"/>
                        </a:solidFill>
                        <a:latin typeface="+mn-lt"/>
                        <a:ea typeface="+mn-ea"/>
                        <a:cs typeface="+mn-cs"/>
                      </a:endParaRPr>
                    </a:p>
                  </a:txBody>
                  <a:tcPr marT="45712" marB="45712"/>
                </a:tc>
              </a:tr>
              <a:tr h="305408">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noProof="0" dirty="0" smtClean="0">
                          <a:effectLst/>
                        </a:rPr>
                        <a:t>Comments on 802-11az Functional Requirement Document</a:t>
                      </a:r>
                      <a:endParaRPr lang="en-US" sz="1400"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5 min</a:t>
                      </a:r>
                      <a:endParaRPr lang="en-US" sz="1400" kern="1200" dirty="0">
                        <a:solidFill>
                          <a:schemeClr val="dk1"/>
                        </a:solidFill>
                        <a:latin typeface="+mn-lt"/>
                        <a:ea typeface="+mn-ea"/>
                        <a:cs typeface="+mn-cs"/>
                      </a:endParaRPr>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11-17-1086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802.1AS use of FTM</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FTM</a:t>
                      </a:r>
                      <a:endParaRPr lang="en-US" sz="1400" kern="1200" dirty="0">
                        <a:solidFill>
                          <a:schemeClr val="dk1"/>
                        </a:solidFill>
                        <a:latin typeface="+mn-lt"/>
                        <a:ea typeface="+mn-ea"/>
                        <a:cs typeface="+mn-cs"/>
                      </a:endParaRPr>
                    </a:p>
                  </a:txBody>
                  <a:tcPr marT="45712" marB="45712"/>
                </a:tc>
                <a:tc>
                  <a:txBody>
                    <a:bodyPr/>
                    <a:lstStyle/>
                    <a:p>
                      <a:r>
                        <a:rPr lang="en-US" sz="1600" dirty="0" smtClean="0"/>
                        <a:t>20 min</a:t>
                      </a:r>
                      <a:endParaRPr lang="en-US" sz="1600" dirty="0"/>
                    </a:p>
                  </a:txBody>
                  <a:tcPr marT="45712" marB="45712"/>
                </a:tc>
              </a:tr>
              <a:tr h="36575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 (as</a:t>
                      </a:r>
                      <a:r>
                        <a:rPr lang="en-US" sz="1400" kern="1200" baseline="0" dirty="0" smtClean="0">
                          <a:solidFill>
                            <a:schemeClr val="dk1"/>
                          </a:solidFill>
                          <a:latin typeface="+mn-lt"/>
                          <a:ea typeface="+mn-ea"/>
                          <a:cs typeface="+mn-cs"/>
                        </a:rPr>
                        <a:t> time permits) </a:t>
                      </a:r>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as </a:t>
            </a:r>
            <a:r>
              <a:rPr lang="en-US" b="0" dirty="0" err="1" smtClean="0"/>
              <a:t>TGaz</a:t>
            </a:r>
            <a:r>
              <a:rPr lang="en-US" b="0" dirty="0" smtClean="0"/>
              <a:t> </a:t>
            </a:r>
            <a:r>
              <a:rPr lang="en-US" b="0" dirty="0"/>
              <a:t>meeting minutes for the </a:t>
            </a:r>
            <a:r>
              <a:rPr lang="en-US" b="0" dirty="0" smtClean="0"/>
              <a:t>May meeting</a:t>
            </a:r>
            <a:r>
              <a:rPr lang="en-US" b="0" dirty="0"/>
              <a:t>. </a:t>
            </a:r>
          </a:p>
          <a:p>
            <a:endParaRPr lang="en-US" b="0" dirty="0" smtClean="0"/>
          </a:p>
          <a:p>
            <a:r>
              <a:rPr lang="en-US" b="0" dirty="0" smtClean="0"/>
              <a:t>Moved by: Assaf Kasher </a:t>
            </a:r>
            <a:endParaRPr lang="en-US" b="0" dirty="0"/>
          </a:p>
          <a:p>
            <a:r>
              <a:rPr lang="en-US" b="0" dirty="0"/>
              <a:t>Seconded by</a:t>
            </a:r>
            <a:r>
              <a:rPr lang="en-US" b="0" dirty="0" smtClean="0"/>
              <a:t>: Qinghua Li</a:t>
            </a:r>
            <a:endParaRPr lang="en-US" b="0" dirty="0"/>
          </a:p>
          <a:p>
            <a:r>
              <a:rPr lang="en-US" b="0" dirty="0"/>
              <a:t>Results (Y/N/A</a:t>
            </a:r>
            <a:r>
              <a:rPr lang="en-US" b="0" dirty="0" smtClean="0"/>
              <a:t>): 16 / 0 / 0</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a:t>
            </a:r>
            <a:r>
              <a:rPr lang="en-US" altLang="en-US" b="0" dirty="0" smtClean="0"/>
              <a:t>FRD Working Draft</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11-16/424r6 “Proposed 802.11az Functional Requirements” </a:t>
            </a:r>
            <a:r>
              <a:rPr lang="en-US" b="0" dirty="0"/>
              <a:t>posted to Mentor </a:t>
            </a:r>
            <a:r>
              <a:rPr lang="en-US" b="0" dirty="0" smtClean="0"/>
              <a:t>on June 14th. </a:t>
            </a:r>
            <a:endParaRPr lang="en-US" b="0" dirty="0"/>
          </a:p>
          <a:p>
            <a:endParaRPr lang="en-US" dirty="0"/>
          </a:p>
          <a:p>
            <a:r>
              <a:rPr lang="en-US" dirty="0"/>
              <a:t>Motion:</a:t>
            </a:r>
          </a:p>
          <a:p>
            <a:pPr marL="0" indent="0"/>
            <a:r>
              <a:rPr lang="en-US" b="0" dirty="0" smtClean="0"/>
              <a:t>Move to adopt document 11-16/424r6 as </a:t>
            </a:r>
            <a:r>
              <a:rPr lang="en-US" b="0" dirty="0" err="1" smtClean="0"/>
              <a:t>TGaz</a:t>
            </a:r>
            <a:r>
              <a:rPr lang="en-US" b="0" dirty="0" smtClean="0"/>
              <a:t> Working Draft Functional Requirement Document. </a:t>
            </a:r>
            <a:endParaRPr lang="en-US" b="0" dirty="0"/>
          </a:p>
          <a:p>
            <a:endParaRPr lang="en-US" b="0" dirty="0" smtClean="0"/>
          </a:p>
          <a:p>
            <a:r>
              <a:rPr lang="en-US" b="0" dirty="0" smtClean="0"/>
              <a:t>Moved by: Allan Zhu </a:t>
            </a:r>
            <a:endParaRPr lang="en-US" b="0" dirty="0"/>
          </a:p>
          <a:p>
            <a:r>
              <a:rPr lang="en-US" b="0" dirty="0"/>
              <a:t>Seconded by</a:t>
            </a:r>
            <a:r>
              <a:rPr lang="en-US" b="0" dirty="0" smtClean="0"/>
              <a:t>: Roy Want </a:t>
            </a:r>
          </a:p>
          <a:p>
            <a:r>
              <a:rPr lang="en-US" b="0" dirty="0" smtClean="0"/>
              <a:t>Results </a:t>
            </a:r>
            <a:r>
              <a:rPr lang="en-US" b="0" dirty="0"/>
              <a:t>(Y/N/A</a:t>
            </a:r>
            <a:r>
              <a:rPr lang="en-US" b="0" dirty="0" smtClean="0"/>
              <a:t>): 17/0/1 motion passes.</a:t>
            </a:r>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Tree>
    <p:extLst>
      <p:ext uri="{BB962C8B-B14F-4D97-AF65-F5344CB8AC3E}">
        <p14:creationId xmlns:p14="http://schemas.microsoft.com/office/powerpoint/2010/main" val="34524652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smtClean="0"/>
              <a:t>Move </a:t>
            </a:r>
            <a:r>
              <a:rPr lang="en-US" dirty="0"/>
              <a:t>to adopt the set of </a:t>
            </a:r>
            <a:r>
              <a:rPr lang="en-US" dirty="0" smtClean="0"/>
              <a:t>functional requirements listed </a:t>
            </a:r>
            <a:r>
              <a:rPr lang="en-US" dirty="0"/>
              <a:t>in </a:t>
            </a:r>
            <a:r>
              <a:rPr lang="en-US" dirty="0" smtClean="0"/>
              <a:t>slides 6 and the terminology in slide 5 of submission 11-17-918r0 and instruct the FRD editor to include it in </a:t>
            </a:r>
            <a:r>
              <a:rPr lang="en-US" dirty="0"/>
              <a:t>the </a:t>
            </a:r>
            <a:r>
              <a:rPr lang="en-US" dirty="0" err="1"/>
              <a:t>TGaz</a:t>
            </a:r>
            <a:r>
              <a:rPr lang="en-US" dirty="0"/>
              <a:t> </a:t>
            </a:r>
            <a:r>
              <a:rPr lang="en-US" dirty="0" smtClean="0"/>
              <a:t>FRD under </a:t>
            </a:r>
            <a:r>
              <a:rPr lang="en-US" dirty="0"/>
              <a:t>the </a:t>
            </a:r>
            <a:r>
              <a:rPr lang="en-US" dirty="0" smtClean="0"/>
              <a:t>sub-section Scalability (2.1.3) for </a:t>
            </a:r>
            <a:r>
              <a:rPr lang="en-US" dirty="0"/>
              <a:t>the </a:t>
            </a:r>
            <a:r>
              <a:rPr lang="en-US" dirty="0" smtClean="0"/>
              <a:t>802.11az protocol . </a:t>
            </a:r>
            <a:endParaRPr lang="en-US" dirty="0"/>
          </a:p>
          <a:p>
            <a:pPr marL="0" indent="0"/>
            <a:endParaRPr lang="en-US" dirty="0"/>
          </a:p>
          <a:p>
            <a:pPr marL="0" indent="0"/>
            <a:r>
              <a:rPr lang="en-US" dirty="0"/>
              <a:t>Moved: </a:t>
            </a:r>
            <a:r>
              <a:rPr lang="en-US" dirty="0" smtClean="0"/>
              <a:t>Ganesh </a:t>
            </a:r>
            <a:r>
              <a:rPr lang="en-US" dirty="0" err="1" smtClean="0"/>
              <a:t>Venkatesan</a:t>
            </a:r>
            <a:endParaRPr lang="en-US" dirty="0"/>
          </a:p>
          <a:p>
            <a:pPr marL="0" indent="0"/>
            <a:r>
              <a:rPr lang="en-US" dirty="0"/>
              <a:t>Seconded: </a:t>
            </a:r>
            <a:r>
              <a:rPr lang="en-US" dirty="0" smtClean="0"/>
              <a:t>Qinghua Li </a:t>
            </a:r>
            <a:endParaRPr lang="en-US" dirty="0"/>
          </a:p>
          <a:p>
            <a:pPr marL="0" indent="0"/>
            <a:r>
              <a:rPr lang="en-US" dirty="0"/>
              <a:t>Result</a:t>
            </a:r>
            <a:r>
              <a:rPr lang="en-US" dirty="0" smtClean="0"/>
              <a:t>: 17/0/0 motion passes</a:t>
            </a:r>
            <a:endParaRPr lang="en-US" dirty="0"/>
          </a:p>
        </p:txBody>
      </p:sp>
    </p:spTree>
    <p:extLst>
      <p:ext uri="{BB962C8B-B14F-4D97-AF65-F5344CB8AC3E}">
        <p14:creationId xmlns:p14="http://schemas.microsoft.com/office/powerpoint/2010/main" val="59954300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27</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a:t>
            </a:r>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3367051792"/>
              </p:ext>
            </p:extLst>
          </p:nvPr>
        </p:nvGraphicFramePr>
        <p:xfrm>
          <a:off x="400113" y="1484784"/>
          <a:ext cx="8342185" cy="2936008"/>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11-17-1127</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Ganesh </a:t>
                      </a:r>
                      <a:r>
                        <a:rPr lang="en-US" sz="1400" kern="1200" dirty="0" err="1" smtClean="0">
                          <a:solidFill>
                            <a:schemeClr val="dk1"/>
                          </a:solidFill>
                          <a:latin typeface="+mn-lt"/>
                          <a:ea typeface="+mn-ea"/>
                          <a:cs typeface="+mn-cs"/>
                        </a:rPr>
                        <a:t>Venkatesan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 comments</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comments</a:t>
                      </a:r>
                      <a:endParaRPr lang="en-US" sz="1400" kern="1200" dirty="0" smtClean="0">
                        <a:solidFill>
                          <a:schemeClr val="dk1"/>
                        </a:solidFill>
                        <a:latin typeface="+mn-lt"/>
                        <a:ea typeface="+mn-ea"/>
                        <a:cs typeface="+mn-cs"/>
                      </a:endParaRPr>
                    </a:p>
                  </a:txBody>
                  <a:tcPr marT="45712" marB="45712"/>
                </a:tc>
                <a:tc>
                  <a:txBody>
                    <a:bodyPr/>
                    <a:lstStyle/>
                    <a:p>
                      <a:r>
                        <a:rPr lang="en-US" sz="1400" dirty="0" smtClean="0"/>
                        <a:t>10 min</a:t>
                      </a:r>
                      <a:endParaRPr lang="en-US" sz="14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11-17-1118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Relay Threat Model for </a:t>
                      </a:r>
                      <a:r>
                        <a:rPr lang="en-US" sz="1400" dirty="0" err="1" smtClean="0">
                          <a:effectLst/>
                        </a:rPr>
                        <a:t>TGaz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p>
                  </a:txBody>
                  <a:tcPr marT="45712" marB="45712"/>
                </a:tc>
                <a:tc>
                  <a:txBody>
                    <a:bodyPr/>
                    <a:lstStyle/>
                    <a:p>
                      <a:r>
                        <a:rPr lang="en-US" sz="1600" dirty="0" smtClean="0"/>
                        <a:t>25 min</a:t>
                      </a:r>
                      <a:endParaRPr lang="en-US" sz="1600" dirty="0"/>
                    </a:p>
                  </a:txBody>
                  <a:tcPr marT="45712" marB="45712"/>
                </a:tc>
              </a:tr>
              <a:tr h="223509">
                <a:tc>
                  <a:txBody>
                    <a:bodyPr/>
                    <a:lstStyle/>
                    <a:p>
                      <a:pPr marL="0" algn="l" defTabSz="914400" rtl="0" eaLnBrk="1" latinLnBrk="0" hangingPunct="1"/>
                      <a:r>
                        <a:rPr lang="en-US" sz="1400" kern="1200" dirty="0" smtClean="0">
                          <a:solidFill>
                            <a:schemeClr val="dk1"/>
                          </a:solidFill>
                          <a:latin typeface="+mn-lt"/>
                          <a:ea typeface="+mn-ea"/>
                          <a:cs typeface="+mn-cs"/>
                        </a:rPr>
                        <a:t>11-17-0795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PHY-Level Security Protection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endParaRPr lang="en-US" sz="1400" kern="1200" dirty="0">
                        <a:solidFill>
                          <a:schemeClr val="dk1"/>
                        </a:solidFill>
                        <a:latin typeface="+mn-lt"/>
                        <a:ea typeface="+mn-ea"/>
                        <a:cs typeface="+mn-cs"/>
                      </a:endParaRPr>
                    </a:p>
                  </a:txBody>
                  <a:tcPr marT="45712" marB="45712"/>
                </a:tc>
                <a:tc>
                  <a:txBody>
                    <a:bodyPr/>
                    <a:lstStyle/>
                    <a:p>
                      <a:r>
                        <a:rPr lang="en-US" sz="1600" dirty="0" smtClean="0"/>
                        <a:t>25 min</a:t>
                      </a:r>
                      <a:endParaRPr lang="en-US" sz="1600" dirty="0"/>
                    </a:p>
                  </a:txBody>
                  <a:tcPr marT="45712" marB="45712"/>
                </a:tc>
              </a:tr>
              <a:tr h="0">
                <a:tc>
                  <a:txBody>
                    <a:bodyPr/>
                    <a:lstStyle/>
                    <a:p>
                      <a:pPr marL="0" algn="l" defTabSz="914400" rtl="0" eaLnBrk="1" latinLnBrk="0" hangingPunct="1"/>
                      <a:r>
                        <a:rPr lang="en-US" sz="1400" kern="1200" dirty="0" smtClean="0">
                          <a:solidFill>
                            <a:schemeClr val="dk1"/>
                          </a:solidFill>
                          <a:latin typeface="+mn-lt"/>
                          <a:ea typeface="+mn-ea"/>
                          <a:cs typeface="+mn-cs"/>
                        </a:rPr>
                        <a:t>11-17-1122</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Mingguang Xu</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CP Replay Attack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Technical/FRD</a:t>
                      </a:r>
                    </a:p>
                  </a:txBody>
                  <a:tcPr marT="45712" marB="45712"/>
                </a:tc>
                <a:tc>
                  <a:txBody>
                    <a:bodyPr/>
                    <a:lstStyle/>
                    <a:p>
                      <a:r>
                        <a:rPr lang="en-US" sz="1600" dirty="0" smtClean="0"/>
                        <a:t>25 min</a:t>
                      </a:r>
                      <a:endParaRPr lang="en-US" sz="1600" dirty="0"/>
                    </a:p>
                  </a:txBody>
                  <a:tcPr marT="45712" marB="45712"/>
                </a:tc>
              </a:tr>
              <a:tr h="411472">
                <a:tc>
                  <a:txBody>
                    <a:bodyPr/>
                    <a:lstStyle/>
                    <a:p>
                      <a:r>
                        <a:rPr lang="en-US" sz="1400" dirty="0" smtClean="0"/>
                        <a:t>11-17-955</a:t>
                      </a:r>
                      <a:endParaRPr lang="en-US" sz="1400" dirty="0"/>
                    </a:p>
                  </a:txBody>
                  <a:tcPr marT="45712" marB="45712"/>
                </a:tc>
                <a:tc>
                  <a:txBody>
                    <a:bodyPr/>
                    <a:lstStyle/>
                    <a:p>
                      <a:r>
                        <a:rPr lang="en-US" sz="1400" dirty="0" smtClean="0"/>
                        <a:t>Roy</a:t>
                      </a:r>
                      <a:r>
                        <a:rPr lang="en-US" sz="1400" baseline="0" dirty="0" smtClean="0"/>
                        <a:t> Want</a:t>
                      </a:r>
                      <a:endParaRPr lang="en-US" sz="1400" dirty="0"/>
                    </a:p>
                  </a:txBody>
                  <a:tcPr marT="45712" marB="45712"/>
                </a:tc>
                <a:tc>
                  <a:txBody>
                    <a:bodyPr/>
                    <a:lstStyle/>
                    <a:p>
                      <a:r>
                        <a:rPr lang="en-US" sz="1400" dirty="0" smtClean="0"/>
                        <a:t>FRD threat model follow up</a:t>
                      </a:r>
                      <a:endParaRPr lang="en-US" sz="1400" dirty="0"/>
                    </a:p>
                  </a:txBody>
                  <a:tcPr marT="45712" marB="45712"/>
                </a:tc>
                <a:tc>
                  <a:txBody>
                    <a:bodyPr/>
                    <a:lstStyle/>
                    <a:p>
                      <a:r>
                        <a:rPr lang="en-US" sz="1400" dirty="0" smtClean="0"/>
                        <a:t>FRD</a:t>
                      </a:r>
                      <a:endParaRPr lang="en-US" sz="1400" dirty="0"/>
                    </a:p>
                  </a:txBody>
                  <a:tcPr marT="45712" marB="45712"/>
                </a:tc>
                <a:tc>
                  <a:txBody>
                    <a:bodyPr/>
                    <a:lstStyle/>
                    <a:p>
                      <a:r>
                        <a:rPr lang="en-US" sz="1400" dirty="0" smtClean="0"/>
                        <a:t>15 min </a:t>
                      </a:r>
                      <a:endParaRPr lang="en-US" sz="1400" dirty="0"/>
                    </a:p>
                  </a:txBody>
                  <a:tcPr marT="45712" marB="45712"/>
                </a:tc>
              </a:tr>
              <a:tr h="365752">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a:p>
            <a:pPr lvl="1" algn="just">
              <a:spcBef>
                <a:spcPct val="20000"/>
              </a:spcBef>
              <a:buFontTx/>
              <a:buChar char="•"/>
            </a:pPr>
            <a:r>
              <a:rPr lang="en-US" altLang="en-US" sz="1800" dirty="0" smtClean="0"/>
              <a:t>FRD related</a:t>
            </a:r>
            <a:r>
              <a:rPr lang="en-US" altLang="en-US" sz="1800" dirty="0"/>
              <a:t> </a:t>
            </a:r>
            <a:r>
              <a:rPr lang="en-US" sz="2000" b="0" dirty="0" smtClean="0"/>
              <a:t>submissions</a:t>
            </a:r>
          </a:p>
          <a:p>
            <a:pPr lvl="1" algn="just">
              <a:spcBef>
                <a:spcPct val="20000"/>
              </a:spcBef>
              <a:buFontTx/>
              <a:buChar char="•"/>
            </a:pPr>
            <a:r>
              <a:rPr lang="en-US" dirty="0" smtClean="0"/>
              <a:t>SFD related </a:t>
            </a:r>
          </a:p>
          <a:p>
            <a:pPr lvl="1" algn="just">
              <a:spcBef>
                <a:spcPct val="20000"/>
              </a:spcBef>
              <a:buFontTx/>
              <a:buChar char="•"/>
            </a:pPr>
            <a:r>
              <a:rPr lang="en-US" dirty="0" smtClean="0"/>
              <a:t>Technical nature</a:t>
            </a:r>
            <a:endParaRPr lang="en-US" sz="2000" b="0" dirty="0"/>
          </a:p>
          <a:p>
            <a:endParaRPr lang="en-US" dirty="0"/>
          </a:p>
        </p:txBody>
      </p:sp>
    </p:spTree>
    <p:extLst>
      <p:ext uri="{BB962C8B-B14F-4D97-AF65-F5344CB8AC3E}">
        <p14:creationId xmlns:p14="http://schemas.microsoft.com/office/powerpoint/2010/main" val="231825632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lvl="1" algn="just">
              <a:spcBef>
                <a:spcPct val="20000"/>
              </a:spcBef>
              <a:buFontTx/>
              <a:buChar char="•"/>
            </a:pPr>
            <a:r>
              <a:rPr lang="en-US" altLang="en-US" sz="1800" dirty="0"/>
              <a:t>FRD related </a:t>
            </a:r>
            <a:r>
              <a:rPr lang="en-US" dirty="0"/>
              <a:t>submissions</a:t>
            </a:r>
          </a:p>
          <a:p>
            <a:pPr lvl="1" algn="just">
              <a:spcBef>
                <a:spcPct val="20000"/>
              </a:spcBef>
              <a:buFontTx/>
              <a:buChar char="•"/>
            </a:pPr>
            <a:r>
              <a:rPr lang="en-US" dirty="0"/>
              <a:t>SFD</a:t>
            </a:r>
          </a:p>
          <a:p>
            <a:pPr lvl="1" algn="just">
              <a:spcBef>
                <a:spcPct val="20000"/>
              </a:spcBef>
              <a:buFontTx/>
              <a:buChar char="•"/>
            </a:pPr>
            <a:endParaRPr lang="en-US" altLang="en-US" sz="16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145281558"/>
              </p:ext>
            </p:extLst>
          </p:nvPr>
        </p:nvGraphicFramePr>
        <p:xfrm>
          <a:off x="773754" y="1556792"/>
          <a:ext cx="7772404" cy="4612378"/>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kern="1200" dirty="0" smtClean="0">
                          <a:solidFill>
                            <a:schemeClr val="dk1"/>
                          </a:solidFill>
                          <a:latin typeface="+mn-lt"/>
                          <a:ea typeface="+mn-ea"/>
                          <a:cs typeface="+mn-cs"/>
                        </a:rPr>
                        <a:t>11-17-958</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Thomas Handte</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Proposed changes to FRD document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r>
                        <a:rPr lang="en-US" sz="1400" kern="1200" baseline="0" dirty="0" smtClean="0">
                          <a:solidFill>
                            <a:schemeClr val="dk1"/>
                          </a:solidFill>
                          <a:latin typeface="+mn-lt"/>
                          <a:ea typeface="+mn-ea"/>
                          <a:cs typeface="+mn-cs"/>
                        </a:rPr>
                        <a:t> comment collection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10 min</a:t>
                      </a:r>
                      <a:endParaRPr lang="en-US" sz="1400" kern="1200" dirty="0">
                        <a:solidFill>
                          <a:schemeClr val="dk1"/>
                        </a:solidFill>
                        <a:latin typeface="+mn-lt"/>
                        <a:ea typeface="+mn-ea"/>
                        <a:cs typeface="+mn-cs"/>
                      </a:endParaRPr>
                    </a:p>
                  </a:txBody>
                  <a:tcPr marT="45712" marB="45712"/>
                </a:tc>
              </a:tr>
              <a:tr h="411472">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11-17-1124</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Liwen Chu</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strike="sngStrike" dirty="0" smtClean="0">
                          <a:effectLst/>
                        </a:rPr>
                        <a:t>STA Polling for MU NDP Ranging</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SFD</a:t>
                      </a:r>
                    </a:p>
                  </a:txBody>
                  <a:tcPr marT="45712" marB="45712"/>
                </a:tc>
                <a:tc>
                  <a:txBody>
                    <a:bodyPr/>
                    <a:lstStyle/>
                    <a:p>
                      <a:r>
                        <a:rPr lang="en-US" sz="1600" strike="sngStrike" dirty="0" smtClean="0"/>
                        <a:t>20 min as time permits</a:t>
                      </a:r>
                      <a:endParaRPr lang="en-US" sz="1600" strike="sngStrike" dirty="0"/>
                    </a:p>
                  </a:txBody>
                  <a:tcPr marT="45712" marB="45712"/>
                </a:tc>
              </a:tr>
              <a:tr h="167632">
                <a:tc>
                  <a:txBody>
                    <a:bodyPr/>
                    <a:lstStyle/>
                    <a:p>
                      <a:pPr marL="0" algn="l" defTabSz="914400" rtl="0" eaLnBrk="1" latinLnBrk="0" hangingPunct="1"/>
                      <a:r>
                        <a:rPr lang="en-US" sz="1400" kern="1200" dirty="0" smtClean="0">
                          <a:solidFill>
                            <a:schemeClr val="dk1"/>
                          </a:solidFill>
                          <a:latin typeface="+mn-lt"/>
                          <a:ea typeface="+mn-ea"/>
                          <a:cs typeface="+mn-cs"/>
                        </a:rPr>
                        <a:t>11-17-1111</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Qinghua Li</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Measurement report feedback in 11az</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endParaRPr lang="en-US" sz="1400" kern="1200" dirty="0">
                        <a:solidFill>
                          <a:schemeClr val="dk1"/>
                        </a:solidFill>
                        <a:latin typeface="+mn-lt"/>
                        <a:ea typeface="+mn-ea"/>
                        <a:cs typeface="+mn-cs"/>
                      </a:endParaRPr>
                    </a:p>
                  </a:txBody>
                  <a:tcPr marT="45712" marB="45712"/>
                </a:tc>
                <a:tc>
                  <a:txBody>
                    <a:bodyPr/>
                    <a:lstStyle/>
                    <a:p>
                      <a:r>
                        <a:rPr lang="en-US" sz="1600" dirty="0" smtClean="0"/>
                        <a:t>20</a:t>
                      </a:r>
                      <a:r>
                        <a:rPr lang="en-US" sz="1600" baseline="0" dirty="0" smtClean="0"/>
                        <a:t> min </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11-17-1120</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Christian Berger</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VHT Sounding Feedback</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600" dirty="0" smtClean="0"/>
                        <a:t>30 min</a:t>
                      </a:r>
                      <a:endParaRPr lang="en-US" sz="1600" dirty="0"/>
                    </a:p>
                  </a:txBody>
                  <a:tcPr marT="45712" marB="45712"/>
                </a:tc>
              </a:tr>
              <a:tr h="548629">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11-17-1128</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Chittabrata</a:t>
                      </a:r>
                      <a:r>
                        <a:rPr lang="en-US" sz="1400" strike="sngStrike" kern="1200" baseline="0" dirty="0" smtClean="0">
                          <a:solidFill>
                            <a:schemeClr val="dk1"/>
                          </a:solidFill>
                          <a:latin typeface="+mn-lt"/>
                          <a:ea typeface="+mn-ea"/>
                          <a:cs typeface="+mn-cs"/>
                        </a:rPr>
                        <a:t> Ghosh</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Target Wake Time for MU Measurement Scheduling</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SFD</a:t>
                      </a:r>
                    </a:p>
                  </a:txBody>
                  <a:tcPr marT="45712" marB="45712"/>
                </a:tc>
                <a:tc>
                  <a:txBody>
                    <a:bodyPr/>
                    <a:lstStyle/>
                    <a:p>
                      <a:r>
                        <a:rPr lang="en-US" sz="1600" strike="sngStrike" dirty="0" smtClean="0"/>
                        <a:t>25 min</a:t>
                      </a:r>
                      <a:endParaRPr lang="en-US" sz="1600" strike="sngStrike" dirty="0"/>
                    </a:p>
                  </a:txBody>
                  <a:tcPr marT="45712" marB="45712"/>
                </a:tc>
              </a:tr>
              <a:tr h="548629">
                <a:tc>
                  <a:txBody>
                    <a:bodyPr/>
                    <a:lstStyle/>
                    <a:p>
                      <a:pPr marL="0" algn="l" defTabSz="914400" rtl="0" eaLnBrk="1" latinLnBrk="0" hangingPunct="1"/>
                      <a:r>
                        <a:rPr lang="en-US" sz="1400" strike="sngStrike" kern="1200" dirty="0" smtClean="0">
                          <a:solidFill>
                            <a:schemeClr val="dk1"/>
                          </a:solidFill>
                          <a:latin typeface="+mn-lt"/>
                          <a:ea typeface="+mn-ea"/>
                          <a:cs typeface="+mn-cs"/>
                        </a:rPr>
                        <a:t>11-17-1126</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Chittabrata</a:t>
                      </a:r>
                      <a:r>
                        <a:rPr lang="en-US" sz="1400" strike="sngStrike" kern="1200" baseline="0" dirty="0" smtClean="0">
                          <a:solidFill>
                            <a:schemeClr val="dk1"/>
                          </a:solidFill>
                          <a:latin typeface="+mn-lt"/>
                          <a:ea typeface="+mn-ea"/>
                          <a:cs typeface="+mn-cs"/>
                        </a:rPr>
                        <a:t> Ghosh</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MU Negotiations for Unassociated STA </a:t>
                      </a:r>
                      <a:endParaRPr lang="en-US" sz="1400" strike="sng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sngStrike" kern="1200" dirty="0" smtClean="0">
                          <a:solidFill>
                            <a:schemeClr val="dk1"/>
                          </a:solidFill>
                          <a:latin typeface="+mn-lt"/>
                          <a:ea typeface="+mn-ea"/>
                          <a:cs typeface="+mn-cs"/>
                        </a:rPr>
                        <a:t>Technical</a:t>
                      </a:r>
                    </a:p>
                  </a:txBody>
                  <a:tcPr marT="45712" marB="45712"/>
                </a:tc>
                <a:tc>
                  <a:txBody>
                    <a:bodyPr/>
                    <a:lstStyle/>
                    <a:p>
                      <a:r>
                        <a:rPr lang="en-US" sz="1600" strike="sngStrike" dirty="0" smtClean="0"/>
                        <a:t>As</a:t>
                      </a:r>
                      <a:r>
                        <a:rPr lang="en-US" sz="1600" strike="sngStrike" baseline="0" dirty="0" smtClean="0"/>
                        <a:t> time permits</a:t>
                      </a:r>
                      <a:endParaRPr lang="en-US" sz="1600" strike="sngStrike" dirty="0"/>
                    </a:p>
                  </a:txBody>
                  <a:tcPr marT="45712" marB="45712"/>
                </a:tc>
              </a:tr>
              <a:tr h="548629">
                <a:tc>
                  <a:txBody>
                    <a:bodyPr/>
                    <a:lstStyle/>
                    <a:p>
                      <a:r>
                        <a:rPr lang="en-US" sz="1400" dirty="0" smtClean="0"/>
                        <a:t>11-17-981</a:t>
                      </a:r>
                      <a:endParaRPr lang="en-US" sz="1400" dirty="0"/>
                    </a:p>
                  </a:txBody>
                  <a:tcPr marT="45712" marB="45712"/>
                </a:tc>
                <a:tc>
                  <a:txBody>
                    <a:bodyPr/>
                    <a:lstStyle/>
                    <a:p>
                      <a:r>
                        <a:rPr lang="en-US" sz="1400" dirty="0" smtClean="0">
                          <a:effectLst/>
                        </a:rPr>
                        <a:t>Vladica Sark </a:t>
                      </a:r>
                      <a:endParaRPr lang="en-US" sz="1400" dirty="0"/>
                    </a:p>
                  </a:txBody>
                  <a:tcPr marT="45712" marB="45712"/>
                </a:tc>
                <a:tc>
                  <a:txBody>
                    <a:bodyPr/>
                    <a:lstStyle/>
                    <a:p>
                      <a:r>
                        <a:rPr lang="en-US" sz="1400" dirty="0" smtClean="0">
                          <a:effectLst/>
                        </a:rPr>
                        <a:t>Efficient Positioning Method Using Beacon Frames</a:t>
                      </a:r>
                      <a:endParaRPr lang="en-US" sz="1400" dirty="0"/>
                    </a:p>
                  </a:txBody>
                  <a:tcPr marT="45712" marB="45712"/>
                </a:tc>
                <a:tc>
                  <a:txBody>
                    <a:bodyPr/>
                    <a:lstStyle/>
                    <a:p>
                      <a:r>
                        <a:rPr lang="en-US" sz="1600" dirty="0" smtClean="0"/>
                        <a:t>Technical</a:t>
                      </a:r>
                      <a:endParaRPr lang="en-US" dirty="0"/>
                    </a:p>
                  </a:txBody>
                  <a:tcPr marT="45712" marB="45712"/>
                </a:tc>
                <a:tc>
                  <a:txBody>
                    <a:bodyPr/>
                    <a:lstStyle/>
                    <a:p>
                      <a:r>
                        <a:rPr lang="en-US" sz="1600" strike="noStrike" dirty="0" smtClean="0"/>
                        <a:t>As needed</a:t>
                      </a:r>
                      <a:endParaRPr lang="en-US" sz="1600" strike="noStrike"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39</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192909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582960"/>
          </a:xfrm>
        </p:spPr>
        <p:txBody>
          <a:bodyPr/>
          <a:lstStyle/>
          <a:p>
            <a:r>
              <a:rPr lang="en-US" dirty="0" smtClean="0"/>
              <a:t>Motion</a:t>
            </a:r>
            <a:endParaRPr lang="en-US" dirty="0"/>
          </a:p>
        </p:txBody>
      </p:sp>
      <p:sp>
        <p:nvSpPr>
          <p:cNvPr id="8" name="Content Placeholder 2"/>
          <p:cNvSpPr>
            <a:spLocks noGrp="1"/>
          </p:cNvSpPr>
          <p:nvPr>
            <p:ph idx="1"/>
          </p:nvPr>
        </p:nvSpPr>
        <p:spPr>
          <a:xfrm>
            <a:off x="685800" y="1348137"/>
            <a:ext cx="7770813" cy="2736575"/>
          </a:xfrm>
        </p:spPr>
        <p:txBody>
          <a:bodyPr/>
          <a:lstStyle/>
          <a:p>
            <a:pPr marL="0" indent="0"/>
            <a:r>
              <a:rPr lang="en-US" sz="2000" dirty="0" smtClean="0"/>
              <a:t>Move </a:t>
            </a:r>
            <a:r>
              <a:rPr lang="en-US" sz="2000" dirty="0"/>
              <a:t>to adopt the </a:t>
            </a:r>
            <a:r>
              <a:rPr lang="en-US" sz="2000" dirty="0" smtClean="0"/>
              <a:t>following modified text to section 2.1.2 of the Functional Requirement Document and instruct the FRD editor to include it in </a:t>
            </a:r>
            <a:r>
              <a:rPr lang="en-US" sz="2000" dirty="0"/>
              <a:t>the </a:t>
            </a:r>
            <a:r>
              <a:rPr lang="en-US" sz="2000" dirty="0" err="1"/>
              <a:t>TGaz</a:t>
            </a:r>
            <a:r>
              <a:rPr lang="en-US" sz="2000" dirty="0"/>
              <a:t> </a:t>
            </a:r>
            <a:r>
              <a:rPr lang="en-US" sz="2000" dirty="0" smtClean="0"/>
              <a:t>FRD under </a:t>
            </a:r>
            <a:r>
              <a:rPr lang="en-US" sz="2000" dirty="0"/>
              <a:t>the </a:t>
            </a:r>
            <a:r>
              <a:rPr lang="en-US" sz="2000" dirty="0" smtClean="0"/>
              <a:t>sub-section 60 </a:t>
            </a:r>
            <a:r>
              <a:rPr lang="en-US" sz="2000" dirty="0" err="1" smtClean="0"/>
              <a:t>Ghz</a:t>
            </a:r>
            <a:r>
              <a:rPr lang="en-US" sz="2000" dirty="0" smtClean="0"/>
              <a:t> Bands (2.1.2) for </a:t>
            </a:r>
            <a:r>
              <a:rPr lang="en-US" sz="2000" dirty="0"/>
              <a:t>the </a:t>
            </a:r>
            <a:r>
              <a:rPr lang="en-US" sz="2000" dirty="0" smtClean="0"/>
              <a:t>802.11az protocol . </a:t>
            </a:r>
            <a:endParaRPr lang="en-US" sz="2000" dirty="0"/>
          </a:p>
          <a:p>
            <a:pPr marL="0" indent="0"/>
            <a:r>
              <a:rPr lang="en-US" sz="1600" i="1" dirty="0" smtClean="0"/>
              <a:t>R14 </a:t>
            </a:r>
            <a:r>
              <a:rPr lang="en-US" sz="1600" i="1" dirty="0" err="1" smtClean="0"/>
              <a:t>TGaz</a:t>
            </a:r>
            <a:r>
              <a:rPr lang="en-US" sz="1600" i="1" dirty="0" smtClean="0"/>
              <a:t> </a:t>
            </a:r>
            <a:r>
              <a:rPr lang="en-US" sz="1600" i="1" dirty="0"/>
              <a:t>	The 802.11az amendment shall support at least one mode of operation that enables </a:t>
            </a:r>
            <a:r>
              <a:rPr lang="en-US" sz="1600" i="1" dirty="0" smtClean="0"/>
              <a:t>AOA/AOD </a:t>
            </a:r>
            <a:r>
              <a:rPr lang="en-US" sz="1600" i="1" dirty="0"/>
              <a:t>measurement in the 60GHz band with an accuracy of 5deg, @90%.[Ref-6</a:t>
            </a:r>
            <a:r>
              <a:rPr lang="en-US" sz="1600" i="1" dirty="0" smtClean="0"/>
              <a:t>]</a:t>
            </a:r>
          </a:p>
          <a:p>
            <a:pPr marL="0" indent="0"/>
            <a:endParaRPr lang="en-US" sz="1600" i="1" dirty="0" smtClean="0"/>
          </a:p>
          <a:p>
            <a:pPr marL="0" indent="0"/>
            <a:r>
              <a:rPr lang="en-US" sz="1600" i="1" dirty="0"/>
              <a:t>R16 </a:t>
            </a:r>
            <a:r>
              <a:rPr lang="en-US" sz="1600" i="1" dirty="0" err="1"/>
              <a:t>TGaz</a:t>
            </a:r>
            <a:r>
              <a:rPr lang="en-US" sz="1600" i="1" dirty="0"/>
              <a:t> </a:t>
            </a:r>
            <a:r>
              <a:rPr lang="en-US" sz="1600" i="1" dirty="0" smtClean="0"/>
              <a:t>The </a:t>
            </a:r>
            <a:r>
              <a:rPr lang="en-US" sz="1600" i="1" dirty="0"/>
              <a:t>802.11az amendment shall support at least one mode of operation that provides location using </a:t>
            </a:r>
            <a:r>
              <a:rPr lang="en-US" sz="1600" i="1" dirty="0" smtClean="0"/>
              <a:t>both </a:t>
            </a:r>
            <a:r>
              <a:rPr lang="en-US" sz="1600" i="1" dirty="0"/>
              <a:t>range and angle measurements of a single link. [Ref-6</a:t>
            </a:r>
            <a:r>
              <a:rPr lang="en-US" sz="1600" i="1" dirty="0" smtClean="0"/>
              <a:t>]</a:t>
            </a:r>
          </a:p>
          <a:p>
            <a:pPr marL="0" indent="0"/>
            <a:endParaRPr lang="en-US" dirty="0" smtClean="0"/>
          </a:p>
          <a:p>
            <a:pPr marL="0" indent="0"/>
            <a:r>
              <a:rPr lang="en-US" dirty="0" smtClean="0"/>
              <a:t>Moved: Thomas Handte </a:t>
            </a:r>
            <a:endParaRPr lang="en-US" dirty="0"/>
          </a:p>
          <a:p>
            <a:pPr marL="0" indent="0"/>
            <a:r>
              <a:rPr lang="en-US" dirty="0"/>
              <a:t>Seconded</a:t>
            </a:r>
            <a:r>
              <a:rPr lang="en-US" dirty="0" smtClean="0"/>
              <a:t>: Christian Berger</a:t>
            </a:r>
            <a:endParaRPr lang="en-US" dirty="0"/>
          </a:p>
          <a:p>
            <a:pPr marL="0" indent="0"/>
            <a:r>
              <a:rPr lang="en-US" dirty="0" smtClean="0"/>
              <a:t>Result</a:t>
            </a:r>
            <a:r>
              <a:rPr lang="en-US" dirty="0"/>
              <a:t> </a:t>
            </a:r>
            <a:r>
              <a:rPr lang="en-US" dirty="0" smtClean="0"/>
              <a:t>Y/N/A: 16/0/0</a:t>
            </a:r>
          </a:p>
          <a:p>
            <a:pPr marL="0" indent="0"/>
            <a:r>
              <a:rPr lang="en-US" dirty="0" smtClean="0"/>
              <a:t>Motion passes.</a:t>
            </a:r>
          </a:p>
          <a:p>
            <a:pPr marL="0" indent="0"/>
            <a:endParaRPr lang="en-US" dirty="0"/>
          </a:p>
        </p:txBody>
      </p:sp>
    </p:spTree>
    <p:extLst>
      <p:ext uri="{BB962C8B-B14F-4D97-AF65-F5344CB8AC3E}">
        <p14:creationId xmlns:p14="http://schemas.microsoft.com/office/powerpoint/2010/main" val="99395480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55986661"/>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409556941"/>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 4</a:t>
            </a:r>
            <a:endParaRPr lang="en-US" altLang="en-US" sz="2000" dirty="0"/>
          </a:p>
          <a:p>
            <a:endParaRPr lang="en-US" sz="3600" dirty="0"/>
          </a:p>
        </p:txBody>
      </p:sp>
    </p:spTree>
    <p:extLst>
      <p:ext uri="{BB962C8B-B14F-4D97-AF65-F5344CB8AC3E}">
        <p14:creationId xmlns:p14="http://schemas.microsoft.com/office/powerpoint/2010/main" val="11382380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4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(1h 10min)</a:t>
            </a:r>
          </a:p>
          <a:p>
            <a:pPr algn="just">
              <a:spcBef>
                <a:spcPct val="20000"/>
              </a:spcBef>
              <a:buFontTx/>
              <a:buChar char="•"/>
            </a:pPr>
            <a:r>
              <a:rPr lang="en-US" altLang="en-US" sz="2000" b="0" dirty="0"/>
              <a:t>Consider FRD status and readiness to freeze (15min – special order)</a:t>
            </a:r>
          </a:p>
          <a:p>
            <a:pPr algn="just">
              <a:spcBef>
                <a:spcPct val="20000"/>
              </a:spcBef>
              <a:buFontTx/>
              <a:buChar char="•"/>
            </a:pPr>
            <a:r>
              <a:rPr lang="en-US" altLang="en-US" sz="2000" b="0" dirty="0" smtClean="0"/>
              <a:t>Review 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Set goals for Sep. meeting (5min – special order)</a:t>
            </a:r>
          </a:p>
          <a:p>
            <a:pPr algn="just">
              <a:spcBef>
                <a:spcPct val="20000"/>
              </a:spcBef>
              <a:buFontTx/>
              <a:buChar char="•"/>
            </a:pPr>
            <a:r>
              <a:rPr lang="en-US" altLang="en-US" sz="2000" b="0" dirty="0" smtClean="0"/>
              <a:t>Set teleconference times (5min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8257704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1"/>
            <a:ext cx="7770813" cy="654968"/>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871778741"/>
              </p:ext>
            </p:extLst>
          </p:nvPr>
        </p:nvGraphicFramePr>
        <p:xfrm>
          <a:off x="539552" y="1295529"/>
          <a:ext cx="7772404" cy="4581904"/>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259072">
                <a:tc>
                  <a:txBody>
                    <a:bodyPr/>
                    <a:lstStyle/>
                    <a:p>
                      <a:pPr marL="0" algn="l" defTabSz="914400" rtl="0" eaLnBrk="1" latinLnBrk="0" hangingPunct="1"/>
                      <a:r>
                        <a:rPr lang="en-US" sz="1400" strike="noStrike" kern="1200" dirty="0" smtClean="0">
                          <a:solidFill>
                            <a:schemeClr val="dk1"/>
                          </a:solidFill>
                          <a:latin typeface="+mn-lt"/>
                          <a:ea typeface="+mn-ea"/>
                          <a:cs typeface="+mn-cs"/>
                        </a:rPr>
                        <a:t>11-17-1128</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Chittabrata</a:t>
                      </a:r>
                      <a:r>
                        <a:rPr lang="en-US" sz="1400" strike="noStrike" kern="1200" baseline="0" dirty="0" smtClean="0">
                          <a:solidFill>
                            <a:schemeClr val="dk1"/>
                          </a:solidFill>
                          <a:latin typeface="+mn-lt"/>
                          <a:ea typeface="+mn-ea"/>
                          <a:cs typeface="+mn-cs"/>
                        </a:rPr>
                        <a:t> Ghosh</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Target Wake Time for MU Measurement Scheduling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20min</a:t>
                      </a:r>
                      <a:endParaRPr lang="en-US" sz="1600" strike="noStrike" dirty="0"/>
                    </a:p>
                  </a:txBody>
                  <a:tcPr marT="45712" marB="45712"/>
                </a:tc>
              </a:tr>
              <a:tr h="259072">
                <a:tc>
                  <a:txBody>
                    <a:bodyPr/>
                    <a:lstStyle/>
                    <a:p>
                      <a:pPr marL="0" algn="l" defTabSz="914400" rtl="0" eaLnBrk="1" latinLnBrk="0" hangingPunct="1"/>
                      <a:r>
                        <a:rPr lang="en-US" sz="1400" kern="1200" dirty="0" smtClean="0">
                          <a:solidFill>
                            <a:schemeClr val="dk1"/>
                          </a:solidFill>
                          <a:latin typeface="+mn-lt"/>
                          <a:ea typeface="+mn-ea"/>
                          <a:cs typeface="+mn-cs"/>
                        </a:rPr>
                        <a:t>11-17-955</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Roy Want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Follow up on</a:t>
                      </a:r>
                      <a:r>
                        <a:rPr lang="en-US" sz="1400" kern="1200" baseline="0" dirty="0" smtClean="0">
                          <a:solidFill>
                            <a:schemeClr val="dk1"/>
                          </a:solidFill>
                          <a:latin typeface="+mn-lt"/>
                          <a:ea typeface="+mn-ea"/>
                          <a:cs typeface="+mn-cs"/>
                        </a:rPr>
                        <a:t> FRD threat model – report out</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FRD</a:t>
                      </a:r>
                    </a:p>
                  </a:txBody>
                  <a:tcPr marT="45712" marB="45712"/>
                </a:tc>
                <a:tc>
                  <a:txBody>
                    <a:bodyPr/>
                    <a:lstStyle/>
                    <a:p>
                      <a:r>
                        <a:rPr lang="en-US" sz="1600" dirty="0" smtClean="0"/>
                        <a:t>5 min</a:t>
                      </a:r>
                      <a:endParaRPr lang="en-US" sz="1600" dirty="0"/>
                    </a:p>
                  </a:txBody>
                  <a:tcPr marT="45712" marB="45712"/>
                </a:tc>
              </a:tr>
              <a:tr h="411472">
                <a:tc>
                  <a:txBody>
                    <a:bodyPr/>
                    <a:lstStyle/>
                    <a:p>
                      <a:r>
                        <a:rPr lang="en-US" sz="1600" dirty="0" smtClean="0"/>
                        <a:t>11-17-462</a:t>
                      </a:r>
                      <a:endParaRPr lang="en-US" sz="1600" dirty="0"/>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Chao Chun Wang</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Spec</a:t>
                      </a:r>
                      <a:r>
                        <a:rPr lang="en-US" sz="1600" kern="1200" baseline="0" dirty="0" smtClean="0">
                          <a:solidFill>
                            <a:schemeClr val="dk1"/>
                          </a:solidFill>
                          <a:latin typeface="+mn-lt"/>
                          <a:ea typeface="+mn-ea"/>
                          <a:cs typeface="+mn-cs"/>
                        </a:rPr>
                        <a:t> Framework Document draft</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latin typeface="+mn-lt"/>
                          <a:ea typeface="+mn-ea"/>
                          <a:cs typeface="+mn-cs"/>
                        </a:rPr>
                        <a:t>Approval of SFD working draft</a:t>
                      </a:r>
                      <a:endParaRPr lang="en-US" sz="1600" kern="1200" dirty="0">
                        <a:solidFill>
                          <a:schemeClr val="dk1"/>
                        </a:solidFill>
                        <a:latin typeface="+mn-lt"/>
                        <a:ea typeface="+mn-ea"/>
                        <a:cs typeface="+mn-cs"/>
                      </a:endParaRPr>
                    </a:p>
                  </a:txBody>
                  <a:tcPr marT="45712" marB="45712"/>
                </a:tc>
                <a:tc>
                  <a:txBody>
                    <a:bodyPr/>
                    <a:lstStyle/>
                    <a:p>
                      <a:r>
                        <a:rPr lang="en-US" sz="1600" dirty="0" smtClean="0"/>
                        <a:t>10 min</a:t>
                      </a:r>
                      <a:endParaRPr lang="en-US" sz="1600"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11-17-1113</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Chao </a:t>
                      </a:r>
                      <a:r>
                        <a:rPr lang="en-US" sz="1400" kern="1200" dirty="0" smtClean="0">
                          <a:solidFill>
                            <a:schemeClr val="dk1"/>
                          </a:solidFill>
                          <a:latin typeface="+mn-lt"/>
                          <a:ea typeface="+mn-ea"/>
                          <a:cs typeface="+mn-cs"/>
                        </a:rPr>
                        <a:t>Chun Wang</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dirty="0" smtClean="0">
                          <a:effectLst/>
                        </a:rPr>
                        <a:t>Resource Negotiation for Unassociated STAs in SU request and response in MU Operation</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SFD</a:t>
                      </a:r>
                    </a:p>
                  </a:txBody>
                  <a:tcPr marT="45712" marB="45712"/>
                </a:tc>
                <a:tc>
                  <a:txBody>
                    <a:bodyPr/>
                    <a:lstStyle/>
                    <a:p>
                      <a:r>
                        <a:rPr lang="en-US" sz="1600" baseline="0" dirty="0" smtClean="0"/>
                        <a:t>15 min</a:t>
                      </a:r>
                      <a:endParaRPr lang="en-US" sz="1600" dirty="0"/>
                    </a:p>
                  </a:txBody>
                  <a:tcPr marT="45712" marB="45712"/>
                </a:tc>
              </a:tr>
              <a:tr h="160012">
                <a:tc>
                  <a:txBody>
                    <a:bodyPr/>
                    <a:lstStyle/>
                    <a:p>
                      <a:pPr marL="0" algn="l" defTabSz="914400" rtl="0" eaLnBrk="1" latinLnBrk="0" hangingPunct="1"/>
                      <a:r>
                        <a:rPr lang="en-US" sz="1400" strike="noStrike" kern="1200" dirty="0" smtClean="0">
                          <a:solidFill>
                            <a:schemeClr val="dk1"/>
                          </a:solidFill>
                          <a:latin typeface="+mn-lt"/>
                          <a:ea typeface="+mn-ea"/>
                          <a:cs typeface="+mn-cs"/>
                        </a:rPr>
                        <a:t>11-17-1124</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Liwen Chu</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nn-NO" sz="1400" strike="noStrike" dirty="0" smtClean="0">
                          <a:effectLst/>
                        </a:rPr>
                        <a:t>STA Polling for MU NDP Ranging</a:t>
                      </a:r>
                      <a:endParaRPr lang="en-US" sz="14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strike="noStrike" kern="1200" dirty="0" smtClean="0">
                          <a:solidFill>
                            <a:schemeClr val="dk1"/>
                          </a:solidFill>
                          <a:latin typeface="+mn-lt"/>
                          <a:ea typeface="+mn-ea"/>
                          <a:cs typeface="+mn-cs"/>
                        </a:rPr>
                        <a:t>SFD</a:t>
                      </a:r>
                    </a:p>
                  </a:txBody>
                  <a:tcPr marT="45712" marB="45712"/>
                </a:tc>
                <a:tc>
                  <a:txBody>
                    <a:bodyPr/>
                    <a:lstStyle/>
                    <a:p>
                      <a:r>
                        <a:rPr lang="en-US" sz="1600" strike="noStrike" dirty="0" smtClean="0"/>
                        <a:t>15min</a:t>
                      </a:r>
                      <a:endParaRPr lang="en-US" sz="1600" strike="noStrike" dirty="0"/>
                    </a:p>
                  </a:txBody>
                  <a:tcPr marT="45712" marB="45712"/>
                </a:tc>
              </a:tr>
              <a:tr h="160012">
                <a:tc>
                  <a:txBody>
                    <a:bodyPr/>
                    <a:lstStyle/>
                    <a:p>
                      <a:pPr marL="0" algn="l" defTabSz="914400" rtl="0" eaLnBrk="1" latinLnBrk="0" hangingPunct="1"/>
                      <a:r>
                        <a:rPr lang="en-US" sz="1400" kern="1200" dirty="0" smtClean="0">
                          <a:solidFill>
                            <a:schemeClr val="dk1"/>
                          </a:solidFill>
                          <a:latin typeface="+mn-lt"/>
                          <a:ea typeface="+mn-ea"/>
                          <a:cs typeface="+mn-cs"/>
                        </a:rPr>
                        <a:t>11-17-1126</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Chittabrata</a:t>
                      </a:r>
                      <a:r>
                        <a:rPr lang="en-US" sz="1400" kern="1200" baseline="0" dirty="0" smtClean="0">
                          <a:solidFill>
                            <a:schemeClr val="dk1"/>
                          </a:solidFill>
                          <a:latin typeface="+mn-lt"/>
                          <a:ea typeface="+mn-ea"/>
                          <a:cs typeface="+mn-cs"/>
                        </a:rPr>
                        <a:t> Ghosh</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MU Negotiations for Unassociated STA </a:t>
                      </a:r>
                      <a:endParaRPr lang="en-US" sz="14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400" kern="1200" dirty="0" smtClean="0">
                          <a:solidFill>
                            <a:schemeClr val="dk1"/>
                          </a:solidFill>
                          <a:latin typeface="+mn-lt"/>
                          <a:ea typeface="+mn-ea"/>
                          <a:cs typeface="+mn-cs"/>
                        </a:rPr>
                        <a:t>Technical</a:t>
                      </a:r>
                    </a:p>
                  </a:txBody>
                  <a:tcPr marT="45712" marB="45712"/>
                </a:tc>
                <a:tc>
                  <a:txBody>
                    <a:bodyPr/>
                    <a:lstStyle/>
                    <a:p>
                      <a:r>
                        <a:rPr lang="en-US" sz="1400" dirty="0" smtClean="0"/>
                        <a:t>Deferred</a:t>
                      </a:r>
                      <a:r>
                        <a:rPr lang="en-US" sz="1400" baseline="0" dirty="0" smtClean="0"/>
                        <a:t> to </a:t>
                      </a:r>
                      <a:r>
                        <a:rPr lang="en-US" sz="1400" baseline="0" dirty="0" err="1" smtClean="0"/>
                        <a:t>telecon</a:t>
                      </a:r>
                      <a:endParaRPr lang="en-US" sz="1600" dirty="0"/>
                    </a:p>
                  </a:txBody>
                  <a:tcPr marT="45712" marB="45712"/>
                </a:tc>
              </a:tr>
            </a:tbl>
          </a:graphicData>
        </a:graphic>
      </p:graphicFrame>
    </p:spTree>
    <p:extLst>
      <p:ext uri="{BB962C8B-B14F-4D97-AF65-F5344CB8AC3E}">
        <p14:creationId xmlns:p14="http://schemas.microsoft.com/office/powerpoint/2010/main" val="3767089881"/>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2986113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11-17-1128</a:t>
            </a:r>
            <a:endParaRPr lang="en-US" dirty="0"/>
          </a:p>
        </p:txBody>
      </p:sp>
      <p:sp>
        <p:nvSpPr>
          <p:cNvPr id="3" name="Content Placeholder 2"/>
          <p:cNvSpPr>
            <a:spLocks noGrp="1"/>
          </p:cNvSpPr>
          <p:nvPr>
            <p:ph idx="1"/>
          </p:nvPr>
        </p:nvSpPr>
        <p:spPr>
          <a:xfrm>
            <a:off x="685800" y="1268760"/>
            <a:ext cx="7770813" cy="5206653"/>
          </a:xfrm>
        </p:spPr>
        <p:txBody>
          <a:bodyPr/>
          <a:lstStyle/>
          <a:p>
            <a:r>
              <a:rPr lang="en-US" sz="2000" dirty="0" smtClean="0"/>
              <a:t>Motion</a:t>
            </a:r>
          </a:p>
          <a:p>
            <a:pPr marL="0" indent="0"/>
            <a:r>
              <a:rPr lang="en-US" sz="2000" dirty="0"/>
              <a:t>Move </a:t>
            </a:r>
            <a:r>
              <a:rPr lang="en-US" sz="2000" dirty="0" smtClean="0"/>
              <a:t>to:</a:t>
            </a:r>
          </a:p>
          <a:p>
            <a:pPr>
              <a:buFont typeface="Arial" panose="020B0604020202020204" pitchFamily="34" charset="0"/>
              <a:buChar char="•"/>
            </a:pPr>
            <a:r>
              <a:rPr lang="en-US" sz="2000" dirty="0" smtClean="0"/>
              <a:t>Adopt </a:t>
            </a:r>
            <a:r>
              <a:rPr lang="en-US" sz="2000" dirty="0"/>
              <a:t>the set of </a:t>
            </a:r>
            <a:r>
              <a:rPr lang="en-US" sz="2000" dirty="0" smtClean="0"/>
              <a:t>spec </a:t>
            </a:r>
            <a:r>
              <a:rPr lang="en-US" sz="2000" dirty="0"/>
              <a:t>framework requirements listed in slide </a:t>
            </a:r>
            <a:r>
              <a:rPr lang="en-US" sz="2000" dirty="0" smtClean="0"/>
              <a:t>#5 of submissions 11-17-1128r0</a:t>
            </a:r>
          </a:p>
          <a:p>
            <a:pPr>
              <a:buFont typeface="Arial" panose="020B0604020202020204" pitchFamily="34" charset="0"/>
              <a:buChar char="•"/>
            </a:pPr>
            <a:r>
              <a:rPr lang="en-US" sz="2000" dirty="0" smtClean="0"/>
              <a:t>Instruct the SFD </a:t>
            </a:r>
            <a:r>
              <a:rPr lang="en-US" sz="2000" dirty="0"/>
              <a:t>editor to include it in the </a:t>
            </a:r>
            <a:r>
              <a:rPr lang="en-US" sz="2000" dirty="0" err="1"/>
              <a:t>TGaz</a:t>
            </a:r>
            <a:r>
              <a:rPr lang="en-US" sz="2000" dirty="0"/>
              <a:t> </a:t>
            </a:r>
            <a:r>
              <a:rPr lang="en-US" sz="2000" dirty="0" smtClean="0"/>
              <a:t>SFD </a:t>
            </a:r>
            <a:r>
              <a:rPr lang="en-US" sz="2000" dirty="0"/>
              <a:t>under the sub-section </a:t>
            </a:r>
            <a:r>
              <a:rPr lang="en-US" sz="2000" dirty="0" smtClean="0"/>
              <a:t>3.2 (protocol description) and give the editor editorial license. </a:t>
            </a:r>
          </a:p>
          <a:p>
            <a:pPr marL="0" indent="0"/>
            <a:r>
              <a:rPr lang="en-US" sz="2000" dirty="0" smtClean="0"/>
              <a:t>Moved</a:t>
            </a:r>
            <a:r>
              <a:rPr lang="en-US" sz="2000" dirty="0"/>
              <a:t>: </a:t>
            </a:r>
            <a:r>
              <a:rPr lang="en-US" sz="2000" dirty="0" err="1" smtClean="0"/>
              <a:t>Chitto</a:t>
            </a:r>
            <a:r>
              <a:rPr lang="en-US" sz="2000" dirty="0" smtClean="0"/>
              <a:t> Ghosh Seconded: Christian Berger</a:t>
            </a:r>
            <a:endParaRPr lang="en-US" sz="2000" dirty="0"/>
          </a:p>
          <a:p>
            <a:pPr marL="0" indent="0"/>
            <a:r>
              <a:rPr lang="en-US" sz="2000" dirty="0"/>
              <a:t>Result</a:t>
            </a:r>
            <a:r>
              <a:rPr lang="en-US" sz="2000" dirty="0" smtClean="0"/>
              <a:t>:</a:t>
            </a:r>
          </a:p>
          <a:p>
            <a:pPr marL="0" indent="0"/>
            <a:endParaRPr lang="en-US" sz="2000" dirty="0" smtClean="0"/>
          </a:p>
          <a:p>
            <a:pPr marL="0" indent="0"/>
            <a:r>
              <a:rPr lang="en-US" sz="2000" dirty="0" smtClean="0"/>
              <a:t>Motion:</a:t>
            </a:r>
          </a:p>
          <a:p>
            <a:pPr marL="0" indent="0"/>
            <a:r>
              <a:rPr lang="en-US" sz="2000" dirty="0" smtClean="0"/>
              <a:t>Table motion till Sep. meeting.</a:t>
            </a:r>
          </a:p>
          <a:p>
            <a:pPr marL="0" indent="0"/>
            <a:r>
              <a:rPr lang="en-US" sz="2000" dirty="0" smtClean="0"/>
              <a:t>Move: Chao Chun Wang. 2</a:t>
            </a:r>
            <a:r>
              <a:rPr lang="en-US" sz="2000" baseline="30000" dirty="0" smtClean="0"/>
              <a:t>nd</a:t>
            </a:r>
            <a:r>
              <a:rPr lang="en-US" sz="2000" dirty="0" smtClean="0"/>
              <a:t>: SK Yong. Result: 7/3/6</a:t>
            </a:r>
          </a:p>
          <a:p>
            <a:pPr marL="0" indent="0"/>
            <a:r>
              <a:rPr lang="en-US" sz="2000" dirty="0" smtClean="0"/>
              <a:t>Motion fails.</a:t>
            </a:r>
            <a:endParaRPr lang="en-US" sz="2000" dirty="0"/>
          </a:p>
          <a:p>
            <a:endParaRPr lang="en-US" sz="2000" dirty="0"/>
          </a:p>
          <a:p>
            <a:endParaRPr lang="en-US" sz="2000" dirty="0" smtClean="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9492586"/>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11-17-1128</a:t>
            </a:r>
            <a:endParaRPr lang="en-US" dirty="0"/>
          </a:p>
        </p:txBody>
      </p:sp>
      <p:sp>
        <p:nvSpPr>
          <p:cNvPr id="3" name="Content Placeholder 2"/>
          <p:cNvSpPr>
            <a:spLocks noGrp="1"/>
          </p:cNvSpPr>
          <p:nvPr>
            <p:ph idx="1"/>
          </p:nvPr>
        </p:nvSpPr>
        <p:spPr>
          <a:xfrm>
            <a:off x="685800" y="1268760"/>
            <a:ext cx="7770813" cy="5206653"/>
          </a:xfrm>
        </p:spPr>
        <p:txBody>
          <a:bodyPr/>
          <a:lstStyle/>
          <a:p>
            <a:r>
              <a:rPr lang="en-US" dirty="0" smtClean="0"/>
              <a:t>Motion</a:t>
            </a:r>
          </a:p>
          <a:p>
            <a:pPr marL="0" indent="0"/>
            <a:r>
              <a:rPr lang="en-US" dirty="0"/>
              <a:t>Move </a:t>
            </a:r>
            <a:r>
              <a:rPr lang="en-US" dirty="0" smtClean="0"/>
              <a:t>to:</a:t>
            </a:r>
          </a:p>
          <a:p>
            <a:pPr>
              <a:buFont typeface="Arial" panose="020B0604020202020204" pitchFamily="34" charset="0"/>
              <a:buChar char="•"/>
            </a:pPr>
            <a:r>
              <a:rPr lang="en-US" dirty="0" smtClean="0"/>
              <a:t>Adopt </a:t>
            </a:r>
            <a:r>
              <a:rPr lang="en-US" dirty="0"/>
              <a:t>the set of </a:t>
            </a:r>
            <a:r>
              <a:rPr lang="en-US" dirty="0" smtClean="0"/>
              <a:t>spec </a:t>
            </a:r>
            <a:r>
              <a:rPr lang="en-US" dirty="0"/>
              <a:t>framework requirements listed in slide </a:t>
            </a:r>
            <a:r>
              <a:rPr lang="en-US" dirty="0" smtClean="0"/>
              <a:t>#5 of submissions 11-17-1128r0</a:t>
            </a:r>
          </a:p>
          <a:p>
            <a:pPr>
              <a:buFont typeface="Arial" panose="020B0604020202020204" pitchFamily="34" charset="0"/>
              <a:buChar char="•"/>
            </a:pPr>
            <a:r>
              <a:rPr lang="en-US" dirty="0" smtClean="0"/>
              <a:t>Instruct the SFD </a:t>
            </a:r>
            <a:r>
              <a:rPr lang="en-US" dirty="0"/>
              <a:t>editor to include it in the </a:t>
            </a:r>
            <a:r>
              <a:rPr lang="en-US" dirty="0" err="1"/>
              <a:t>TGaz</a:t>
            </a:r>
            <a:r>
              <a:rPr lang="en-US" dirty="0"/>
              <a:t> </a:t>
            </a:r>
            <a:r>
              <a:rPr lang="en-US" dirty="0" smtClean="0"/>
              <a:t>SFD </a:t>
            </a:r>
            <a:r>
              <a:rPr lang="en-US" dirty="0"/>
              <a:t>under the sub-section </a:t>
            </a:r>
            <a:r>
              <a:rPr lang="en-US" dirty="0" smtClean="0"/>
              <a:t>3.2 (protocol description) and give the editor editorial license. </a:t>
            </a:r>
          </a:p>
          <a:p>
            <a:pPr marL="0" indent="0"/>
            <a:endParaRPr lang="en-US" sz="1200" dirty="0"/>
          </a:p>
          <a:p>
            <a:pPr marL="0" indent="0"/>
            <a:r>
              <a:rPr lang="en-US" dirty="0"/>
              <a:t>Moved: </a:t>
            </a:r>
            <a:r>
              <a:rPr lang="en-US" dirty="0" err="1" smtClean="0"/>
              <a:t>Chitto</a:t>
            </a:r>
            <a:r>
              <a:rPr lang="en-US" dirty="0" smtClean="0"/>
              <a:t> Ghosh</a:t>
            </a:r>
            <a:endParaRPr lang="en-US" dirty="0"/>
          </a:p>
          <a:p>
            <a:pPr marL="0" indent="0"/>
            <a:r>
              <a:rPr lang="en-US" dirty="0"/>
              <a:t>Seconded</a:t>
            </a:r>
            <a:r>
              <a:rPr lang="en-US" dirty="0" smtClean="0"/>
              <a:t>: Christian Berger</a:t>
            </a:r>
            <a:endParaRPr lang="en-US" dirty="0"/>
          </a:p>
          <a:p>
            <a:pPr marL="0" indent="0"/>
            <a:r>
              <a:rPr lang="en-US" dirty="0"/>
              <a:t>Result</a:t>
            </a:r>
            <a:r>
              <a:rPr lang="en-US" dirty="0" smtClean="0"/>
              <a:t>:</a:t>
            </a:r>
            <a:r>
              <a:rPr lang="en-US" dirty="0"/>
              <a:t> </a:t>
            </a:r>
            <a:r>
              <a:rPr lang="en-US" dirty="0" smtClean="0"/>
              <a:t>6/4/6</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57286560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SFD Working Draft</a:t>
            </a:r>
            <a:endParaRPr lang="en-US" dirty="0"/>
          </a:p>
        </p:txBody>
      </p:sp>
      <p:sp>
        <p:nvSpPr>
          <p:cNvPr id="3" name="Content Placeholder 2"/>
          <p:cNvSpPr>
            <a:spLocks noGrp="1"/>
          </p:cNvSpPr>
          <p:nvPr>
            <p:ph idx="1"/>
          </p:nvPr>
        </p:nvSpPr>
        <p:spPr>
          <a:xfrm>
            <a:off x="685800" y="1268760"/>
            <a:ext cx="7770813" cy="5206653"/>
          </a:xfrm>
        </p:spPr>
        <p:txBody>
          <a:bodyPr/>
          <a:lstStyle/>
          <a:p>
            <a:r>
              <a:rPr lang="en-US" dirty="0" smtClean="0"/>
              <a:t>Motion</a:t>
            </a:r>
          </a:p>
          <a:p>
            <a:pPr marL="0" indent="0"/>
            <a:r>
              <a:rPr lang="en-US" dirty="0"/>
              <a:t>Move </a:t>
            </a:r>
            <a:r>
              <a:rPr lang="en-US" dirty="0" smtClean="0"/>
              <a:t>to adopt document 11-17-0462r5 as </a:t>
            </a:r>
            <a:r>
              <a:rPr lang="en-US" dirty="0" err="1" smtClean="0"/>
              <a:t>TGaz</a:t>
            </a:r>
            <a:r>
              <a:rPr lang="en-US" dirty="0" smtClean="0"/>
              <a:t> SFD working draft.</a:t>
            </a:r>
          </a:p>
          <a:p>
            <a:pPr marL="0" indent="0"/>
            <a:endParaRPr lang="en-US" sz="1200" dirty="0"/>
          </a:p>
          <a:p>
            <a:pPr marL="0" indent="0"/>
            <a:r>
              <a:rPr lang="en-US" dirty="0"/>
              <a:t>Moved: </a:t>
            </a:r>
            <a:r>
              <a:rPr lang="en-US" dirty="0" smtClean="0"/>
              <a:t> Chao Chun Wang</a:t>
            </a:r>
          </a:p>
          <a:p>
            <a:pPr marL="0" indent="0"/>
            <a:r>
              <a:rPr lang="en-US" dirty="0" smtClean="0"/>
              <a:t>Seconded: Rob Sun</a:t>
            </a:r>
            <a:endParaRPr lang="en-US" dirty="0"/>
          </a:p>
          <a:p>
            <a:pPr marL="0" indent="0"/>
            <a:r>
              <a:rPr lang="en-US" dirty="0"/>
              <a:t>Result</a:t>
            </a:r>
            <a:r>
              <a:rPr lang="en-US" dirty="0" smtClean="0"/>
              <a:t>: (Y/N/A) – 12/0/1</a:t>
            </a:r>
          </a:p>
          <a:p>
            <a:pPr marL="0" indent="0"/>
            <a:r>
              <a:rPr lang="en-US" dirty="0" smtClean="0"/>
              <a:t>Motion passes</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2825360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11-17-1113</a:t>
            </a:r>
            <a:endParaRPr lang="en-US" dirty="0"/>
          </a:p>
        </p:txBody>
      </p:sp>
      <p:sp>
        <p:nvSpPr>
          <p:cNvPr id="3" name="Content Placeholder 2"/>
          <p:cNvSpPr>
            <a:spLocks noGrp="1"/>
          </p:cNvSpPr>
          <p:nvPr>
            <p:ph idx="1"/>
          </p:nvPr>
        </p:nvSpPr>
        <p:spPr>
          <a:xfrm>
            <a:off x="685800" y="1268760"/>
            <a:ext cx="7770813" cy="5206653"/>
          </a:xfrm>
        </p:spPr>
        <p:txBody>
          <a:bodyPr/>
          <a:lstStyle/>
          <a:p>
            <a:r>
              <a:rPr lang="en-US" dirty="0" smtClean="0"/>
              <a:t>Motion</a:t>
            </a:r>
          </a:p>
          <a:p>
            <a:pPr marL="0" indent="0"/>
            <a:r>
              <a:rPr lang="en-US" dirty="0"/>
              <a:t>Move </a:t>
            </a:r>
            <a:r>
              <a:rPr lang="en-US" dirty="0" smtClean="0"/>
              <a:t>to:</a:t>
            </a:r>
          </a:p>
          <a:p>
            <a:pPr>
              <a:buFont typeface="Arial" panose="020B0604020202020204" pitchFamily="34" charset="0"/>
              <a:buChar char="•"/>
            </a:pPr>
            <a:r>
              <a:rPr lang="en-US" dirty="0" smtClean="0"/>
              <a:t>Adopt </a:t>
            </a:r>
            <a:r>
              <a:rPr lang="en-US" dirty="0"/>
              <a:t>the </a:t>
            </a:r>
            <a:r>
              <a:rPr lang="en-US" dirty="0" smtClean="0"/>
              <a:t>following text to the spec </a:t>
            </a:r>
            <a:r>
              <a:rPr lang="en-US" dirty="0"/>
              <a:t>framework </a:t>
            </a:r>
            <a:r>
              <a:rPr lang="en-US" dirty="0" smtClean="0"/>
              <a:t>requirements.</a:t>
            </a:r>
          </a:p>
          <a:p>
            <a:pPr>
              <a:buFont typeface="Arial" panose="020B0604020202020204" pitchFamily="34" charset="0"/>
              <a:buChar char="•"/>
            </a:pPr>
            <a:r>
              <a:rPr lang="en-US" dirty="0" smtClean="0"/>
              <a:t>Instruct the SFD </a:t>
            </a:r>
            <a:r>
              <a:rPr lang="en-US" dirty="0"/>
              <a:t>editor to include it in the </a:t>
            </a:r>
            <a:r>
              <a:rPr lang="en-US" dirty="0" err="1"/>
              <a:t>TGaz</a:t>
            </a:r>
            <a:r>
              <a:rPr lang="en-US" dirty="0"/>
              <a:t> </a:t>
            </a:r>
            <a:r>
              <a:rPr lang="en-US" dirty="0" smtClean="0"/>
              <a:t>SFD </a:t>
            </a:r>
            <a:r>
              <a:rPr lang="en-US" dirty="0"/>
              <a:t>under the sub-section </a:t>
            </a:r>
            <a:r>
              <a:rPr lang="en-US" dirty="0" smtClean="0"/>
              <a:t>3.2 (protocol description) and give the editor editorial license. </a:t>
            </a:r>
          </a:p>
          <a:p>
            <a:pPr marL="0" indent="0"/>
            <a:r>
              <a:rPr lang="en-US" sz="1600" dirty="0" smtClean="0"/>
              <a:t>“To include a mode in 11az protocol to support multiple STAs sending FTM Request in SU mode (SU PPDU) and the AP sends FTM Response in a SU PPDU to address multiple STAs”</a:t>
            </a:r>
          </a:p>
          <a:p>
            <a:pPr marL="0" indent="0"/>
            <a:r>
              <a:rPr lang="en-US" dirty="0" smtClean="0"/>
              <a:t>Moved</a:t>
            </a:r>
            <a:r>
              <a:rPr lang="en-US" dirty="0"/>
              <a:t>: </a:t>
            </a:r>
            <a:r>
              <a:rPr lang="en-US" dirty="0" smtClean="0"/>
              <a:t>Chao Chun Wang</a:t>
            </a:r>
          </a:p>
          <a:p>
            <a:pPr marL="0" indent="0"/>
            <a:r>
              <a:rPr lang="en-US" dirty="0" smtClean="0"/>
              <a:t>Seconded: Nehru Bhandaru</a:t>
            </a:r>
            <a:endParaRPr lang="en-US" dirty="0"/>
          </a:p>
          <a:p>
            <a:pPr marL="0" indent="0"/>
            <a:r>
              <a:rPr lang="en-US" dirty="0"/>
              <a:t>Result</a:t>
            </a:r>
            <a:r>
              <a:rPr lang="en-US" dirty="0" smtClean="0"/>
              <a:t>: (Y/N/A): 9-0-5</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1423140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Option to proceed and adjust TG targets:</a:t>
            </a:r>
          </a:p>
          <a:p>
            <a:r>
              <a:rPr lang="en-US" dirty="0" smtClean="0"/>
              <a:t>O1: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O2: Freeze FRD </a:t>
            </a:r>
            <a:r>
              <a:rPr lang="en-US" dirty="0" smtClean="0"/>
              <a:t>now.</a:t>
            </a:r>
          </a:p>
          <a:p>
            <a:r>
              <a:rPr lang="en-US" dirty="0" smtClean="0"/>
              <a:t>O1) 13</a:t>
            </a:r>
          </a:p>
          <a:p>
            <a:r>
              <a:rPr lang="en-US" dirty="0" smtClean="0"/>
              <a:t>O2) 3</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23975906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Consider FRD Freeze</a:t>
            </a:r>
            <a:endParaRPr lang="en-US" dirty="0"/>
          </a:p>
        </p:txBody>
      </p:sp>
      <p:sp>
        <p:nvSpPr>
          <p:cNvPr id="3" name="Content Placeholder 2"/>
          <p:cNvSpPr>
            <a:spLocks noGrp="1"/>
          </p:cNvSpPr>
          <p:nvPr>
            <p:ph idx="1"/>
          </p:nvPr>
        </p:nvSpPr>
        <p:spPr/>
        <p:txBody>
          <a:bodyPr/>
          <a:lstStyle/>
          <a:p>
            <a:r>
              <a:rPr lang="en-US" dirty="0" smtClean="0"/>
              <a:t>Motion</a:t>
            </a:r>
          </a:p>
          <a:p>
            <a:r>
              <a:rPr lang="en-US" dirty="0" smtClean="0"/>
              <a:t>We agree to Freeze FRD for further comments and resolve the existing comments till the end of next IEEE </a:t>
            </a:r>
            <a:r>
              <a:rPr lang="en-US" dirty="0" err="1" smtClean="0"/>
              <a:t>FtF</a:t>
            </a:r>
            <a:r>
              <a:rPr lang="en-US" dirty="0" smtClean="0"/>
              <a:t> meeting, the final FRD is the last version at that meeting. </a:t>
            </a:r>
          </a:p>
          <a:p>
            <a:r>
              <a:rPr lang="en-US" dirty="0" smtClean="0"/>
              <a:t>Moved: Harry </a:t>
            </a:r>
            <a:r>
              <a:rPr lang="en-US" dirty="0" err="1" smtClean="0"/>
              <a:t>Bims</a:t>
            </a:r>
            <a:endParaRPr lang="en-US" dirty="0" smtClean="0"/>
          </a:p>
          <a:p>
            <a:r>
              <a:rPr lang="en-US" dirty="0" smtClean="0"/>
              <a:t>2</a:t>
            </a:r>
            <a:r>
              <a:rPr lang="en-US" baseline="30000" dirty="0" smtClean="0"/>
              <a:t>nd</a:t>
            </a:r>
            <a:r>
              <a:rPr lang="en-US" dirty="0" smtClean="0"/>
              <a:t>: SK Yong</a:t>
            </a:r>
          </a:p>
          <a:p>
            <a:r>
              <a:rPr lang="en-US" dirty="0" smtClean="0"/>
              <a:t>Results(Y/N/A): 13/2/3</a:t>
            </a:r>
          </a:p>
          <a:p>
            <a:r>
              <a:rPr lang="en-US" dirty="0" smtClean="0"/>
              <a:t>Motion passes</a:t>
            </a:r>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520735678"/>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 NO JULY FRD Freeze</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Scope and effort change:</a:t>
            </a:r>
          </a:p>
          <a:p>
            <a:pPr>
              <a:buFont typeface="Arial" panose="020B0604020202020204" pitchFamily="34" charset="0"/>
              <a:buChar char="•"/>
            </a:pPr>
            <a:r>
              <a:rPr lang="en-US" dirty="0" smtClean="0"/>
              <a:t>Original target was FRD freeze during May meeting.</a:t>
            </a:r>
          </a:p>
          <a:p>
            <a:pPr>
              <a:buFont typeface="Arial" panose="020B0604020202020204" pitchFamily="34" charset="0"/>
              <a:buChar char="•"/>
            </a:pPr>
            <a:r>
              <a:rPr lang="en-US" dirty="0" smtClean="0"/>
              <a:t>Group did not meet this and commit to go on a 45day Comment Collection and resolve during the July meeting.</a:t>
            </a:r>
          </a:p>
          <a:p>
            <a:pPr>
              <a:buFont typeface="Arial" panose="020B0604020202020204" pitchFamily="34" charset="0"/>
              <a:buChar char="•"/>
            </a:pPr>
            <a:r>
              <a:rPr lang="en-US" dirty="0" smtClean="0"/>
              <a:t>FRD is not yet frozen, slipping now by 4 months.</a:t>
            </a:r>
          </a:p>
          <a:p>
            <a:pPr>
              <a:buFont typeface="Arial" panose="020B0604020202020204" pitchFamily="34" charset="0"/>
              <a:buChar char="•"/>
            </a:pPr>
            <a:r>
              <a:rPr lang="en-US" dirty="0" smtClean="0"/>
              <a:t>Additional contents to project:</a:t>
            </a:r>
          </a:p>
          <a:p>
            <a:pPr lvl="1">
              <a:buFont typeface="Arial" panose="020B0604020202020204" pitchFamily="34" charset="0"/>
              <a:buChar char="•"/>
            </a:pPr>
            <a:r>
              <a:rPr lang="en-US" dirty="0" smtClean="0"/>
              <a:t>MAC level security.</a:t>
            </a:r>
          </a:p>
          <a:p>
            <a:pPr lvl="1">
              <a:buFont typeface="Arial" panose="020B0604020202020204" pitchFamily="34" charset="0"/>
              <a:buChar char="•"/>
            </a:pPr>
            <a:r>
              <a:rPr lang="en-US" dirty="0" smtClean="0"/>
              <a:t>PHY level security for legacy, </a:t>
            </a:r>
            <a:r>
              <a:rPr lang="en-US" dirty="0" err="1" smtClean="0"/>
              <a:t>VHTz</a:t>
            </a:r>
            <a:r>
              <a:rPr lang="en-US" dirty="0" smtClean="0"/>
              <a:t> and </a:t>
            </a:r>
            <a:r>
              <a:rPr lang="en-US" dirty="0" err="1" smtClean="0"/>
              <a:t>HEz</a:t>
            </a:r>
            <a:r>
              <a:rPr lang="en-US" dirty="0" smtClean="0"/>
              <a:t>– </a:t>
            </a:r>
            <a:r>
              <a:rPr lang="en-US" dirty="0"/>
              <a:t>Novel </a:t>
            </a:r>
            <a:r>
              <a:rPr lang="en-US" dirty="0" smtClean="0"/>
              <a:t>concept to 802.11.</a:t>
            </a:r>
          </a:p>
          <a:p>
            <a:pPr>
              <a:buFont typeface="Arial" panose="020B0604020202020204" pitchFamily="34" charset="0"/>
              <a:buChar char="•"/>
            </a:pPr>
            <a:r>
              <a:rPr lang="en-US" dirty="0" smtClean="0"/>
              <a:t>Project timelines required adjustment to meet the additional content.</a:t>
            </a:r>
          </a:p>
          <a:p>
            <a:pPr>
              <a:buFont typeface="Arial" panose="020B0604020202020204" pitchFamily="34" charset="0"/>
              <a:buChar char="•"/>
            </a:pPr>
            <a:endParaRPr lang="en-US" dirty="0" smtClean="0"/>
          </a:p>
          <a:p>
            <a:endParaRPr lang="en-US" dirty="0" smtClean="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ounded Rectangle 6"/>
          <p:cNvSpPr/>
          <p:nvPr/>
        </p:nvSpPr>
        <p:spPr bwMode="auto">
          <a:xfrm>
            <a:off x="288826" y="5733257"/>
            <a:ext cx="8640959" cy="850900"/>
          </a:xfrm>
          <a:prstGeom prst="round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dirty="0"/>
              <a:t>Project timelines </a:t>
            </a:r>
            <a:r>
              <a:rPr lang="en-US" dirty="0" smtClean="0"/>
              <a:t>require </a:t>
            </a:r>
            <a:r>
              <a:rPr lang="en-US" dirty="0"/>
              <a:t>adjustment to meet the </a:t>
            </a:r>
            <a:r>
              <a:rPr lang="en-US" dirty="0" smtClean="0"/>
              <a:t>additional content and group progress.</a:t>
            </a:r>
            <a:endParaRPr lang="en-US" dirty="0"/>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b="0" i="0" u="none" strike="noStrike" cap="none" normalizeH="0" baseline="0" dirty="0" smtClean="0">
              <a:ln>
                <a:noFill/>
              </a:ln>
              <a:solidFill>
                <a:schemeClr val="bg1"/>
              </a:solidFill>
              <a:effectLst/>
            </a:endParaRPr>
          </a:p>
        </p:txBody>
      </p:sp>
    </p:spTree>
    <p:extLst>
      <p:ext uri="{BB962C8B-B14F-4D97-AF65-F5344CB8AC3E}">
        <p14:creationId xmlns:p14="http://schemas.microsoft.com/office/powerpoint/2010/main" val="1951643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Timelines (con.)</a:t>
            </a:r>
            <a:endParaRPr lang="en-US" dirty="0"/>
          </a:p>
        </p:txBody>
      </p:sp>
      <p:sp>
        <p:nvSpPr>
          <p:cNvPr id="3" name="Content Placeholder 2"/>
          <p:cNvSpPr>
            <a:spLocks noGrp="1"/>
          </p:cNvSpPr>
          <p:nvPr>
            <p:ph idx="1"/>
          </p:nvPr>
        </p:nvSpPr>
        <p:spPr>
          <a:xfrm>
            <a:off x="685800" y="1628800"/>
            <a:ext cx="7770813" cy="4465613"/>
          </a:xfrm>
        </p:spPr>
        <p:txBody>
          <a:bodyPr/>
          <a:lstStyle/>
          <a:p>
            <a:r>
              <a:rPr lang="en-US" dirty="0" smtClean="0"/>
              <a:t>Other possibilities:</a:t>
            </a:r>
            <a:r>
              <a:rPr lang="en-US" dirty="0"/>
              <a:t>	</a:t>
            </a:r>
            <a:endParaRPr lang="en-US" dirty="0" smtClean="0"/>
          </a:p>
          <a:p>
            <a:pPr>
              <a:buFont typeface="Arial" panose="020B0604020202020204" pitchFamily="34" charset="0"/>
              <a:buChar char="•"/>
            </a:pPr>
            <a:r>
              <a:rPr lang="en-US" dirty="0" smtClean="0"/>
              <a:t>Keep existing timelines (major milestones) and remove one or multiple topics from the current activity:</a:t>
            </a:r>
          </a:p>
          <a:p>
            <a:pPr lvl="1">
              <a:buFont typeface="Arial" panose="020B0604020202020204" pitchFamily="34" charset="0"/>
              <a:buChar char="•"/>
            </a:pPr>
            <a:r>
              <a:rPr lang="en-US" dirty="0" smtClean="0"/>
              <a:t>Angular in the sub 6Ghz band.</a:t>
            </a:r>
          </a:p>
          <a:p>
            <a:pPr lvl="1">
              <a:buFont typeface="Arial" panose="020B0604020202020204" pitchFamily="34" charset="0"/>
              <a:buChar char="•"/>
            </a:pPr>
            <a:r>
              <a:rPr lang="en-US" dirty="0" smtClean="0"/>
              <a:t>Scalable location.</a:t>
            </a:r>
          </a:p>
          <a:p>
            <a:pPr lvl="1">
              <a:buFont typeface="Arial" panose="020B0604020202020204" pitchFamily="34" charset="0"/>
              <a:buChar char="•"/>
            </a:pPr>
            <a:r>
              <a:rPr lang="en-US" dirty="0" smtClean="0"/>
              <a:t>60Ghz positioning.</a:t>
            </a:r>
          </a:p>
          <a:p>
            <a:pPr lvl="1">
              <a:buFont typeface="Arial" panose="020B0604020202020204" pitchFamily="34" charset="0"/>
              <a:buChar char="•"/>
            </a:pPr>
            <a:r>
              <a:rPr lang="en-US" dirty="0" smtClean="0"/>
              <a:t>MAC and PHY security</a:t>
            </a:r>
          </a:p>
          <a:p>
            <a:pPr lvl="1">
              <a:buFont typeface="Arial" panose="020B0604020202020204" pitchFamily="34" charset="0"/>
              <a:buChar char="•"/>
            </a:pPr>
            <a:r>
              <a:rPr lang="en-US" dirty="0" smtClean="0"/>
              <a:t>PHY level security.</a:t>
            </a:r>
          </a:p>
          <a:p>
            <a:pPr>
              <a:buFont typeface="Arial" panose="020B0604020202020204" pitchFamily="34" charset="0"/>
              <a:buChar char="•"/>
            </a:pPr>
            <a:r>
              <a:rPr lang="en-US" dirty="0" smtClean="0"/>
              <a:t>Discussion….</a:t>
            </a:r>
          </a:p>
          <a:p>
            <a:pPr lvl="1">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830300965"/>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 name="Rectangle 93"/>
          <p:cNvSpPr/>
          <p:nvPr/>
        </p:nvSpPr>
        <p:spPr>
          <a:xfrm>
            <a:off x="4989332" y="3406393"/>
            <a:ext cx="693783" cy="25261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8" name="Rectangle 87"/>
          <p:cNvSpPr/>
          <p:nvPr/>
        </p:nvSpPr>
        <p:spPr>
          <a:xfrm>
            <a:off x="4989333" y="2882628"/>
            <a:ext cx="693783" cy="15390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86" name="Rectangle 85"/>
          <p:cNvSpPr/>
          <p:nvPr/>
        </p:nvSpPr>
        <p:spPr>
          <a:xfrm>
            <a:off x="3219088" y="2681708"/>
            <a:ext cx="576000" cy="18888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4 M</a:t>
            </a:r>
            <a:endParaRPr lang="en-US" sz="1100" dirty="0">
              <a:solidFill>
                <a:schemeClr val="tx1"/>
              </a:solidFill>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404908" cy="4176465"/>
            <a:chOff x="74364" y="1844823"/>
            <a:chExt cx="9404908"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2"/>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696635" y="2209947"/>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1-2022</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9277926" y="2252737"/>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83876"/>
              <a:ext cx="2468649" cy="14357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811662"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1709"/>
              <a:ext cx="2033064" cy="18888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893073"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3-2020</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6751502"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6026575"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7-2019</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859763"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715445" y="2244287"/>
              <a:ext cx="671742" cy="359852"/>
              <a:chOff x="3925020" y="1607958"/>
              <a:chExt cx="671742" cy="359852"/>
            </a:xfrm>
          </p:grpSpPr>
          <p:sp>
            <p:nvSpPr>
              <p:cNvPr id="68" name="Text Box 24"/>
              <p:cNvSpPr txBox="1">
                <a:spLocks noChangeArrowheads="1"/>
              </p:cNvSpPr>
              <p:nvPr/>
            </p:nvSpPr>
            <p:spPr bwMode="auto">
              <a:xfrm>
                <a:off x="4078394" y="1607958"/>
                <a:ext cx="51836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Sep.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925020"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964202"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2" name="Oval Callout 61"/>
            <p:cNvSpPr/>
            <p:nvPr/>
          </p:nvSpPr>
          <p:spPr bwMode="auto">
            <a:xfrm>
              <a:off x="6987001" y="343544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691611" y="227989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4" name="Text Box 24"/>
            <p:cNvSpPr txBox="1">
              <a:spLocks noChangeArrowheads="1"/>
            </p:cNvSpPr>
            <p:nvPr/>
          </p:nvSpPr>
          <p:spPr bwMode="auto">
            <a:xfrm>
              <a:off x="3060752" y="2138444"/>
              <a:ext cx="681390"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 move to 9-2018</a:t>
              </a:r>
              <a:endParaRPr lang="en-US" altLang="en-US" sz="600" dirty="0">
                <a:latin typeface="Arial" panose="020B0604020202020204" pitchFamily="34" charset="0"/>
                <a:cs typeface="Arial" panose="020B0604020202020204" pitchFamily="34" charset="0"/>
              </a:endParaRP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gr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Revised Timelines – Complete Scope</a:t>
            </a:r>
            <a:endParaRPr lang="en-US" dirty="0"/>
          </a:p>
        </p:txBody>
      </p:sp>
      <p:sp>
        <p:nvSpPr>
          <p:cNvPr id="89" name="Rectangle 88"/>
          <p:cNvSpPr/>
          <p:nvPr/>
        </p:nvSpPr>
        <p:spPr>
          <a:xfrm>
            <a:off x="8696635" y="3033287"/>
            <a:ext cx="693783" cy="183270"/>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050" dirty="0" smtClean="0">
                <a:solidFill>
                  <a:schemeClr val="tx1"/>
                </a:solidFill>
              </a:rPr>
              <a:t>10 M</a:t>
            </a:r>
            <a:endParaRPr lang="en-US" sz="1050" dirty="0">
              <a:solidFill>
                <a:schemeClr val="tx1"/>
              </a:solidFill>
            </a:endParaRPr>
          </a:p>
        </p:txBody>
      </p:sp>
      <p:sp>
        <p:nvSpPr>
          <p:cNvPr id="90" name="Rectangle 89"/>
          <p:cNvSpPr/>
          <p:nvPr/>
        </p:nvSpPr>
        <p:spPr>
          <a:xfrm>
            <a:off x="4996703" y="3952185"/>
            <a:ext cx="693783" cy="151781"/>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1" name="Rectangle 90"/>
          <p:cNvSpPr/>
          <p:nvPr/>
        </p:nvSpPr>
        <p:spPr>
          <a:xfrm>
            <a:off x="4996703" y="4406311"/>
            <a:ext cx="693783" cy="19131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2" name="Rectangle 91"/>
          <p:cNvSpPr/>
          <p:nvPr/>
        </p:nvSpPr>
        <p:spPr>
          <a:xfrm>
            <a:off x="4996703" y="4984149"/>
            <a:ext cx="693783" cy="189572"/>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
        <p:nvSpPr>
          <p:cNvPr id="93" name="Rectangle 92"/>
          <p:cNvSpPr/>
          <p:nvPr/>
        </p:nvSpPr>
        <p:spPr>
          <a:xfrm>
            <a:off x="5006668" y="5485034"/>
            <a:ext cx="693783" cy="203027"/>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5 M</a:t>
            </a:r>
            <a:endParaRPr lang="en-US" sz="1100" dirty="0">
              <a:solidFill>
                <a:schemeClr val="tx1"/>
              </a:solidFill>
            </a:endParaRPr>
          </a:p>
        </p:txBody>
      </p:sp>
    </p:spTree>
    <p:extLst>
      <p:ext uri="{BB962C8B-B14F-4D97-AF65-F5344CB8AC3E}">
        <p14:creationId xmlns:p14="http://schemas.microsoft.com/office/powerpoint/2010/main" val="20028867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SFD development</a:t>
            </a:r>
            <a:r>
              <a:rPr lang="en-US" dirty="0" smtClean="0"/>
              <a:t>.</a:t>
            </a:r>
          </a:p>
          <a:p>
            <a:pPr>
              <a:buFont typeface="Arial" panose="020B0604020202020204" pitchFamily="34" charset="0"/>
              <a:buChar char="•"/>
            </a:pPr>
            <a:r>
              <a:rPr lang="en-US" dirty="0" smtClean="0"/>
              <a:t>Resolved remaining comments.</a:t>
            </a:r>
            <a:endParaRPr lang="en-US" dirty="0" smtClean="0"/>
          </a:p>
          <a:p>
            <a:pPr>
              <a:buFont typeface="Arial" panose="020B0604020202020204" pitchFamily="34" charset="0"/>
              <a:buChar char="•"/>
            </a:pPr>
            <a:r>
              <a:rPr lang="en-US" dirty="0" smtClean="0"/>
              <a:t>Consider </a:t>
            </a:r>
            <a:r>
              <a:rPr lang="en-US" dirty="0" smtClean="0"/>
              <a:t>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Sep.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Sep. meeting goals as the TG Plan Of Record.</a:t>
            </a:r>
          </a:p>
          <a:p>
            <a:endParaRPr lang="en-US" dirty="0" smtClean="0"/>
          </a:p>
          <a:p>
            <a:r>
              <a:rPr lang="en-US" dirty="0" smtClean="0"/>
              <a:t>Moved</a:t>
            </a:r>
            <a:r>
              <a:rPr lang="en-US" dirty="0" smtClean="0"/>
              <a:t>: Rob Sun</a:t>
            </a:r>
            <a:endParaRPr lang="en-US" dirty="0" smtClean="0"/>
          </a:p>
          <a:p>
            <a:r>
              <a:rPr lang="en-US" dirty="0" smtClean="0"/>
              <a:t>2</a:t>
            </a:r>
            <a:r>
              <a:rPr lang="en-US" baseline="30000" dirty="0" smtClean="0"/>
              <a:t>nd</a:t>
            </a:r>
            <a:r>
              <a:rPr lang="en-US" dirty="0" smtClean="0"/>
              <a:t>: Assaf Kasher</a:t>
            </a:r>
            <a:endParaRPr lang="en-US" dirty="0" smtClean="0"/>
          </a:p>
          <a:p>
            <a:endParaRPr lang="en-US" dirty="0"/>
          </a:p>
          <a:p>
            <a:r>
              <a:rPr lang="en-US" dirty="0" smtClean="0"/>
              <a:t>Y: 		</a:t>
            </a:r>
            <a:r>
              <a:rPr lang="en-US" dirty="0" smtClean="0"/>
              <a:t>16</a:t>
            </a:r>
            <a:r>
              <a:rPr lang="en-US" dirty="0" smtClean="0"/>
              <a:t>		N: 	</a:t>
            </a:r>
            <a:r>
              <a:rPr lang="en-US" dirty="0" smtClean="0"/>
              <a:t>0</a:t>
            </a:r>
            <a:r>
              <a:rPr lang="en-US" dirty="0" smtClean="0"/>
              <a:t>		A: </a:t>
            </a:r>
            <a:r>
              <a:rPr lang="en-US" dirty="0" smtClean="0"/>
              <a:t>0</a:t>
            </a: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Aug. 30</a:t>
            </a:r>
            <a:r>
              <a:rPr lang="en-US" altLang="en-US" baseline="30000" dirty="0" smtClean="0"/>
              <a:t>th</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69</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70</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71</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72</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75</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8748</TotalTime>
  <Words>4266</Words>
  <Application>Microsoft Office PowerPoint</Application>
  <PresentationFormat>On-screen Show (4:3)</PresentationFormat>
  <Paragraphs>1043</Paragraphs>
  <Slides>75</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5"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Submission List for the week (2)</vt:lpstr>
      <vt:lpstr>Submission List for the week (2)</vt:lpstr>
      <vt:lpstr>PowerPoint Presentation</vt:lpstr>
      <vt:lpstr>Meeting Slot # 1 discussion items</vt:lpstr>
      <vt:lpstr>Submission order – Slot #1</vt:lpstr>
      <vt:lpstr>Approval of previous meeting minutes</vt:lpstr>
      <vt:lpstr>Approval of FRD Working Draft</vt:lpstr>
      <vt:lpstr>Motion</vt:lpstr>
      <vt:lpstr>Presentations</vt:lpstr>
      <vt:lpstr>Attendance reminder</vt:lpstr>
      <vt:lpstr>Recess</vt:lpstr>
      <vt:lpstr>PowerPoint Presentation</vt:lpstr>
      <vt:lpstr>Meeting Slot # 2 discussion items</vt:lpstr>
      <vt:lpstr>Submission order – Slot # 2</vt:lpstr>
      <vt:lpstr>Presentations</vt:lpstr>
      <vt:lpstr>Reminder to do attendance</vt:lpstr>
      <vt:lpstr>Recess</vt:lpstr>
      <vt:lpstr>PowerPoint Presentation</vt:lpstr>
      <vt:lpstr>Meeting Slot # 3 discussion items</vt:lpstr>
      <vt:lpstr>Meeting Slot # 3 discussion items</vt:lpstr>
      <vt:lpstr>Submission order – Slot #3</vt:lpstr>
      <vt:lpstr>Presentations</vt:lpstr>
      <vt:lpstr>Motion</vt:lpstr>
      <vt:lpstr>Reminder to do attendance</vt:lpstr>
      <vt:lpstr>Recess</vt:lpstr>
      <vt:lpstr>PowerPoint Presentation</vt:lpstr>
      <vt:lpstr>Meeting Slot # 4 discussion items</vt:lpstr>
      <vt:lpstr>Submission order – Slot #4</vt:lpstr>
      <vt:lpstr>Presentations</vt:lpstr>
      <vt:lpstr>Submissions 11-17-1128</vt:lpstr>
      <vt:lpstr>Submissions 11-17-1128</vt:lpstr>
      <vt:lpstr>SFD Working Draft</vt:lpstr>
      <vt:lpstr>Submissions 11-17-1113</vt:lpstr>
      <vt:lpstr>FRD Maturity – Freeze (previously)</vt:lpstr>
      <vt:lpstr>Motion (May meeting) </vt:lpstr>
      <vt:lpstr>Consider FRD Freeze</vt:lpstr>
      <vt:lpstr>Consider FRD Freeze</vt:lpstr>
      <vt:lpstr>Timelines – NO JULY FRD Freeze</vt:lpstr>
      <vt:lpstr>Timelines (con.)</vt:lpstr>
      <vt:lpstr>Current Approved Timelines</vt:lpstr>
      <vt:lpstr>Revised Timelines – Complete Scope</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204</cp:revision>
  <cp:lastPrinted>1601-01-01T00:00:00Z</cp:lastPrinted>
  <dcterms:created xsi:type="dcterms:W3CDTF">2017-01-29T08:57:00Z</dcterms:created>
  <dcterms:modified xsi:type="dcterms:W3CDTF">2017-07-13T16:03:55Z</dcterms:modified>
</cp:coreProperties>
</file>