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7"/>
  </p:notesMasterIdLst>
  <p:handoutMasterIdLst>
    <p:handoutMasterId r:id="rId78"/>
  </p:handoutMasterIdLst>
  <p:sldIdLst>
    <p:sldId id="256" r:id="rId2"/>
    <p:sldId id="265" r:id="rId3"/>
    <p:sldId id="257"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315" r:id="rId18"/>
    <p:sldId id="316" r:id="rId19"/>
    <p:sldId id="331" r:id="rId20"/>
    <p:sldId id="281" r:id="rId21"/>
    <p:sldId id="282" r:id="rId22"/>
    <p:sldId id="283" r:id="rId23"/>
    <p:sldId id="284" r:id="rId24"/>
    <p:sldId id="318" r:id="rId25"/>
    <p:sldId id="320" r:id="rId26"/>
    <p:sldId id="285" r:id="rId27"/>
    <p:sldId id="286" r:id="rId28"/>
    <p:sldId id="287" r:id="rId29"/>
    <p:sldId id="290" r:id="rId30"/>
    <p:sldId id="289" r:id="rId31"/>
    <p:sldId id="322" r:id="rId32"/>
    <p:sldId id="327" r:id="rId33"/>
    <p:sldId id="304" r:id="rId34"/>
    <p:sldId id="308" r:id="rId35"/>
    <p:sldId id="306" r:id="rId36"/>
    <p:sldId id="330" r:id="rId37"/>
    <p:sldId id="307" r:id="rId38"/>
    <p:sldId id="305" r:id="rId39"/>
    <p:sldId id="328" r:id="rId40"/>
    <p:sldId id="332" r:id="rId41"/>
    <p:sldId id="325" r:id="rId42"/>
    <p:sldId id="326" r:id="rId43"/>
    <p:sldId id="323" r:id="rId44"/>
    <p:sldId id="324" r:id="rId45"/>
    <p:sldId id="321" r:id="rId46"/>
    <p:sldId id="329" r:id="rId47"/>
    <p:sldId id="334" r:id="rId48"/>
    <p:sldId id="341" r:id="rId49"/>
    <p:sldId id="342" r:id="rId50"/>
    <p:sldId id="343" r:id="rId51"/>
    <p:sldId id="293" r:id="rId52"/>
    <p:sldId id="313" r:id="rId53"/>
    <p:sldId id="340" r:id="rId54"/>
    <p:sldId id="344" r:id="rId55"/>
    <p:sldId id="335" r:id="rId56"/>
    <p:sldId id="339" r:id="rId57"/>
    <p:sldId id="291" r:id="rId58"/>
    <p:sldId id="333" r:id="rId59"/>
    <p:sldId id="314" r:id="rId60"/>
    <p:sldId id="309" r:id="rId61"/>
    <p:sldId id="294" r:id="rId62"/>
    <p:sldId id="295" r:id="rId63"/>
    <p:sldId id="296" r:id="rId64"/>
    <p:sldId id="297" r:id="rId65"/>
    <p:sldId id="298" r:id="rId66"/>
    <p:sldId id="299" r:id="rId67"/>
    <p:sldId id="300" r:id="rId68"/>
    <p:sldId id="301" r:id="rId69"/>
    <p:sldId id="258" r:id="rId70"/>
    <p:sldId id="259" r:id="rId71"/>
    <p:sldId id="260" r:id="rId72"/>
    <p:sldId id="261" r:id="rId73"/>
    <p:sldId id="262" r:id="rId74"/>
    <p:sldId id="263" r:id="rId75"/>
    <p:sldId id="264" r:id="rId7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269"/>
            <p14:sldId id="270"/>
            <p14:sldId id="271"/>
            <p14:sldId id="272"/>
            <p14:sldId id="273"/>
            <p14:sldId id="274"/>
            <p14:sldId id="275"/>
            <p14:sldId id="276"/>
            <p14:sldId id="277"/>
            <p14:sldId id="278"/>
            <p14:sldId id="279"/>
            <p14:sldId id="315"/>
            <p14:sldId id="316"/>
            <p14:sldId id="331"/>
          </p14:sldIdLst>
        </p14:section>
        <p14:section name="Slot # 1" id="{A8BC1F47-3153-4394-9D00-B4D234301B74}">
          <p14:sldIdLst>
            <p14:sldId id="281"/>
            <p14:sldId id="282"/>
            <p14:sldId id="283"/>
            <p14:sldId id="284"/>
            <p14:sldId id="318"/>
            <p14:sldId id="320"/>
            <p14:sldId id="285"/>
            <p14:sldId id="286"/>
            <p14:sldId id="287"/>
          </p14:sldIdLst>
        </p14:section>
        <p14:section name="Slot # 2" id="{5DEA695E-ACCD-4583-8C8C-713FC3EAA3F2}">
          <p14:sldIdLst>
            <p14:sldId id="290"/>
            <p14:sldId id="289"/>
            <p14:sldId id="322"/>
            <p14:sldId id="327"/>
            <p14:sldId id="304"/>
            <p14:sldId id="308"/>
          </p14:sldIdLst>
        </p14:section>
        <p14:section name="Slot #3" id="{630C644C-9DFD-4620-9650-24BD26CEB6E3}">
          <p14:sldIdLst>
            <p14:sldId id="306"/>
            <p14:sldId id="330"/>
            <p14:sldId id="307"/>
            <p14:sldId id="305"/>
            <p14:sldId id="328"/>
            <p14:sldId id="332"/>
            <p14:sldId id="325"/>
            <p14:sldId id="326"/>
          </p14:sldIdLst>
        </p14:section>
        <p14:section name="Slot #4" id="{BC53A078-CFD0-4CD3-BEED-747D5107E17F}">
          <p14:sldIdLst>
            <p14:sldId id="323"/>
            <p14:sldId id="324"/>
            <p14:sldId id="321"/>
            <p14:sldId id="329"/>
            <p14:sldId id="334"/>
            <p14:sldId id="341"/>
            <p14:sldId id="342"/>
            <p14:sldId id="343"/>
            <p14:sldId id="293"/>
            <p14:sldId id="313"/>
            <p14:sldId id="340"/>
            <p14:sldId id="344"/>
            <p14:sldId id="335"/>
            <p14:sldId id="339"/>
            <p14:sldId id="291"/>
            <p14:sldId id="333"/>
            <p14:sldId id="314"/>
            <p14:sldId id="309"/>
            <p14:sldId id="294"/>
            <p14:sldId id="295"/>
            <p14:sldId id="296"/>
            <p14:sldId id="297"/>
          </p14:sldIdLst>
        </p14:section>
        <p14:section name="Backup" id="{47BEF69D-F599-4CC7-B784-3CC168788F46}">
          <p14:sldIdLst>
            <p14:sldId id="298"/>
          </p14:sldIdLst>
        </p14:section>
        <p14:section name="Motion Template" id="{F1C8A9DA-86F4-489A-BD5B-5D1CBCA519D3}">
          <p14:sldIdLst>
            <p14:sldId id="299"/>
            <p14:sldId id="300"/>
            <p14:sldId id="301"/>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564" autoAdjust="0"/>
    <p:restoredTop sz="94660"/>
  </p:normalViewPr>
  <p:slideViewPr>
    <p:cSldViewPr>
      <p:cViewPr>
        <p:scale>
          <a:sx n="75" d="100"/>
          <a:sy n="75" d="100"/>
        </p:scale>
        <p:origin x="1674" y="22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668017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61</a:t>
            </a:fld>
            <a:endParaRPr lang="en-US"/>
          </a:p>
        </p:txBody>
      </p:sp>
    </p:spTree>
    <p:extLst>
      <p:ext uri="{BB962C8B-B14F-4D97-AF65-F5344CB8AC3E}">
        <p14:creationId xmlns:p14="http://schemas.microsoft.com/office/powerpoint/2010/main" val="2573519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69</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71</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2017</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2017</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2017</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802.11-17/0836r07</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policy_rev.pdf" TargetMode="External"/><Relationship Id="rId7" Type="http://schemas.openxmlformats.org/officeDocument/2006/relationships/hyperlink" Target="http://standards.ieee.org/about/sasb/0316sasbmi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about/sasb/0616sasbmin.pdf" TargetMode="External"/><Relationship Id="rId5" Type="http://schemas.openxmlformats.org/officeDocument/2006/relationships/hyperlink" Target="http://standards.ieee.org/about/sasb/0916sasbmin.pdf" TargetMode="External"/><Relationship Id="rId4" Type="http://schemas.openxmlformats.org/officeDocument/2006/relationships/hyperlink" Target="http://standards.ieee.org/about/sasb/1216sasbmin.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July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2017-07-12</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186"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14</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Jonathan Segev, Intel Corporation</a:t>
            </a:r>
            <a:endParaRPr lang="en-GB" dirty="0"/>
          </a:p>
        </p:txBody>
      </p:sp>
      <p:sp>
        <p:nvSpPr>
          <p:cNvPr id="10"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rgbClr val="000000"/>
                </a:solidFill>
                <a:effectLst/>
                <a:uLnTx/>
                <a:uFillTx/>
                <a:latin typeface="Times New Roman"/>
                <a:ea typeface="+mj-ea"/>
                <a:cs typeface="+mj-cs"/>
              </a:rPr>
              <a:t>IEEE-SA Rule documents updates 2016</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1"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changes are listed here: </a:t>
            </a:r>
            <a:r>
              <a:rPr kumimoji="0" lang="en-US" sz="2000" b="1" i="0" u="sng" strike="noStrike" kern="0" cap="none" spc="0" normalizeH="0" baseline="0" noProof="0" dirty="0" smtClean="0">
                <a:ln>
                  <a:noFill/>
                </a:ln>
                <a:solidFill>
                  <a:srgbClr val="000000"/>
                </a:solidFill>
                <a:effectLst/>
                <a:uLnTx/>
                <a:uFillTx/>
                <a:latin typeface="Times New Roman"/>
                <a:ea typeface="+mn-ea"/>
                <a:cs typeface="+mn-cs"/>
                <a:hlinkClick r:id="rId3"/>
              </a:rPr>
              <a:t>http://standards.ieee.org/develop/policies/policy_rev.pdf</a:t>
            </a:r>
            <a:endParaRPr kumimoji="0" lang="en-US"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The Standards Board minutes are here: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4"/>
              </a:rPr>
              <a:t>http://standards.ieee.org/about/sasb/1216sasbmin.pdf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5"/>
              </a:rPr>
              <a:t>http://standards.ieee.org/about/sasb/0916sasbmin.pdf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6"/>
              </a:rPr>
              <a:t>http://standards.ieee.org/about/sasb/0616sasbmin.pdf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7"/>
              </a:rPr>
              <a:t>http://standards.ieee.org/about/sasb/0316sasbmin.pdf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695643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073241486"/>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kern="1200" dirty="0" smtClean="0"/>
                        <a:t>AZ</a:t>
                      </a:r>
                      <a:endParaRPr lang="en-US" sz="1800" dirty="0"/>
                    </a:p>
                  </a:txBody>
                  <a:tcPr marT="45746" marB="45746">
                    <a:solidFill>
                      <a:srgbClr val="92D050"/>
                    </a:solidFill>
                  </a:tcPr>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(11-17-842).  </a:t>
            </a:r>
          </a:p>
          <a:p>
            <a:pPr algn="just">
              <a:spcBef>
                <a:spcPct val="20000"/>
              </a:spcBef>
              <a:buFontTx/>
              <a:buChar char="•"/>
            </a:pPr>
            <a:r>
              <a:rPr lang="en-US" altLang="en-US" sz="2000" b="0" dirty="0" smtClean="0"/>
              <a:t>FRD comment resolution – review and assignment.</a:t>
            </a:r>
          </a:p>
          <a:p>
            <a:pPr algn="just">
              <a:spcBef>
                <a:spcPct val="20000"/>
              </a:spcBef>
              <a:buFontTx/>
              <a:buChar char="•"/>
            </a:pPr>
            <a:r>
              <a:rPr lang="en-US" altLang="en-US" sz="2000" b="0" dirty="0" smtClean="0"/>
              <a:t>Review and consider adopting of SFD working draft.</a:t>
            </a:r>
          </a:p>
          <a:p>
            <a:pPr algn="just">
              <a:spcBef>
                <a:spcPct val="20000"/>
              </a:spcBef>
              <a:buFontTx/>
              <a:buChar char="•"/>
            </a:pPr>
            <a:r>
              <a:rPr lang="en-US" altLang="en-US" sz="2000" b="0" dirty="0" smtClean="0"/>
              <a:t>Review of proposed FRD comment resolutions.</a:t>
            </a:r>
          </a:p>
          <a:p>
            <a:pPr algn="just">
              <a:spcBef>
                <a:spcPct val="20000"/>
              </a:spcBef>
              <a:buFontTx/>
              <a:buChar char="•"/>
            </a:pPr>
            <a:r>
              <a:rPr lang="en-US" altLang="en-US" sz="2000" b="0" dirty="0" smtClean="0"/>
              <a:t>Presentations </a:t>
            </a:r>
            <a:r>
              <a:rPr lang="en-US" altLang="en-US" sz="2000" b="0" dirty="0"/>
              <a:t>to inform </a:t>
            </a:r>
            <a:r>
              <a:rPr lang="en-US" altLang="en-US" sz="2000" b="0" dirty="0" smtClean="0"/>
              <a:t>the TG</a:t>
            </a:r>
            <a:r>
              <a:rPr lang="en-US" altLang="en-US" sz="2000" b="0" dirty="0" smtClean="0">
                <a:solidFill>
                  <a:srgbClr val="FF33CC"/>
                </a:solidFill>
              </a:rPr>
              <a:t>:</a:t>
            </a:r>
            <a:endParaRPr lang="en-US" altLang="en-US" sz="2000" b="0" dirty="0"/>
          </a:p>
          <a:p>
            <a:pPr lvl="1" algn="just">
              <a:spcBef>
                <a:spcPct val="20000"/>
              </a:spcBef>
              <a:buFontTx/>
              <a:buChar char="•"/>
            </a:pPr>
            <a:r>
              <a:rPr lang="en-US" altLang="en-US" sz="1800" dirty="0" smtClean="0"/>
              <a:t>Submissions </a:t>
            </a:r>
            <a:r>
              <a:rPr lang="en-US" altLang="en-US" sz="1800" dirty="0"/>
              <a:t>towards </a:t>
            </a:r>
            <a:r>
              <a:rPr lang="en-US" altLang="en-US" sz="1800" dirty="0" smtClean="0"/>
              <a:t>SFD </a:t>
            </a:r>
            <a:r>
              <a:rPr lang="en-US" altLang="en-US" sz="1800" dirty="0"/>
              <a:t>text.</a:t>
            </a:r>
          </a:p>
          <a:p>
            <a:pPr lvl="1" algn="just">
              <a:spcBef>
                <a:spcPct val="20000"/>
              </a:spcBef>
              <a:buFontTx/>
              <a:buChar char="•"/>
            </a:pPr>
            <a:r>
              <a:rPr lang="en-US" altLang="en-US" sz="1800" dirty="0"/>
              <a:t>Supportive technical submissions to inform the TG.</a:t>
            </a:r>
          </a:p>
          <a:p>
            <a:pPr algn="just">
              <a:spcBef>
                <a:spcPct val="20000"/>
              </a:spcBef>
              <a:buFontTx/>
              <a:buChar char="•"/>
            </a:pPr>
            <a:r>
              <a:rPr lang="en-US" altLang="en-US" sz="2000" b="0" dirty="0" smtClean="0"/>
              <a:t>Review program timelines and consider FRD freeze.</a:t>
            </a:r>
          </a:p>
          <a:p>
            <a:pPr algn="just">
              <a:spcBef>
                <a:spcPct val="20000"/>
              </a:spcBef>
              <a:buFontTx/>
              <a:buChar char="•"/>
            </a:pPr>
            <a:r>
              <a:rPr lang="en-US" altLang="en-US" sz="2000" b="0" dirty="0" smtClean="0"/>
              <a:t>Schedule </a:t>
            </a:r>
            <a:r>
              <a:rPr lang="en-US" altLang="en-US" sz="2000" b="0" dirty="0"/>
              <a:t>teleconference times as needed.</a:t>
            </a:r>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3097012418"/>
              </p:ext>
            </p:extLst>
          </p:nvPr>
        </p:nvGraphicFramePr>
        <p:xfrm>
          <a:off x="342106" y="1770836"/>
          <a:ext cx="8458200" cy="3439046"/>
        </p:xfrm>
        <a:graphic>
          <a:graphicData uri="http://schemas.openxmlformats.org/drawingml/2006/table">
            <a:tbl>
              <a:tblPr firstRow="1" bandRow="1">
                <a:tableStyleId>{21E4AEA4-8DFA-4A89-87EB-49C32662AFE0}</a:tableStyleId>
              </a:tblPr>
              <a:tblGrid>
                <a:gridCol w="1205558"/>
                <a:gridCol w="1834108"/>
                <a:gridCol w="3278460"/>
                <a:gridCol w="2140074"/>
              </a:tblGrid>
              <a:tr h="332739">
                <a:tc>
                  <a:txBody>
                    <a:bodyPr/>
                    <a:lstStyle/>
                    <a:p>
                      <a:pPr algn="ctr"/>
                      <a:r>
                        <a:rPr lang="en-US" sz="1400" dirty="0" smtClean="0"/>
                        <a:t>DCN</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pPr marL="0" algn="l" defTabSz="914400" rtl="0" eaLnBrk="1" latinLnBrk="0" hangingPunct="1"/>
                      <a:r>
                        <a:rPr lang="en-US" sz="1400" kern="1200" dirty="0" smtClean="0">
                          <a:solidFill>
                            <a:schemeClr val="dk1"/>
                          </a:solidFill>
                          <a:latin typeface="+mn-lt"/>
                          <a:ea typeface="+mn-ea"/>
                          <a:cs typeface="+mn-cs"/>
                        </a:rPr>
                        <a:t>11-17-836</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Jonathan Segev</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March 2017 Agenda</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11-17-842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May meeting minutes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Meeting minutes</a:t>
                      </a:r>
                    </a:p>
                  </a:txBody>
                  <a:tcPr marT="45712" marB="45712"/>
                </a:tc>
              </a:tr>
              <a:tr h="315128">
                <a:tc>
                  <a:txBody>
                    <a:bodyPr/>
                    <a:lstStyle/>
                    <a:p>
                      <a:pPr marL="0" algn="l" defTabSz="914400" rtl="0" eaLnBrk="1" latinLnBrk="0" hangingPunct="1"/>
                      <a:r>
                        <a:rPr lang="en-US" sz="1400" kern="1200" dirty="0" smtClean="0">
                          <a:solidFill>
                            <a:schemeClr val="dk1"/>
                          </a:solidFill>
                          <a:latin typeface="+mn-lt"/>
                          <a:ea typeface="+mn-ea"/>
                          <a:cs typeface="+mn-cs"/>
                        </a:rPr>
                        <a:t>11-16-424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Allan Zhu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Working Draft Approval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comment collection review</a:t>
                      </a:r>
                      <a:endParaRPr lang="en-US" sz="1400" kern="1200" dirty="0">
                        <a:solidFill>
                          <a:schemeClr val="dk1"/>
                        </a:solidFill>
                        <a:latin typeface="+mn-lt"/>
                        <a:ea typeface="+mn-ea"/>
                        <a:cs typeface="+mn-cs"/>
                      </a:endParaRPr>
                    </a:p>
                  </a:txBody>
                  <a:tcPr marT="45712" marB="45712"/>
                </a:tc>
              </a:tr>
              <a:tr h="148656">
                <a:tc>
                  <a:txBody>
                    <a:bodyPr/>
                    <a:lstStyle/>
                    <a:p>
                      <a:pPr marL="0" algn="l" defTabSz="914400" rtl="0" eaLnBrk="1" latinLnBrk="0" hangingPunct="1"/>
                      <a:r>
                        <a:rPr lang="en-US" sz="1400" kern="1200" dirty="0" smtClean="0">
                          <a:solidFill>
                            <a:schemeClr val="dk1"/>
                          </a:solidFill>
                          <a:latin typeface="+mn-lt"/>
                          <a:ea typeface="+mn-ea"/>
                          <a:cs typeface="+mn-cs"/>
                        </a:rPr>
                        <a:t>11-17-918</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requirements for Scalable Location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comment collection</a:t>
                      </a:r>
                      <a:endParaRPr lang="en-US" sz="1400" kern="1200" dirty="0">
                        <a:solidFill>
                          <a:schemeClr val="dk1"/>
                        </a:solidFill>
                        <a:latin typeface="+mn-lt"/>
                        <a:ea typeface="+mn-ea"/>
                        <a:cs typeface="+mn-cs"/>
                      </a:endParaRPr>
                    </a:p>
                  </a:txBody>
                  <a:tcPr marT="45712" marB="45712"/>
                </a:tc>
              </a:tr>
              <a:tr h="492360">
                <a:tc>
                  <a:txBody>
                    <a:bodyPr/>
                    <a:lstStyle/>
                    <a:p>
                      <a:pPr marL="0" algn="l" defTabSz="914400" rtl="0" eaLnBrk="1" latinLnBrk="0" hangingPunct="1"/>
                      <a:r>
                        <a:rPr lang="en-US" sz="1400" kern="1200" dirty="0" smtClean="0">
                          <a:solidFill>
                            <a:schemeClr val="dk1"/>
                          </a:solidFill>
                          <a:latin typeface="+mn-lt"/>
                          <a:ea typeface="+mn-ea"/>
                          <a:cs typeface="+mn-cs"/>
                        </a:rPr>
                        <a:t>11-17-952</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SK Yong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noProof="0" dirty="0" smtClean="0">
                          <a:effectLst/>
                        </a:rPr>
                        <a:t>Comments on 802.11az Functional Requirement document</a:t>
                      </a:r>
                      <a:endParaRPr lang="en-US" sz="14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11-17-955</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noProof="0" dirty="0" smtClean="0">
                          <a:effectLst/>
                        </a:rPr>
                        <a:t>Comments on 802-11az Functional Requirement Document</a:t>
                      </a:r>
                      <a:endParaRPr lang="en-US" sz="1400"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11-17-958</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Thomas Handte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Proposed changes to FRD document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11-17-1086</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802.1AS use of FTM</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FTM</a:t>
                      </a:r>
                      <a:endParaRPr lang="en-US" sz="1400" kern="1200" dirty="0">
                        <a:solidFill>
                          <a:schemeClr val="dk1"/>
                        </a:solidFill>
                        <a:latin typeface="+mn-lt"/>
                        <a:ea typeface="+mn-ea"/>
                        <a:cs typeface="+mn-cs"/>
                      </a:endParaRP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1343608561"/>
              </p:ext>
            </p:extLst>
          </p:nvPr>
        </p:nvGraphicFramePr>
        <p:xfrm>
          <a:off x="342106" y="1751013"/>
          <a:ext cx="8458200" cy="2984371"/>
        </p:xfrm>
        <a:graphic>
          <a:graphicData uri="http://schemas.openxmlformats.org/drawingml/2006/table">
            <a:tbl>
              <a:tblPr firstRow="1" bandRow="1">
                <a:tableStyleId>{21E4AEA4-8DFA-4A89-87EB-49C32662AFE0}</a:tableStyleId>
              </a:tblPr>
              <a:tblGrid>
                <a:gridCol w="1205558"/>
                <a:gridCol w="1834108"/>
                <a:gridCol w="3278460"/>
                <a:gridCol w="2140074"/>
              </a:tblGrid>
              <a:tr h="332739">
                <a:tc>
                  <a:txBody>
                    <a:bodyPr/>
                    <a:lstStyle/>
                    <a:p>
                      <a:pPr algn="ctr"/>
                      <a:r>
                        <a:rPr lang="en-US" sz="1400" dirty="0" smtClean="0"/>
                        <a:t>DCN</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259072">
                <a:tc>
                  <a:txBody>
                    <a:bodyPr/>
                    <a:lstStyle/>
                    <a:p>
                      <a:r>
                        <a:rPr lang="en-US" sz="1400" dirty="0" smtClean="0"/>
                        <a:t>11-17-981</a:t>
                      </a:r>
                      <a:endParaRPr lang="en-US" sz="1400" dirty="0"/>
                    </a:p>
                  </a:txBody>
                  <a:tcPr marT="45712" marB="45712"/>
                </a:tc>
                <a:tc>
                  <a:txBody>
                    <a:bodyPr/>
                    <a:lstStyle/>
                    <a:p>
                      <a:r>
                        <a:rPr lang="en-US" sz="1400" dirty="0" smtClean="0">
                          <a:effectLst/>
                        </a:rPr>
                        <a:t>Vladica Sark </a:t>
                      </a:r>
                      <a:endParaRPr lang="en-US" sz="1400" dirty="0"/>
                    </a:p>
                  </a:txBody>
                  <a:tcPr marT="45712" marB="45712"/>
                </a:tc>
                <a:tc>
                  <a:txBody>
                    <a:bodyPr/>
                    <a:lstStyle/>
                    <a:p>
                      <a:r>
                        <a:rPr lang="en-US" sz="1400" dirty="0" smtClean="0">
                          <a:effectLst/>
                        </a:rPr>
                        <a:t>Efficient Positioning Method Using Beacon Frames</a:t>
                      </a:r>
                      <a:endParaRPr lang="en-US" sz="1400" dirty="0"/>
                    </a:p>
                  </a:txBody>
                  <a:tcPr marT="45712" marB="45712"/>
                </a:tc>
                <a:tc>
                  <a:txBody>
                    <a:bodyPr/>
                    <a:lstStyle/>
                    <a:p>
                      <a:r>
                        <a:rPr lang="en-US" sz="1600" dirty="0" smtClean="0"/>
                        <a:t>Technical</a:t>
                      </a:r>
                      <a:endParaRPr lang="en-US" dirty="0"/>
                    </a:p>
                  </a:txBody>
                  <a:tcPr marT="45712" marB="45712"/>
                </a:tc>
              </a:tr>
              <a:tr h="259072">
                <a:tc>
                  <a:txBody>
                    <a:bodyPr/>
                    <a:lstStyle/>
                    <a:p>
                      <a:pPr marL="0" algn="l" defTabSz="914400" rtl="0" eaLnBrk="1" latinLnBrk="0" hangingPunct="1"/>
                      <a:r>
                        <a:rPr lang="en-US" sz="1400" kern="1200" dirty="0" smtClean="0">
                          <a:solidFill>
                            <a:schemeClr val="dk1"/>
                          </a:solidFill>
                          <a:latin typeface="+mn-lt"/>
                          <a:ea typeface="+mn-ea"/>
                          <a:cs typeface="+mn-cs"/>
                        </a:rPr>
                        <a:t>11-17-0795</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Qinghua Li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PHY-Level Security Protection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11-17-1111</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Qinghua Li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Measurement report feedback in 11az</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166662">
                <a:tc>
                  <a:txBody>
                    <a:bodyPr/>
                    <a:lstStyle/>
                    <a:p>
                      <a:pPr marL="0" algn="l" defTabSz="914400" rtl="0" eaLnBrk="1" latinLnBrk="0" hangingPunct="1"/>
                      <a:r>
                        <a:rPr lang="en-US" sz="1400" kern="1200" dirty="0" smtClean="0">
                          <a:solidFill>
                            <a:schemeClr val="dk1"/>
                          </a:solidFill>
                          <a:latin typeface="+mn-lt"/>
                          <a:ea typeface="+mn-ea"/>
                          <a:cs typeface="+mn-cs"/>
                        </a:rPr>
                        <a:t>11-17-1120</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Christian Berger</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VHT Sounding Feedback</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11-17-1122</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Mingguang Xu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CP Replay Attack</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11-17-1118</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Relay Threat Model for </a:t>
                      </a:r>
                      <a:r>
                        <a:rPr lang="en-US" sz="1400" dirty="0" err="1" smtClean="0">
                          <a:effectLst/>
                        </a:rPr>
                        <a:t>TGaz</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11-17-1127</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comments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comments</a:t>
                      </a:r>
                      <a:endParaRPr lang="en-US" sz="1400"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11-17-1126</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a:t>
                      </a:r>
                      <a:r>
                        <a:rPr lang="en-US" sz="1400" kern="1200" baseline="0" dirty="0" smtClean="0">
                          <a:solidFill>
                            <a:schemeClr val="dk1"/>
                          </a:solidFill>
                          <a:latin typeface="+mn-lt"/>
                          <a:ea typeface="+mn-ea"/>
                          <a:cs typeface="+mn-cs"/>
                        </a:rPr>
                        <a:t>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MU Negotiations for Unassociated STA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16077498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19</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543754052"/>
              </p:ext>
            </p:extLst>
          </p:nvPr>
        </p:nvGraphicFramePr>
        <p:xfrm>
          <a:off x="342106" y="1628800"/>
          <a:ext cx="8458200" cy="2100531"/>
        </p:xfrm>
        <a:graphic>
          <a:graphicData uri="http://schemas.openxmlformats.org/drawingml/2006/table">
            <a:tbl>
              <a:tblPr firstRow="1" bandRow="1">
                <a:tableStyleId>{21E4AEA4-8DFA-4A89-87EB-49C32662AFE0}</a:tableStyleId>
              </a:tblPr>
              <a:tblGrid>
                <a:gridCol w="1205558"/>
                <a:gridCol w="1834108"/>
                <a:gridCol w="3278460"/>
                <a:gridCol w="2140074"/>
              </a:tblGrid>
              <a:tr h="332739">
                <a:tc>
                  <a:txBody>
                    <a:bodyPr/>
                    <a:lstStyle/>
                    <a:p>
                      <a:pPr algn="ctr"/>
                      <a:r>
                        <a:rPr lang="en-US" sz="1400" dirty="0" smtClean="0"/>
                        <a:t>DCN</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11-17-1128</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a:t>
                      </a:r>
                      <a:r>
                        <a:rPr lang="en-US" sz="1400" kern="1200" baseline="0" dirty="0" smtClean="0">
                          <a:solidFill>
                            <a:schemeClr val="dk1"/>
                          </a:solidFill>
                          <a:latin typeface="+mn-lt"/>
                          <a:ea typeface="+mn-ea"/>
                          <a:cs typeface="+mn-cs"/>
                        </a:rPr>
                        <a:t>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Target Wake Time for MU Measurement Scheduling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r>
              <a:tr h="0">
                <a:tc>
                  <a:txBody>
                    <a:bodyPr/>
                    <a:lstStyle/>
                    <a:p>
                      <a:r>
                        <a:rPr lang="en-US" sz="1600" dirty="0" smtClean="0"/>
                        <a:t>11-17-462</a:t>
                      </a:r>
                      <a:endParaRPr lang="en-US" sz="1600"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Chao Chun Wang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Spec</a:t>
                      </a:r>
                      <a:r>
                        <a:rPr lang="en-US" sz="1600" kern="1200" baseline="0" dirty="0" smtClean="0">
                          <a:solidFill>
                            <a:schemeClr val="dk1"/>
                          </a:solidFill>
                          <a:latin typeface="+mn-lt"/>
                          <a:ea typeface="+mn-ea"/>
                          <a:cs typeface="+mn-cs"/>
                        </a:rPr>
                        <a:t> Framework Document draft</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Approval of SFD working draft</a:t>
                      </a:r>
                      <a:endParaRPr lang="en-US" sz="14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400" kern="1200" smtClean="0">
                          <a:solidFill>
                            <a:schemeClr val="dk1"/>
                          </a:solidFill>
                          <a:latin typeface="+mn-lt"/>
                          <a:ea typeface="+mn-ea"/>
                          <a:cs typeface="+mn-cs"/>
                        </a:rPr>
                        <a:t>11-17-1113</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 Chun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Resource Negotiation for Unassociated STAs in SU request and response in MU Operation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200" kern="1200" dirty="0" smtClean="0">
                          <a:solidFill>
                            <a:schemeClr val="dk1"/>
                          </a:solidFill>
                          <a:latin typeface="+mn-lt"/>
                          <a:ea typeface="+mn-ea"/>
                          <a:cs typeface="+mn-cs"/>
                        </a:rPr>
                        <a:t>SFD</a:t>
                      </a: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24785528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Berlin, Germany</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July 9</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-14</a:t>
            </a:r>
            <a:r>
              <a:rPr lang="en-US" altLang="en-US" sz="4000" baseline="30000" dirty="0" smtClean="0">
                <a:cs typeface="Times New Roman" panose="02020603050405020304" pitchFamily="18" charset="0"/>
              </a:rPr>
              <a:t>th</a:t>
            </a:r>
            <a:r>
              <a:rPr lang="en-US" altLang="en-US" sz="4000" dirty="0">
                <a:cs typeface="Times New Roman" panose="02020603050405020304" pitchFamily="18" charset="0"/>
              </a:rPr>
              <a:t>, </a:t>
            </a:r>
            <a:r>
              <a:rPr lang="en-US" altLang="en-US" sz="4000" dirty="0" smtClean="0">
                <a:cs typeface="Times New Roman" panose="02020603050405020304" pitchFamily="18" charset="0"/>
              </a:rPr>
              <a:t>2017</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a:t>Agenda Setting (</a:t>
            </a:r>
            <a:r>
              <a:rPr lang="en-US" altLang="en-US" sz="2000" b="0" dirty="0" smtClean="0"/>
              <a:t>15 </a:t>
            </a:r>
            <a:r>
              <a:rPr lang="en-US" altLang="en-US" sz="2000" b="0" dirty="0"/>
              <a:t>min)</a:t>
            </a:r>
          </a:p>
          <a:p>
            <a:pPr algn="just">
              <a:spcBef>
                <a:spcPct val="20000"/>
              </a:spcBef>
              <a:buFontTx/>
              <a:buChar char="•"/>
            </a:pPr>
            <a:r>
              <a:rPr lang="en-US" altLang="en-US" sz="2000" b="0" dirty="0"/>
              <a:t>Approval of previous meeting minutes (5min</a:t>
            </a:r>
            <a:r>
              <a:rPr lang="en-US" altLang="en-US" sz="2000" b="0" dirty="0" smtClean="0"/>
              <a:t>)</a:t>
            </a:r>
          </a:p>
          <a:p>
            <a:pPr algn="just">
              <a:spcBef>
                <a:spcPct val="20000"/>
              </a:spcBef>
              <a:buFontTx/>
              <a:buChar char="•"/>
            </a:pPr>
            <a:r>
              <a:rPr lang="en-US" altLang="en-US" sz="2000" b="0" dirty="0" smtClean="0"/>
              <a:t>Review FRD comment collection status (as needed)</a:t>
            </a:r>
          </a:p>
          <a:p>
            <a:pPr algn="just">
              <a:spcBef>
                <a:spcPct val="20000"/>
              </a:spcBef>
              <a:buFontTx/>
              <a:buChar char="•"/>
            </a:pPr>
            <a:r>
              <a:rPr lang="en-US" altLang="en-US" sz="2000" b="0" dirty="0" smtClean="0"/>
              <a:t>FRD comments resolution (as needed)</a:t>
            </a:r>
          </a:p>
          <a:p>
            <a:pPr algn="just">
              <a:spcBef>
                <a:spcPct val="20000"/>
              </a:spcBef>
              <a:buFontTx/>
              <a:buChar char="•"/>
            </a:pPr>
            <a:r>
              <a:rPr lang="en-US" altLang="en-US" sz="2000" b="0" dirty="0" smtClean="0"/>
              <a:t>Presentations </a:t>
            </a:r>
            <a:r>
              <a:rPr lang="en-US" altLang="en-US" sz="2000" b="0" dirty="0"/>
              <a:t>to inform the group </a:t>
            </a:r>
            <a:r>
              <a:rPr lang="en-US" altLang="en-US" sz="2000" b="0" dirty="0" smtClean="0"/>
              <a:t>(special order 1AS discussion on FTM).</a:t>
            </a:r>
            <a:endParaRPr lang="en-US" altLang="en-US" sz="1600" dirty="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943464507"/>
              </p:ext>
            </p:extLst>
          </p:nvPr>
        </p:nvGraphicFramePr>
        <p:xfrm>
          <a:off x="323528" y="1916832"/>
          <a:ext cx="8640960" cy="4359128"/>
        </p:xfrm>
        <a:graphic>
          <a:graphicData uri="http://schemas.openxmlformats.org/drawingml/2006/table">
            <a:tbl>
              <a:tblPr firstRow="1" bandRow="1">
                <a:tableStyleId>{21E4AEA4-8DFA-4A89-87EB-49C32662AFE0}</a:tableStyleId>
              </a:tblPr>
              <a:tblGrid>
                <a:gridCol w="1033961"/>
                <a:gridCol w="1624796"/>
                <a:gridCol w="3175738"/>
                <a:gridCol w="1772505"/>
                <a:gridCol w="1033960"/>
              </a:tblGrid>
              <a:tr h="305408">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600" dirty="0" smtClean="0"/>
                        <a:t>11-17-836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July</a:t>
                      </a:r>
                      <a:r>
                        <a:rPr lang="en-US" sz="1600" baseline="0" dirty="0" smtClean="0"/>
                        <a:t> </a:t>
                      </a:r>
                      <a:r>
                        <a:rPr lang="en-US" sz="1600" dirty="0" smtClean="0"/>
                        <a:t>2017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c>
                  <a:txBody>
                    <a:bodyPr/>
                    <a:lstStyle/>
                    <a:p>
                      <a:r>
                        <a:rPr lang="en-US" sz="1400" dirty="0" smtClean="0"/>
                        <a:t>As 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11-17-842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May meeting minutes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 min</a:t>
                      </a:r>
                    </a:p>
                  </a:txBody>
                  <a:tcPr marT="45712" marB="45712"/>
                </a:tc>
              </a:tr>
              <a:tr h="259072">
                <a:tc>
                  <a:txBody>
                    <a:bodyPr/>
                    <a:lstStyle/>
                    <a:p>
                      <a:pPr marL="0" algn="l" defTabSz="914400" rtl="0" eaLnBrk="1" latinLnBrk="0" hangingPunct="1"/>
                      <a:r>
                        <a:rPr lang="en-US" sz="1400" kern="1200" dirty="0" smtClean="0">
                          <a:solidFill>
                            <a:schemeClr val="dk1"/>
                          </a:solidFill>
                          <a:latin typeface="+mn-lt"/>
                          <a:ea typeface="+mn-ea"/>
                          <a:cs typeface="+mn-cs"/>
                        </a:rPr>
                        <a:t>11-16-424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Allan Zhu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Working Draft Approval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comment collection review</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5</a:t>
                      </a:r>
                      <a:r>
                        <a:rPr lang="en-US" sz="1400" kern="1200" baseline="0" dirty="0" smtClean="0">
                          <a:solidFill>
                            <a:schemeClr val="dk1"/>
                          </a:solidFill>
                          <a:latin typeface="+mn-lt"/>
                          <a:ea typeface="+mn-ea"/>
                          <a:cs typeface="+mn-cs"/>
                        </a:rPr>
                        <a:t> min</a:t>
                      </a:r>
                      <a:endParaRPr lang="en-US" sz="14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400" kern="1200" dirty="0" smtClean="0">
                          <a:solidFill>
                            <a:schemeClr val="dk1"/>
                          </a:solidFill>
                          <a:latin typeface="+mn-lt"/>
                          <a:ea typeface="+mn-ea"/>
                          <a:cs typeface="+mn-cs"/>
                        </a:rPr>
                        <a:t>11-17-918</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requirements for Scalable Location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comment collection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20</a:t>
                      </a:r>
                      <a:r>
                        <a:rPr lang="en-US" sz="1400" kern="1200" baseline="0" dirty="0" smtClean="0">
                          <a:solidFill>
                            <a:schemeClr val="dk1"/>
                          </a:solidFill>
                          <a:latin typeface="+mn-lt"/>
                          <a:ea typeface="+mn-ea"/>
                          <a:cs typeface="+mn-cs"/>
                        </a:rPr>
                        <a:t> min</a:t>
                      </a:r>
                      <a:endParaRPr lang="en-US" sz="1400" kern="1200" dirty="0" smtClean="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400" kern="1200" dirty="0" smtClean="0">
                          <a:solidFill>
                            <a:schemeClr val="dk1"/>
                          </a:solidFill>
                          <a:latin typeface="+mn-lt"/>
                          <a:ea typeface="+mn-ea"/>
                          <a:cs typeface="+mn-cs"/>
                        </a:rPr>
                        <a:t>11-17-952</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SK Yong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noProof="0" dirty="0" smtClean="0">
                          <a:effectLst/>
                        </a:rPr>
                        <a:t>Comments on 802.11az Functional Requirement document</a:t>
                      </a:r>
                      <a:endParaRPr lang="en-US" sz="14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20 min</a:t>
                      </a:r>
                      <a:endParaRPr lang="en-US" sz="14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400" kern="1200" dirty="0" smtClean="0">
                          <a:solidFill>
                            <a:schemeClr val="dk1"/>
                          </a:solidFill>
                          <a:latin typeface="+mn-lt"/>
                          <a:ea typeface="+mn-ea"/>
                          <a:cs typeface="+mn-cs"/>
                        </a:rPr>
                        <a:t>11-17-955</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noProof="0" dirty="0" smtClean="0">
                          <a:effectLst/>
                        </a:rPr>
                        <a:t>Comments on 802-11az Functional Requirement Document</a:t>
                      </a:r>
                      <a:endParaRPr lang="en-US" sz="1400"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5 min</a:t>
                      </a:r>
                      <a:endParaRPr lang="en-US" sz="14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400" kern="1200" dirty="0" smtClean="0">
                          <a:solidFill>
                            <a:schemeClr val="dk1"/>
                          </a:solidFill>
                          <a:latin typeface="+mn-lt"/>
                          <a:ea typeface="+mn-ea"/>
                          <a:cs typeface="+mn-cs"/>
                        </a:rPr>
                        <a:t>11-17-1086</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802.1AS use of FTM</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FTM</a:t>
                      </a:r>
                      <a:endParaRPr lang="en-US" sz="1400" kern="1200" dirty="0">
                        <a:solidFill>
                          <a:schemeClr val="dk1"/>
                        </a:solidFill>
                        <a:latin typeface="+mn-lt"/>
                        <a:ea typeface="+mn-ea"/>
                        <a:cs typeface="+mn-cs"/>
                      </a:endParaRPr>
                    </a:p>
                  </a:txBody>
                  <a:tcPr marT="45712" marB="45712"/>
                </a:tc>
                <a:tc>
                  <a:txBody>
                    <a:bodyPr/>
                    <a:lstStyle/>
                    <a:p>
                      <a:r>
                        <a:rPr lang="en-US" sz="1600" dirty="0" smtClean="0"/>
                        <a:t>20 min</a:t>
                      </a:r>
                      <a:endParaRPr lang="en-US" sz="1600" dirty="0"/>
                    </a:p>
                  </a:txBody>
                  <a:tcPr marT="45712" marB="45712"/>
                </a:tc>
              </a:tr>
              <a:tr h="365752">
                <a:tc>
                  <a:txBody>
                    <a:bodyPr/>
                    <a:lstStyle/>
                    <a:p>
                      <a:pPr marL="0" algn="l" defTabSz="914400" rtl="0" eaLnBrk="1" latinLnBrk="0" hangingPunct="1"/>
                      <a:r>
                        <a:rPr lang="en-US" sz="1400" kern="1200" dirty="0" smtClean="0">
                          <a:solidFill>
                            <a:schemeClr val="dk1"/>
                          </a:solidFill>
                          <a:latin typeface="+mn-lt"/>
                          <a:ea typeface="+mn-ea"/>
                          <a:cs typeface="+mn-cs"/>
                        </a:rPr>
                        <a:t>11-17-958</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Thomas Handte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Proposed changes to FRD document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10 min (as</a:t>
                      </a:r>
                      <a:r>
                        <a:rPr lang="en-US" sz="1400" kern="1200" baseline="0" dirty="0" smtClean="0">
                          <a:solidFill>
                            <a:schemeClr val="dk1"/>
                          </a:solidFill>
                          <a:latin typeface="+mn-lt"/>
                          <a:ea typeface="+mn-ea"/>
                          <a:cs typeface="+mn-cs"/>
                        </a:rPr>
                        <a:t> time permits) </a:t>
                      </a:r>
                      <a:endParaRPr lang="en-US" sz="1400" kern="1200" dirty="0">
                        <a:solidFill>
                          <a:schemeClr val="dk1"/>
                        </a:solidFill>
                        <a:latin typeface="+mn-lt"/>
                        <a:ea typeface="+mn-ea"/>
                        <a:cs typeface="+mn-cs"/>
                      </a:endParaRPr>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11-17/842r0 “</a:t>
            </a:r>
            <a:r>
              <a:rPr lang="en-US" dirty="0"/>
              <a:t>Meeting Minutes </a:t>
            </a:r>
            <a:r>
              <a:rPr lang="en-US" dirty="0" smtClean="0"/>
              <a:t>May 2017 </a:t>
            </a:r>
            <a:r>
              <a:rPr lang="en-US" dirty="0"/>
              <a:t>Session</a:t>
            </a:r>
            <a:r>
              <a:rPr lang="en-US" b="0" dirty="0" smtClean="0"/>
              <a:t>” </a:t>
            </a:r>
            <a:r>
              <a:rPr lang="en-US" b="0" dirty="0"/>
              <a:t>posted to Mentor </a:t>
            </a:r>
            <a:r>
              <a:rPr lang="en-US" b="0" dirty="0" smtClean="0"/>
              <a:t>on May 15</a:t>
            </a:r>
            <a:r>
              <a:rPr lang="en-US" b="0" baseline="30000" dirty="0" smtClean="0"/>
              <a:t>th</a:t>
            </a:r>
            <a:r>
              <a:rPr lang="en-US" b="0" dirty="0" smtClean="0"/>
              <a:t>.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11-17/842r0 as </a:t>
            </a:r>
            <a:r>
              <a:rPr lang="en-US" b="0" dirty="0" err="1" smtClean="0"/>
              <a:t>TGaz</a:t>
            </a:r>
            <a:r>
              <a:rPr lang="en-US" b="0" dirty="0" smtClean="0"/>
              <a:t> </a:t>
            </a:r>
            <a:r>
              <a:rPr lang="en-US" b="0" dirty="0"/>
              <a:t>meeting minutes for the </a:t>
            </a:r>
            <a:r>
              <a:rPr lang="en-US" b="0" dirty="0" smtClean="0"/>
              <a:t>May meeting</a:t>
            </a:r>
            <a:r>
              <a:rPr lang="en-US" b="0" dirty="0"/>
              <a:t>. </a:t>
            </a:r>
          </a:p>
          <a:p>
            <a:endParaRPr lang="en-US" b="0" dirty="0" smtClean="0"/>
          </a:p>
          <a:p>
            <a:r>
              <a:rPr lang="en-US" b="0" dirty="0" smtClean="0"/>
              <a:t>Moved by: Assaf Kasher </a:t>
            </a:r>
            <a:endParaRPr lang="en-US" b="0" dirty="0"/>
          </a:p>
          <a:p>
            <a:r>
              <a:rPr lang="en-US" b="0" dirty="0"/>
              <a:t>Seconded by</a:t>
            </a:r>
            <a:r>
              <a:rPr lang="en-US" b="0" dirty="0" smtClean="0"/>
              <a:t>: Qinghua Li</a:t>
            </a:r>
            <a:endParaRPr lang="en-US" b="0" dirty="0"/>
          </a:p>
          <a:p>
            <a:r>
              <a:rPr lang="en-US" b="0" dirty="0"/>
              <a:t>Results (Y/N/A</a:t>
            </a:r>
            <a:r>
              <a:rPr lang="en-US" b="0" dirty="0" smtClean="0"/>
              <a:t>): 16 / 0 / 0</a:t>
            </a:r>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FRD Working Draft</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11-16/424r6 “Proposed 802.11az Functional Requirements” </a:t>
            </a:r>
            <a:r>
              <a:rPr lang="en-US" b="0" dirty="0"/>
              <a:t>posted to Mentor </a:t>
            </a:r>
            <a:r>
              <a:rPr lang="en-US" b="0" dirty="0" smtClean="0"/>
              <a:t>on June 14th. </a:t>
            </a:r>
            <a:endParaRPr lang="en-US" b="0" dirty="0"/>
          </a:p>
          <a:p>
            <a:endParaRPr lang="en-US" dirty="0"/>
          </a:p>
          <a:p>
            <a:r>
              <a:rPr lang="en-US" dirty="0"/>
              <a:t>Motion:</a:t>
            </a:r>
          </a:p>
          <a:p>
            <a:pPr marL="0" indent="0"/>
            <a:r>
              <a:rPr lang="en-US" b="0" dirty="0" smtClean="0"/>
              <a:t>Move to adopt document 11-16/424r6 as </a:t>
            </a:r>
            <a:r>
              <a:rPr lang="en-US" b="0" dirty="0" err="1" smtClean="0"/>
              <a:t>TGaz</a:t>
            </a:r>
            <a:r>
              <a:rPr lang="en-US" b="0" dirty="0" smtClean="0"/>
              <a:t> Working Draft Functional Requirement Document. </a:t>
            </a:r>
            <a:endParaRPr lang="en-US" b="0" dirty="0"/>
          </a:p>
          <a:p>
            <a:endParaRPr lang="en-US" b="0" dirty="0" smtClean="0"/>
          </a:p>
          <a:p>
            <a:r>
              <a:rPr lang="en-US" b="0" dirty="0" smtClean="0"/>
              <a:t>Moved by: Allan Zhu </a:t>
            </a:r>
            <a:endParaRPr lang="en-US" b="0" dirty="0"/>
          </a:p>
          <a:p>
            <a:r>
              <a:rPr lang="en-US" b="0" dirty="0"/>
              <a:t>Seconded by</a:t>
            </a:r>
            <a:r>
              <a:rPr lang="en-US" b="0" dirty="0" smtClean="0"/>
              <a:t>: Roy Want </a:t>
            </a:r>
          </a:p>
          <a:p>
            <a:r>
              <a:rPr lang="en-US" b="0" dirty="0" smtClean="0"/>
              <a:t>Results </a:t>
            </a:r>
            <a:r>
              <a:rPr lang="en-US" b="0" dirty="0"/>
              <a:t>(Y/N/A</a:t>
            </a:r>
            <a:r>
              <a:rPr lang="en-US" b="0" dirty="0" smtClean="0"/>
              <a:t>): 17/0/1 motion passes.</a:t>
            </a:r>
          </a:p>
        </p:txBody>
      </p:sp>
      <p:sp>
        <p:nvSpPr>
          <p:cNvPr id="15"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4524652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smtClean="0"/>
              <a:t>Move </a:t>
            </a:r>
            <a:r>
              <a:rPr lang="en-US" dirty="0"/>
              <a:t>to adopt the set of </a:t>
            </a:r>
            <a:r>
              <a:rPr lang="en-US" dirty="0" smtClean="0"/>
              <a:t>functional requirements listed </a:t>
            </a:r>
            <a:r>
              <a:rPr lang="en-US" dirty="0"/>
              <a:t>in </a:t>
            </a:r>
            <a:r>
              <a:rPr lang="en-US" dirty="0" smtClean="0"/>
              <a:t>slides 6 and the terminology in slide 5 of submission 11-17-918r0 and instruct the FRD editor to include it in </a:t>
            </a:r>
            <a:r>
              <a:rPr lang="en-US" dirty="0"/>
              <a:t>the </a:t>
            </a:r>
            <a:r>
              <a:rPr lang="en-US" dirty="0" err="1"/>
              <a:t>TGaz</a:t>
            </a:r>
            <a:r>
              <a:rPr lang="en-US" dirty="0"/>
              <a:t> </a:t>
            </a:r>
            <a:r>
              <a:rPr lang="en-US" dirty="0" smtClean="0"/>
              <a:t>FRD under </a:t>
            </a:r>
            <a:r>
              <a:rPr lang="en-US" dirty="0"/>
              <a:t>the </a:t>
            </a:r>
            <a:r>
              <a:rPr lang="en-US" dirty="0" smtClean="0"/>
              <a:t>sub-section Scalability (2.1.3) for </a:t>
            </a:r>
            <a:r>
              <a:rPr lang="en-US" dirty="0"/>
              <a:t>the </a:t>
            </a:r>
            <a:r>
              <a:rPr lang="en-US" dirty="0" smtClean="0"/>
              <a:t>802.11az protocol . </a:t>
            </a:r>
            <a:endParaRPr lang="en-US" dirty="0"/>
          </a:p>
          <a:p>
            <a:pPr marL="0" indent="0"/>
            <a:endParaRPr lang="en-US" dirty="0"/>
          </a:p>
          <a:p>
            <a:pPr marL="0" indent="0"/>
            <a:r>
              <a:rPr lang="en-US" dirty="0"/>
              <a:t>Moved: </a:t>
            </a:r>
            <a:r>
              <a:rPr lang="en-US" dirty="0" smtClean="0"/>
              <a:t>Ganesh </a:t>
            </a:r>
            <a:r>
              <a:rPr lang="en-US" dirty="0" err="1" smtClean="0"/>
              <a:t>Venkatesan</a:t>
            </a:r>
            <a:endParaRPr lang="en-US" dirty="0"/>
          </a:p>
          <a:p>
            <a:pPr marL="0" indent="0"/>
            <a:r>
              <a:rPr lang="en-US" dirty="0"/>
              <a:t>Seconded: </a:t>
            </a:r>
            <a:r>
              <a:rPr lang="en-US" dirty="0" smtClean="0"/>
              <a:t>Qinghua Li </a:t>
            </a:r>
            <a:endParaRPr lang="en-US" dirty="0"/>
          </a:p>
          <a:p>
            <a:pPr marL="0" indent="0"/>
            <a:r>
              <a:rPr lang="en-US" dirty="0"/>
              <a:t>Result</a:t>
            </a:r>
            <a:r>
              <a:rPr lang="en-US" dirty="0" smtClean="0"/>
              <a:t>: 17/0/0 motion passes</a:t>
            </a:r>
            <a:endParaRPr lang="en-US" dirty="0"/>
          </a:p>
        </p:txBody>
      </p:sp>
    </p:spTree>
    <p:extLst>
      <p:ext uri="{BB962C8B-B14F-4D97-AF65-F5344CB8AC3E}">
        <p14:creationId xmlns:p14="http://schemas.microsoft.com/office/powerpoint/2010/main" val="5995430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26</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28</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July Berlin, Germany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altLang="en-US" sz="1800" dirty="0" smtClean="0"/>
              <a:t>FRD related</a:t>
            </a:r>
            <a:r>
              <a:rPr lang="en-US" altLang="en-US" sz="1800" dirty="0"/>
              <a:t> </a:t>
            </a:r>
            <a:r>
              <a:rPr lang="en-US" sz="2000" b="0" dirty="0" smtClean="0"/>
              <a:t>submissions</a:t>
            </a:r>
          </a:p>
          <a:p>
            <a:pPr lvl="1" algn="just">
              <a:spcBef>
                <a:spcPct val="20000"/>
              </a:spcBef>
              <a:buFontTx/>
              <a:buChar char="•"/>
            </a:pPr>
            <a:r>
              <a:rPr lang="en-US" dirty="0" smtClean="0"/>
              <a:t>SFD</a:t>
            </a:r>
            <a:endParaRPr lang="en-US" sz="2000" b="0" dirty="0"/>
          </a:p>
          <a:p>
            <a:endParaRPr lang="en-US" dirty="0"/>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367051792"/>
              </p:ext>
            </p:extLst>
          </p:nvPr>
        </p:nvGraphicFramePr>
        <p:xfrm>
          <a:off x="400113" y="1484784"/>
          <a:ext cx="8342185" cy="2936008"/>
        </p:xfrm>
        <a:graphic>
          <a:graphicData uri="http://schemas.openxmlformats.org/drawingml/2006/table">
            <a:tbl>
              <a:tblPr firstRow="1" bandRow="1">
                <a:tableStyleId>{21E4AEA4-8DFA-4A89-87EB-49C32662AFE0}</a:tableStyleId>
              </a:tblPr>
              <a:tblGrid>
                <a:gridCol w="1225059"/>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11-17-0836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411472">
                <a:tc>
                  <a:txBody>
                    <a:bodyPr/>
                    <a:lstStyle/>
                    <a:p>
                      <a:pPr marL="0" algn="l" defTabSz="914400" rtl="0" eaLnBrk="1" latinLnBrk="0" hangingPunct="1"/>
                      <a:r>
                        <a:rPr lang="en-US" sz="1400" kern="1200" dirty="0" smtClean="0">
                          <a:solidFill>
                            <a:schemeClr val="dk1"/>
                          </a:solidFill>
                          <a:latin typeface="+mn-lt"/>
                          <a:ea typeface="+mn-ea"/>
                          <a:cs typeface="+mn-cs"/>
                        </a:rPr>
                        <a:t>11-17-1127</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comments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comments</a:t>
                      </a:r>
                      <a:endParaRPr lang="en-US" sz="1400" kern="1200" dirty="0" smtClean="0">
                        <a:solidFill>
                          <a:schemeClr val="dk1"/>
                        </a:solidFill>
                        <a:latin typeface="+mn-lt"/>
                        <a:ea typeface="+mn-ea"/>
                        <a:cs typeface="+mn-cs"/>
                      </a:endParaRPr>
                    </a:p>
                  </a:txBody>
                  <a:tcPr marT="45712" marB="45712"/>
                </a:tc>
                <a:tc>
                  <a:txBody>
                    <a:bodyPr/>
                    <a:lstStyle/>
                    <a:p>
                      <a:r>
                        <a:rPr lang="en-US" sz="1400" dirty="0" smtClean="0"/>
                        <a:t>10 min</a:t>
                      </a:r>
                      <a:endParaRPr lang="en-US" sz="1400" dirty="0"/>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11-17-1118</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Relay Threat Model for </a:t>
                      </a:r>
                      <a:r>
                        <a:rPr lang="en-US" sz="1400" dirty="0" err="1" smtClean="0">
                          <a:effectLst/>
                        </a:rPr>
                        <a:t>TGaz</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Technical/FRD</a:t>
                      </a:r>
                    </a:p>
                  </a:txBody>
                  <a:tcPr marT="45712" marB="45712"/>
                </a:tc>
                <a:tc>
                  <a:txBody>
                    <a:bodyPr/>
                    <a:lstStyle/>
                    <a:p>
                      <a:r>
                        <a:rPr lang="en-US" sz="1600" dirty="0" smtClean="0"/>
                        <a:t>25 min</a:t>
                      </a:r>
                      <a:endParaRPr lang="en-US" sz="1600" dirty="0"/>
                    </a:p>
                  </a:txBody>
                  <a:tcPr marT="45712" marB="45712"/>
                </a:tc>
              </a:tr>
              <a:tr h="223509">
                <a:tc>
                  <a:txBody>
                    <a:bodyPr/>
                    <a:lstStyle/>
                    <a:p>
                      <a:pPr marL="0" algn="l" defTabSz="914400" rtl="0" eaLnBrk="1" latinLnBrk="0" hangingPunct="1"/>
                      <a:r>
                        <a:rPr lang="en-US" sz="1400" kern="1200" dirty="0" smtClean="0">
                          <a:solidFill>
                            <a:schemeClr val="dk1"/>
                          </a:solidFill>
                          <a:latin typeface="+mn-lt"/>
                          <a:ea typeface="+mn-ea"/>
                          <a:cs typeface="+mn-cs"/>
                        </a:rPr>
                        <a:t>11-17-0795</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Qinghua Li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PHY-Level Security Protection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Technical/FRD</a:t>
                      </a:r>
                      <a:endParaRPr lang="en-US" sz="1400" kern="1200" dirty="0">
                        <a:solidFill>
                          <a:schemeClr val="dk1"/>
                        </a:solidFill>
                        <a:latin typeface="+mn-lt"/>
                        <a:ea typeface="+mn-ea"/>
                        <a:cs typeface="+mn-cs"/>
                      </a:endParaRPr>
                    </a:p>
                  </a:txBody>
                  <a:tcPr marT="45712" marB="45712"/>
                </a:tc>
                <a:tc>
                  <a:txBody>
                    <a:bodyPr/>
                    <a:lstStyle/>
                    <a:p>
                      <a:r>
                        <a:rPr lang="en-US" sz="1600" dirty="0" smtClean="0"/>
                        <a:t>25 min</a:t>
                      </a:r>
                      <a:endParaRPr lang="en-US" sz="1600" dirty="0"/>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11-17-1122</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Mingguang Xu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CP Replay Attack</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Technical/FRD</a:t>
                      </a:r>
                    </a:p>
                  </a:txBody>
                  <a:tcPr marT="45712" marB="45712"/>
                </a:tc>
                <a:tc>
                  <a:txBody>
                    <a:bodyPr/>
                    <a:lstStyle/>
                    <a:p>
                      <a:r>
                        <a:rPr lang="en-US" sz="1600" dirty="0" smtClean="0"/>
                        <a:t>25 min</a:t>
                      </a:r>
                      <a:endParaRPr lang="en-US" sz="1600" dirty="0"/>
                    </a:p>
                  </a:txBody>
                  <a:tcPr marT="45712" marB="45712"/>
                </a:tc>
              </a:tr>
              <a:tr h="411472">
                <a:tc>
                  <a:txBody>
                    <a:bodyPr/>
                    <a:lstStyle/>
                    <a:p>
                      <a:r>
                        <a:rPr lang="en-US" sz="1400" dirty="0" smtClean="0"/>
                        <a:t>11-17-955</a:t>
                      </a:r>
                      <a:endParaRPr lang="en-US" sz="1400" dirty="0"/>
                    </a:p>
                  </a:txBody>
                  <a:tcPr marT="45712" marB="45712"/>
                </a:tc>
                <a:tc>
                  <a:txBody>
                    <a:bodyPr/>
                    <a:lstStyle/>
                    <a:p>
                      <a:r>
                        <a:rPr lang="en-US" sz="1400" dirty="0" smtClean="0"/>
                        <a:t>Roy</a:t>
                      </a:r>
                      <a:r>
                        <a:rPr lang="en-US" sz="1400" baseline="0" dirty="0" smtClean="0"/>
                        <a:t> Want</a:t>
                      </a:r>
                      <a:endParaRPr lang="en-US" sz="1400" dirty="0"/>
                    </a:p>
                  </a:txBody>
                  <a:tcPr marT="45712" marB="45712"/>
                </a:tc>
                <a:tc>
                  <a:txBody>
                    <a:bodyPr/>
                    <a:lstStyle/>
                    <a:p>
                      <a:r>
                        <a:rPr lang="en-US" sz="1400" dirty="0" smtClean="0"/>
                        <a:t>FRD threat model follow up</a:t>
                      </a:r>
                      <a:endParaRPr lang="en-US" sz="1400" dirty="0"/>
                    </a:p>
                  </a:txBody>
                  <a:tcPr marT="45712" marB="45712"/>
                </a:tc>
                <a:tc>
                  <a:txBody>
                    <a:bodyPr/>
                    <a:lstStyle/>
                    <a:p>
                      <a:r>
                        <a:rPr lang="en-US" sz="1400" dirty="0" smtClean="0"/>
                        <a:t>FRD</a:t>
                      </a:r>
                      <a:endParaRPr lang="en-US" sz="1400" dirty="0"/>
                    </a:p>
                  </a:txBody>
                  <a:tcPr marT="45712" marB="45712"/>
                </a:tc>
                <a:tc>
                  <a:txBody>
                    <a:bodyPr/>
                    <a:lstStyle/>
                    <a:p>
                      <a:r>
                        <a:rPr lang="en-US" sz="1400" dirty="0" smtClean="0"/>
                        <a:t>15 min </a:t>
                      </a:r>
                      <a:endParaRPr lang="en-US" sz="1400" dirty="0"/>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32</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altLang="en-US" sz="1800" dirty="0" smtClean="0"/>
              <a:t>FRD related</a:t>
            </a:r>
            <a:r>
              <a:rPr lang="en-US" altLang="en-US" sz="1800" dirty="0"/>
              <a:t> </a:t>
            </a:r>
            <a:r>
              <a:rPr lang="en-US" sz="2000" b="0" dirty="0" smtClean="0"/>
              <a:t>submissions</a:t>
            </a:r>
          </a:p>
          <a:p>
            <a:pPr lvl="1" algn="just">
              <a:spcBef>
                <a:spcPct val="20000"/>
              </a:spcBef>
              <a:buFontTx/>
              <a:buChar char="•"/>
            </a:pPr>
            <a:r>
              <a:rPr lang="en-US" dirty="0" smtClean="0"/>
              <a:t>SFD related </a:t>
            </a:r>
          </a:p>
          <a:p>
            <a:pPr lvl="1" algn="just">
              <a:spcBef>
                <a:spcPct val="20000"/>
              </a:spcBef>
              <a:buFontTx/>
              <a:buChar char="•"/>
            </a:pPr>
            <a:r>
              <a:rPr lang="en-US" dirty="0" smtClean="0"/>
              <a:t>Technical nature</a:t>
            </a:r>
            <a:endParaRPr lang="en-US" sz="2000" b="0" dirty="0"/>
          </a:p>
          <a:p>
            <a:endParaRPr lang="en-US" dirty="0"/>
          </a:p>
        </p:txBody>
      </p:sp>
    </p:spTree>
    <p:extLst>
      <p:ext uri="{BB962C8B-B14F-4D97-AF65-F5344CB8AC3E}">
        <p14:creationId xmlns:p14="http://schemas.microsoft.com/office/powerpoint/2010/main" val="23182563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3</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lvl="1" algn="just">
              <a:spcBef>
                <a:spcPct val="20000"/>
              </a:spcBef>
              <a:buFontTx/>
              <a:buChar char="•"/>
            </a:pPr>
            <a:r>
              <a:rPr lang="en-US" altLang="en-US" sz="1800" dirty="0"/>
              <a:t>FRD related </a:t>
            </a:r>
            <a:r>
              <a:rPr lang="en-US" dirty="0"/>
              <a:t>submissions</a:t>
            </a:r>
          </a:p>
          <a:p>
            <a:pPr lvl="1" algn="just">
              <a:spcBef>
                <a:spcPct val="20000"/>
              </a:spcBef>
              <a:buFontTx/>
              <a:buChar char="•"/>
            </a:pPr>
            <a:r>
              <a:rPr lang="en-US" dirty="0"/>
              <a:t>SFD</a:t>
            </a:r>
          </a:p>
          <a:p>
            <a:pPr lvl="1" algn="just">
              <a:spcBef>
                <a:spcPct val="20000"/>
              </a:spcBef>
              <a:buFontTx/>
              <a:buChar char="•"/>
            </a:pPr>
            <a:endParaRPr lang="en-US" altLang="en-US" sz="16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a:p>
          <a:p>
            <a:endParaRPr lang="en-US" sz="2000" b="0" dirty="0"/>
          </a:p>
          <a:p>
            <a:endParaRPr lang="en-US" dirty="0"/>
          </a:p>
        </p:txBody>
      </p:sp>
    </p:spTree>
    <p:extLst>
      <p:ext uri="{BB962C8B-B14F-4D97-AF65-F5344CB8AC3E}">
        <p14:creationId xmlns:p14="http://schemas.microsoft.com/office/powerpoint/2010/main" val="34551742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145281558"/>
              </p:ext>
            </p:extLst>
          </p:nvPr>
        </p:nvGraphicFramePr>
        <p:xfrm>
          <a:off x="773754" y="1556792"/>
          <a:ext cx="7772404" cy="4612378"/>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411472">
                <a:tc>
                  <a:txBody>
                    <a:bodyPr/>
                    <a:lstStyle/>
                    <a:p>
                      <a:pPr marL="0" algn="l" defTabSz="914400" rtl="0" eaLnBrk="1" latinLnBrk="0" hangingPunct="1"/>
                      <a:r>
                        <a:rPr lang="en-US" sz="1400" kern="1200" dirty="0" smtClean="0">
                          <a:solidFill>
                            <a:schemeClr val="dk1"/>
                          </a:solidFill>
                          <a:latin typeface="+mn-lt"/>
                          <a:ea typeface="+mn-ea"/>
                          <a:cs typeface="+mn-cs"/>
                        </a:rPr>
                        <a:t>11-17-958</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Thomas Handte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Proposed changes to FRD document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10 min</a:t>
                      </a:r>
                      <a:endParaRPr lang="en-US" sz="1400" kern="1200" dirty="0">
                        <a:solidFill>
                          <a:schemeClr val="dk1"/>
                        </a:solidFill>
                        <a:latin typeface="+mn-lt"/>
                        <a:ea typeface="+mn-ea"/>
                        <a:cs typeface="+mn-cs"/>
                      </a:endParaRPr>
                    </a:p>
                  </a:txBody>
                  <a:tcPr marT="45712" marB="45712"/>
                </a:tc>
              </a:tr>
              <a:tr h="411472">
                <a:tc>
                  <a:txBody>
                    <a:bodyPr/>
                    <a:lstStyle/>
                    <a:p>
                      <a:pPr marL="0" algn="l" defTabSz="914400" rtl="0" eaLnBrk="1" latinLnBrk="0" hangingPunct="1"/>
                      <a:r>
                        <a:rPr lang="en-US" sz="1400" strike="sngStrike" kern="1200" dirty="0" smtClean="0">
                          <a:solidFill>
                            <a:schemeClr val="dk1"/>
                          </a:solidFill>
                          <a:latin typeface="+mn-lt"/>
                          <a:ea typeface="+mn-ea"/>
                          <a:cs typeface="+mn-cs"/>
                        </a:rPr>
                        <a:t>11-17-1124</a:t>
                      </a:r>
                      <a:endParaRPr lang="en-US" sz="14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sngStrike" kern="1200" dirty="0" smtClean="0">
                          <a:solidFill>
                            <a:schemeClr val="dk1"/>
                          </a:solidFill>
                          <a:latin typeface="+mn-lt"/>
                          <a:ea typeface="+mn-ea"/>
                          <a:cs typeface="+mn-cs"/>
                        </a:rPr>
                        <a:t>Liwen Chu</a:t>
                      </a:r>
                      <a:endParaRPr lang="en-US" sz="14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nn-NO" sz="1400" strike="sngStrike" dirty="0" smtClean="0">
                          <a:effectLst/>
                        </a:rPr>
                        <a:t>STA Polling for MU NDP Ranging</a:t>
                      </a:r>
                      <a:endParaRPr lang="en-US" sz="14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sngStrike" kern="1200" dirty="0" smtClean="0">
                          <a:solidFill>
                            <a:schemeClr val="dk1"/>
                          </a:solidFill>
                          <a:latin typeface="+mn-lt"/>
                          <a:ea typeface="+mn-ea"/>
                          <a:cs typeface="+mn-cs"/>
                        </a:rPr>
                        <a:t>SFD</a:t>
                      </a:r>
                    </a:p>
                  </a:txBody>
                  <a:tcPr marT="45712" marB="45712"/>
                </a:tc>
                <a:tc>
                  <a:txBody>
                    <a:bodyPr/>
                    <a:lstStyle/>
                    <a:p>
                      <a:r>
                        <a:rPr lang="en-US" sz="1600" strike="sngStrike" dirty="0" smtClean="0"/>
                        <a:t>20 min as time permits</a:t>
                      </a:r>
                      <a:endParaRPr lang="en-US" sz="1600" strike="sngStrike" dirty="0"/>
                    </a:p>
                  </a:txBody>
                  <a:tcPr marT="45712" marB="45712"/>
                </a:tc>
              </a:tr>
              <a:tr h="167632">
                <a:tc>
                  <a:txBody>
                    <a:bodyPr/>
                    <a:lstStyle/>
                    <a:p>
                      <a:pPr marL="0" algn="l" defTabSz="914400" rtl="0" eaLnBrk="1" latinLnBrk="0" hangingPunct="1"/>
                      <a:r>
                        <a:rPr lang="en-US" sz="1400" kern="1200" dirty="0" smtClean="0">
                          <a:solidFill>
                            <a:schemeClr val="dk1"/>
                          </a:solidFill>
                          <a:latin typeface="+mn-lt"/>
                          <a:ea typeface="+mn-ea"/>
                          <a:cs typeface="+mn-cs"/>
                        </a:rPr>
                        <a:t>11-17-1111</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Qinghua Li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Measurement report feedback in 11az</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r>
                        <a:rPr lang="en-US" sz="1600" dirty="0" smtClean="0"/>
                        <a:t>20</a:t>
                      </a:r>
                      <a:r>
                        <a:rPr lang="en-US" sz="1600" baseline="0" dirty="0" smtClean="0"/>
                        <a:t> min </a:t>
                      </a:r>
                      <a:endParaRPr lang="en-US" sz="1600" dirty="0"/>
                    </a:p>
                  </a:txBody>
                  <a:tcPr marT="45712" marB="45712"/>
                </a:tc>
              </a:tr>
              <a:tr h="160012">
                <a:tc>
                  <a:txBody>
                    <a:bodyPr/>
                    <a:lstStyle/>
                    <a:p>
                      <a:pPr marL="0" algn="l" defTabSz="914400" rtl="0" eaLnBrk="1" latinLnBrk="0" hangingPunct="1"/>
                      <a:r>
                        <a:rPr lang="en-US" sz="1400" kern="1200" dirty="0" smtClean="0">
                          <a:solidFill>
                            <a:schemeClr val="dk1"/>
                          </a:solidFill>
                          <a:latin typeface="+mn-lt"/>
                          <a:ea typeface="+mn-ea"/>
                          <a:cs typeface="+mn-cs"/>
                        </a:rPr>
                        <a:t>11-17-1120</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Christian Berger</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VHT Sounding Feedback</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p>
                  </a:txBody>
                  <a:tcPr marT="45712" marB="45712"/>
                </a:tc>
                <a:tc>
                  <a:txBody>
                    <a:bodyPr/>
                    <a:lstStyle/>
                    <a:p>
                      <a:r>
                        <a:rPr lang="en-US" sz="1600" dirty="0" smtClean="0"/>
                        <a:t>30 min</a:t>
                      </a:r>
                      <a:endParaRPr lang="en-US" sz="1600" dirty="0"/>
                    </a:p>
                  </a:txBody>
                  <a:tcPr marT="45712" marB="45712"/>
                </a:tc>
              </a:tr>
              <a:tr h="548629">
                <a:tc>
                  <a:txBody>
                    <a:bodyPr/>
                    <a:lstStyle/>
                    <a:p>
                      <a:pPr marL="0" algn="l" defTabSz="914400" rtl="0" eaLnBrk="1" latinLnBrk="0" hangingPunct="1"/>
                      <a:r>
                        <a:rPr lang="en-US" sz="1400" strike="sngStrike" kern="1200" dirty="0" smtClean="0">
                          <a:solidFill>
                            <a:schemeClr val="dk1"/>
                          </a:solidFill>
                          <a:latin typeface="+mn-lt"/>
                          <a:ea typeface="+mn-ea"/>
                          <a:cs typeface="+mn-cs"/>
                        </a:rPr>
                        <a:t>11-17-1128</a:t>
                      </a:r>
                      <a:endParaRPr lang="en-US" sz="14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sngStrike" kern="1200" dirty="0" smtClean="0">
                          <a:solidFill>
                            <a:schemeClr val="dk1"/>
                          </a:solidFill>
                          <a:latin typeface="+mn-lt"/>
                          <a:ea typeface="+mn-ea"/>
                          <a:cs typeface="+mn-cs"/>
                        </a:rPr>
                        <a:t>Chittabrata</a:t>
                      </a:r>
                      <a:r>
                        <a:rPr lang="en-US" sz="1400" strike="sngStrike" kern="1200" baseline="0" dirty="0" smtClean="0">
                          <a:solidFill>
                            <a:schemeClr val="dk1"/>
                          </a:solidFill>
                          <a:latin typeface="+mn-lt"/>
                          <a:ea typeface="+mn-ea"/>
                          <a:cs typeface="+mn-cs"/>
                        </a:rPr>
                        <a:t> Ghosh</a:t>
                      </a:r>
                      <a:endParaRPr lang="en-US" sz="14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sngStrike" kern="1200" dirty="0" smtClean="0">
                          <a:solidFill>
                            <a:schemeClr val="dk1"/>
                          </a:solidFill>
                          <a:latin typeface="+mn-lt"/>
                          <a:ea typeface="+mn-ea"/>
                          <a:cs typeface="+mn-cs"/>
                        </a:rPr>
                        <a:t>Target Wake Time for MU Measurement Scheduling</a:t>
                      </a:r>
                      <a:endParaRPr lang="en-US" sz="14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sngStrike" kern="1200" dirty="0" smtClean="0">
                          <a:solidFill>
                            <a:schemeClr val="dk1"/>
                          </a:solidFill>
                          <a:latin typeface="+mn-lt"/>
                          <a:ea typeface="+mn-ea"/>
                          <a:cs typeface="+mn-cs"/>
                        </a:rPr>
                        <a:t>SFD</a:t>
                      </a:r>
                    </a:p>
                  </a:txBody>
                  <a:tcPr marT="45712" marB="45712"/>
                </a:tc>
                <a:tc>
                  <a:txBody>
                    <a:bodyPr/>
                    <a:lstStyle/>
                    <a:p>
                      <a:r>
                        <a:rPr lang="en-US" sz="1600" strike="sngStrike" dirty="0" smtClean="0"/>
                        <a:t>25 min</a:t>
                      </a:r>
                      <a:endParaRPr lang="en-US" sz="1600" strike="sngStrike" dirty="0"/>
                    </a:p>
                  </a:txBody>
                  <a:tcPr marT="45712" marB="45712"/>
                </a:tc>
              </a:tr>
              <a:tr h="548629">
                <a:tc>
                  <a:txBody>
                    <a:bodyPr/>
                    <a:lstStyle/>
                    <a:p>
                      <a:pPr marL="0" algn="l" defTabSz="914400" rtl="0" eaLnBrk="1" latinLnBrk="0" hangingPunct="1"/>
                      <a:r>
                        <a:rPr lang="en-US" sz="1400" strike="sngStrike" kern="1200" dirty="0" smtClean="0">
                          <a:solidFill>
                            <a:schemeClr val="dk1"/>
                          </a:solidFill>
                          <a:latin typeface="+mn-lt"/>
                          <a:ea typeface="+mn-ea"/>
                          <a:cs typeface="+mn-cs"/>
                        </a:rPr>
                        <a:t>11-17-1126</a:t>
                      </a:r>
                      <a:endParaRPr lang="en-US" sz="14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sngStrike" kern="1200" dirty="0" smtClean="0">
                          <a:solidFill>
                            <a:schemeClr val="dk1"/>
                          </a:solidFill>
                          <a:latin typeface="+mn-lt"/>
                          <a:ea typeface="+mn-ea"/>
                          <a:cs typeface="+mn-cs"/>
                        </a:rPr>
                        <a:t>Chittabrata</a:t>
                      </a:r>
                      <a:r>
                        <a:rPr lang="en-US" sz="1400" strike="sngStrike" kern="1200" baseline="0" dirty="0" smtClean="0">
                          <a:solidFill>
                            <a:schemeClr val="dk1"/>
                          </a:solidFill>
                          <a:latin typeface="+mn-lt"/>
                          <a:ea typeface="+mn-ea"/>
                          <a:cs typeface="+mn-cs"/>
                        </a:rPr>
                        <a:t> Ghosh</a:t>
                      </a:r>
                      <a:endParaRPr lang="en-US" sz="14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sngStrike" kern="1200" dirty="0" smtClean="0">
                          <a:solidFill>
                            <a:schemeClr val="dk1"/>
                          </a:solidFill>
                          <a:latin typeface="+mn-lt"/>
                          <a:ea typeface="+mn-ea"/>
                          <a:cs typeface="+mn-cs"/>
                        </a:rPr>
                        <a:t>MU Negotiations for Unassociated STA </a:t>
                      </a:r>
                      <a:endParaRPr lang="en-US" sz="14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sngStrike" kern="1200" dirty="0" smtClean="0">
                          <a:solidFill>
                            <a:schemeClr val="dk1"/>
                          </a:solidFill>
                          <a:latin typeface="+mn-lt"/>
                          <a:ea typeface="+mn-ea"/>
                          <a:cs typeface="+mn-cs"/>
                        </a:rPr>
                        <a:t>Technical</a:t>
                      </a:r>
                    </a:p>
                  </a:txBody>
                  <a:tcPr marT="45712" marB="45712"/>
                </a:tc>
                <a:tc>
                  <a:txBody>
                    <a:bodyPr/>
                    <a:lstStyle/>
                    <a:p>
                      <a:r>
                        <a:rPr lang="en-US" sz="1600" strike="sngStrike" dirty="0" smtClean="0"/>
                        <a:t>As</a:t>
                      </a:r>
                      <a:r>
                        <a:rPr lang="en-US" sz="1600" strike="sngStrike" baseline="0" dirty="0" smtClean="0"/>
                        <a:t> time permits</a:t>
                      </a:r>
                      <a:endParaRPr lang="en-US" sz="1600" strike="sngStrike" dirty="0"/>
                    </a:p>
                  </a:txBody>
                  <a:tcPr marT="45712" marB="45712"/>
                </a:tc>
              </a:tr>
              <a:tr h="548629">
                <a:tc>
                  <a:txBody>
                    <a:bodyPr/>
                    <a:lstStyle/>
                    <a:p>
                      <a:r>
                        <a:rPr lang="en-US" sz="1400" dirty="0" smtClean="0"/>
                        <a:t>11-17-981</a:t>
                      </a:r>
                      <a:endParaRPr lang="en-US" sz="1400" dirty="0"/>
                    </a:p>
                  </a:txBody>
                  <a:tcPr marT="45712" marB="45712"/>
                </a:tc>
                <a:tc>
                  <a:txBody>
                    <a:bodyPr/>
                    <a:lstStyle/>
                    <a:p>
                      <a:r>
                        <a:rPr lang="en-US" sz="1400" dirty="0" smtClean="0">
                          <a:effectLst/>
                        </a:rPr>
                        <a:t>Vladica Sark </a:t>
                      </a:r>
                      <a:endParaRPr lang="en-US" sz="1400" dirty="0"/>
                    </a:p>
                  </a:txBody>
                  <a:tcPr marT="45712" marB="45712"/>
                </a:tc>
                <a:tc>
                  <a:txBody>
                    <a:bodyPr/>
                    <a:lstStyle/>
                    <a:p>
                      <a:r>
                        <a:rPr lang="en-US" sz="1400" dirty="0" smtClean="0">
                          <a:effectLst/>
                        </a:rPr>
                        <a:t>Efficient Positioning Method Using Beacon Frames</a:t>
                      </a:r>
                      <a:endParaRPr lang="en-US" sz="1400" dirty="0"/>
                    </a:p>
                  </a:txBody>
                  <a:tcPr marT="45712" marB="45712"/>
                </a:tc>
                <a:tc>
                  <a:txBody>
                    <a:bodyPr/>
                    <a:lstStyle/>
                    <a:p>
                      <a:r>
                        <a:rPr lang="en-US" sz="1600" dirty="0" smtClean="0"/>
                        <a:t>Technical</a:t>
                      </a:r>
                      <a:endParaRPr lang="en-US" dirty="0"/>
                    </a:p>
                  </a:txBody>
                  <a:tcPr marT="45712" marB="45712"/>
                </a:tc>
                <a:tc>
                  <a:txBody>
                    <a:bodyPr/>
                    <a:lstStyle/>
                    <a:p>
                      <a:r>
                        <a:rPr lang="en-US" sz="1600" strike="noStrike" dirty="0" smtClean="0"/>
                        <a:t>As needed</a:t>
                      </a:r>
                      <a:endParaRPr lang="en-US" sz="1600" strike="noStrike"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39</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41929099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1"/>
            <a:ext cx="7770813" cy="582960"/>
          </a:xfrm>
        </p:spPr>
        <p:txBody>
          <a:bodyPr/>
          <a:lstStyle/>
          <a:p>
            <a:r>
              <a:rPr lang="en-US" dirty="0" smtClean="0"/>
              <a:t>Motion</a:t>
            </a:r>
            <a:endParaRPr lang="en-US" dirty="0"/>
          </a:p>
        </p:txBody>
      </p:sp>
      <p:sp>
        <p:nvSpPr>
          <p:cNvPr id="8" name="Content Placeholder 2"/>
          <p:cNvSpPr>
            <a:spLocks noGrp="1"/>
          </p:cNvSpPr>
          <p:nvPr>
            <p:ph idx="1"/>
          </p:nvPr>
        </p:nvSpPr>
        <p:spPr>
          <a:xfrm>
            <a:off x="685800" y="1348137"/>
            <a:ext cx="7770813" cy="2736575"/>
          </a:xfrm>
        </p:spPr>
        <p:txBody>
          <a:bodyPr/>
          <a:lstStyle/>
          <a:p>
            <a:pPr marL="0" indent="0"/>
            <a:r>
              <a:rPr lang="en-US" sz="2000" dirty="0" smtClean="0"/>
              <a:t>Move </a:t>
            </a:r>
            <a:r>
              <a:rPr lang="en-US" sz="2000" dirty="0"/>
              <a:t>to adopt the </a:t>
            </a:r>
            <a:r>
              <a:rPr lang="en-US" sz="2000" dirty="0" smtClean="0"/>
              <a:t>following modified text to section 2.1.2 of the Functional Requirement Document and instruct the FRD editor to include it in </a:t>
            </a:r>
            <a:r>
              <a:rPr lang="en-US" sz="2000" dirty="0"/>
              <a:t>the </a:t>
            </a:r>
            <a:r>
              <a:rPr lang="en-US" sz="2000" dirty="0" err="1"/>
              <a:t>TGaz</a:t>
            </a:r>
            <a:r>
              <a:rPr lang="en-US" sz="2000" dirty="0"/>
              <a:t> </a:t>
            </a:r>
            <a:r>
              <a:rPr lang="en-US" sz="2000" dirty="0" smtClean="0"/>
              <a:t>FRD under </a:t>
            </a:r>
            <a:r>
              <a:rPr lang="en-US" sz="2000" dirty="0"/>
              <a:t>the </a:t>
            </a:r>
            <a:r>
              <a:rPr lang="en-US" sz="2000" dirty="0" smtClean="0"/>
              <a:t>sub-section 60 </a:t>
            </a:r>
            <a:r>
              <a:rPr lang="en-US" sz="2000" dirty="0" err="1" smtClean="0"/>
              <a:t>Ghz</a:t>
            </a:r>
            <a:r>
              <a:rPr lang="en-US" sz="2000" dirty="0" smtClean="0"/>
              <a:t> Bands (2.1.2) for </a:t>
            </a:r>
            <a:r>
              <a:rPr lang="en-US" sz="2000" dirty="0"/>
              <a:t>the </a:t>
            </a:r>
            <a:r>
              <a:rPr lang="en-US" sz="2000" dirty="0" smtClean="0"/>
              <a:t>802.11az protocol . </a:t>
            </a:r>
            <a:endParaRPr lang="en-US" sz="2000" dirty="0"/>
          </a:p>
          <a:p>
            <a:pPr marL="0" indent="0"/>
            <a:r>
              <a:rPr lang="en-US" sz="1600" i="1" dirty="0" smtClean="0"/>
              <a:t>R14 </a:t>
            </a:r>
            <a:r>
              <a:rPr lang="en-US" sz="1600" i="1" dirty="0" err="1" smtClean="0"/>
              <a:t>TGaz</a:t>
            </a:r>
            <a:r>
              <a:rPr lang="en-US" sz="1600" i="1" dirty="0" smtClean="0"/>
              <a:t> </a:t>
            </a:r>
            <a:r>
              <a:rPr lang="en-US" sz="1600" i="1" dirty="0"/>
              <a:t>	The 802.11az amendment shall support at least one mode of operation that enables </a:t>
            </a:r>
            <a:r>
              <a:rPr lang="en-US" sz="1600" i="1" dirty="0" smtClean="0"/>
              <a:t>AOA/AOD </a:t>
            </a:r>
            <a:r>
              <a:rPr lang="en-US" sz="1600" i="1" dirty="0"/>
              <a:t>measurement in the 60GHz band with an accuracy of 5deg, @90%.[Ref-6</a:t>
            </a:r>
            <a:r>
              <a:rPr lang="en-US" sz="1600" i="1" dirty="0" smtClean="0"/>
              <a:t>]</a:t>
            </a:r>
          </a:p>
          <a:p>
            <a:pPr marL="0" indent="0"/>
            <a:endParaRPr lang="en-US" sz="1600" i="1" dirty="0" smtClean="0"/>
          </a:p>
          <a:p>
            <a:pPr marL="0" indent="0"/>
            <a:r>
              <a:rPr lang="en-US" sz="1600" i="1" dirty="0"/>
              <a:t>R16 </a:t>
            </a:r>
            <a:r>
              <a:rPr lang="en-US" sz="1600" i="1" dirty="0" err="1"/>
              <a:t>TGaz</a:t>
            </a:r>
            <a:r>
              <a:rPr lang="en-US" sz="1600" i="1" dirty="0"/>
              <a:t> </a:t>
            </a:r>
            <a:r>
              <a:rPr lang="en-US" sz="1600" i="1" dirty="0" smtClean="0"/>
              <a:t>The </a:t>
            </a:r>
            <a:r>
              <a:rPr lang="en-US" sz="1600" i="1" dirty="0"/>
              <a:t>802.11az amendment shall support at least one mode of operation that provides location using </a:t>
            </a:r>
            <a:r>
              <a:rPr lang="en-US" sz="1600" i="1" dirty="0" smtClean="0"/>
              <a:t>both </a:t>
            </a:r>
            <a:r>
              <a:rPr lang="en-US" sz="1600" i="1" dirty="0"/>
              <a:t>range and angle measurements of a single link. [Ref-6</a:t>
            </a:r>
            <a:r>
              <a:rPr lang="en-US" sz="1600" i="1" dirty="0" smtClean="0"/>
              <a:t>]</a:t>
            </a:r>
          </a:p>
          <a:p>
            <a:pPr marL="0" indent="0"/>
            <a:endParaRPr lang="en-US" dirty="0" smtClean="0"/>
          </a:p>
          <a:p>
            <a:pPr marL="0" indent="0"/>
            <a:r>
              <a:rPr lang="en-US" dirty="0" smtClean="0"/>
              <a:t>Moved: Thomas Handte </a:t>
            </a:r>
            <a:endParaRPr lang="en-US" dirty="0"/>
          </a:p>
          <a:p>
            <a:pPr marL="0" indent="0"/>
            <a:r>
              <a:rPr lang="en-US" dirty="0"/>
              <a:t>Seconded</a:t>
            </a:r>
            <a:r>
              <a:rPr lang="en-US" dirty="0" smtClean="0"/>
              <a:t>: Christian Berger</a:t>
            </a:r>
            <a:endParaRPr lang="en-US" dirty="0"/>
          </a:p>
          <a:p>
            <a:pPr marL="0" indent="0"/>
            <a:r>
              <a:rPr lang="en-US" dirty="0" smtClean="0"/>
              <a:t>Result</a:t>
            </a:r>
            <a:r>
              <a:rPr lang="en-US" dirty="0"/>
              <a:t> </a:t>
            </a:r>
            <a:r>
              <a:rPr lang="en-US" dirty="0" smtClean="0"/>
              <a:t>Y/N/A: 16/0/0</a:t>
            </a:r>
          </a:p>
          <a:p>
            <a:pPr marL="0" indent="0"/>
            <a:r>
              <a:rPr lang="en-US" dirty="0" smtClean="0"/>
              <a:t>Motion passes.</a:t>
            </a:r>
          </a:p>
          <a:p>
            <a:pPr marL="0" indent="0"/>
            <a:endParaRPr lang="en-US" dirty="0"/>
          </a:p>
        </p:txBody>
      </p:sp>
    </p:spTree>
    <p:extLst>
      <p:ext uri="{BB962C8B-B14F-4D97-AF65-F5344CB8AC3E}">
        <p14:creationId xmlns:p14="http://schemas.microsoft.com/office/powerpoint/2010/main" val="99395480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45598666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140955694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 4</a:t>
            </a:r>
            <a:endParaRPr lang="en-US" altLang="en-US" sz="2000" dirty="0"/>
          </a:p>
          <a:p>
            <a:endParaRPr lang="en-US" sz="3600" dirty="0"/>
          </a:p>
        </p:txBody>
      </p:sp>
    </p:spTree>
    <p:extLst>
      <p:ext uri="{BB962C8B-B14F-4D97-AF65-F5344CB8AC3E}">
        <p14:creationId xmlns:p14="http://schemas.microsoft.com/office/powerpoint/2010/main" val="113823804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(1h 10min)</a:t>
            </a:r>
          </a:p>
          <a:p>
            <a:pPr algn="just">
              <a:spcBef>
                <a:spcPct val="20000"/>
              </a:spcBef>
              <a:buFontTx/>
              <a:buChar char="•"/>
            </a:pPr>
            <a:r>
              <a:rPr lang="en-US" altLang="en-US" sz="2000" b="0" dirty="0"/>
              <a:t>Consider FRD status and readiness to freeze (15min – special order)</a:t>
            </a:r>
          </a:p>
          <a:p>
            <a:pPr algn="just">
              <a:spcBef>
                <a:spcPct val="20000"/>
              </a:spcBef>
              <a:buFontTx/>
              <a:buChar char="•"/>
            </a:pPr>
            <a:r>
              <a:rPr lang="en-US" altLang="en-US" sz="2000" b="0" dirty="0" smtClean="0"/>
              <a:t>Review TG timelines (10 min</a:t>
            </a:r>
            <a:r>
              <a:rPr lang="en-US" altLang="en-US" sz="2000" b="0" dirty="0"/>
              <a:t> </a:t>
            </a:r>
            <a:r>
              <a:rPr lang="en-US" altLang="en-US" sz="2000" b="0" dirty="0" smtClean="0"/>
              <a:t>– special order)</a:t>
            </a:r>
          </a:p>
          <a:p>
            <a:pPr algn="just">
              <a:spcBef>
                <a:spcPct val="20000"/>
              </a:spcBef>
              <a:buFontTx/>
              <a:buChar char="•"/>
            </a:pPr>
            <a:r>
              <a:rPr lang="en-US" altLang="en-US" sz="2000" b="0" dirty="0" smtClean="0"/>
              <a:t>Set goals for Sep. meeting (5min – special order)</a:t>
            </a:r>
          </a:p>
          <a:p>
            <a:pPr algn="just">
              <a:spcBef>
                <a:spcPct val="20000"/>
              </a:spcBef>
              <a:buFontTx/>
              <a:buChar char="•"/>
            </a:pPr>
            <a:r>
              <a:rPr lang="en-US" altLang="en-US" sz="2000" b="0" dirty="0" smtClean="0"/>
              <a:t>Set teleconference times (5min – special order)</a:t>
            </a:r>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a:p>
          <a:p>
            <a:endParaRPr lang="en-US" sz="2000" b="0" dirty="0"/>
          </a:p>
          <a:p>
            <a:endParaRPr lang="en-US" dirty="0"/>
          </a:p>
        </p:txBody>
      </p:sp>
    </p:spTree>
    <p:extLst>
      <p:ext uri="{BB962C8B-B14F-4D97-AF65-F5344CB8AC3E}">
        <p14:creationId xmlns:p14="http://schemas.microsoft.com/office/powerpoint/2010/main" val="8257704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1"/>
            <a:ext cx="7770813" cy="654968"/>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871778741"/>
              </p:ext>
            </p:extLst>
          </p:nvPr>
        </p:nvGraphicFramePr>
        <p:xfrm>
          <a:off x="539552" y="1295529"/>
          <a:ext cx="7772404" cy="4581904"/>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259072">
                <a:tc>
                  <a:txBody>
                    <a:bodyPr/>
                    <a:lstStyle/>
                    <a:p>
                      <a:pPr marL="0" algn="l" defTabSz="914400" rtl="0" eaLnBrk="1" latinLnBrk="0" hangingPunct="1"/>
                      <a:r>
                        <a:rPr lang="en-US" sz="1400" strike="noStrike" kern="1200" dirty="0" smtClean="0">
                          <a:solidFill>
                            <a:schemeClr val="dk1"/>
                          </a:solidFill>
                          <a:latin typeface="+mn-lt"/>
                          <a:ea typeface="+mn-ea"/>
                          <a:cs typeface="+mn-cs"/>
                        </a:rPr>
                        <a:t>11-17-1128</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Chittabrata</a:t>
                      </a:r>
                      <a:r>
                        <a:rPr lang="en-US" sz="1400" strike="noStrike" kern="1200" baseline="0" dirty="0" smtClean="0">
                          <a:solidFill>
                            <a:schemeClr val="dk1"/>
                          </a:solidFill>
                          <a:latin typeface="+mn-lt"/>
                          <a:ea typeface="+mn-ea"/>
                          <a:cs typeface="+mn-cs"/>
                        </a:rPr>
                        <a:t> Ghosh</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Target Wake Time for MU Measurement Scheduling</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SFD</a:t>
                      </a:r>
                    </a:p>
                  </a:txBody>
                  <a:tcPr marT="45712" marB="45712"/>
                </a:tc>
                <a:tc>
                  <a:txBody>
                    <a:bodyPr/>
                    <a:lstStyle/>
                    <a:p>
                      <a:r>
                        <a:rPr lang="en-US" sz="1600" strike="noStrike" dirty="0" smtClean="0"/>
                        <a:t>20min</a:t>
                      </a:r>
                      <a:endParaRPr lang="en-US" sz="1600" strike="noStrike" dirty="0"/>
                    </a:p>
                  </a:txBody>
                  <a:tcPr marT="45712" marB="45712"/>
                </a:tc>
              </a:tr>
              <a:tr h="259072">
                <a:tc>
                  <a:txBody>
                    <a:bodyPr/>
                    <a:lstStyle/>
                    <a:p>
                      <a:pPr marL="0" algn="l" defTabSz="914400" rtl="0" eaLnBrk="1" latinLnBrk="0" hangingPunct="1"/>
                      <a:r>
                        <a:rPr lang="en-US" sz="1400" kern="1200" dirty="0" smtClean="0">
                          <a:solidFill>
                            <a:schemeClr val="dk1"/>
                          </a:solidFill>
                          <a:latin typeface="+mn-lt"/>
                          <a:ea typeface="+mn-ea"/>
                          <a:cs typeface="+mn-cs"/>
                        </a:rPr>
                        <a:t>11-17-955</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Follow up on</a:t>
                      </a:r>
                      <a:r>
                        <a:rPr lang="en-US" sz="1400" kern="1200" baseline="0" dirty="0" smtClean="0">
                          <a:solidFill>
                            <a:schemeClr val="dk1"/>
                          </a:solidFill>
                          <a:latin typeface="+mn-lt"/>
                          <a:ea typeface="+mn-ea"/>
                          <a:cs typeface="+mn-cs"/>
                        </a:rPr>
                        <a:t> FRD threat model – report out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p>
                  </a:txBody>
                  <a:tcPr marT="45712" marB="45712"/>
                </a:tc>
                <a:tc>
                  <a:txBody>
                    <a:bodyPr/>
                    <a:lstStyle/>
                    <a:p>
                      <a:r>
                        <a:rPr lang="en-US" sz="1600" dirty="0" smtClean="0"/>
                        <a:t>5 min</a:t>
                      </a:r>
                      <a:endParaRPr lang="en-US" sz="1600" dirty="0"/>
                    </a:p>
                  </a:txBody>
                  <a:tcPr marT="45712" marB="45712"/>
                </a:tc>
              </a:tr>
              <a:tr h="411472">
                <a:tc>
                  <a:txBody>
                    <a:bodyPr/>
                    <a:lstStyle/>
                    <a:p>
                      <a:r>
                        <a:rPr lang="en-US" sz="1600" dirty="0" smtClean="0"/>
                        <a:t>11-17-462</a:t>
                      </a:r>
                      <a:endParaRPr lang="en-US" sz="1600"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Chao Chun Wang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Spec</a:t>
                      </a:r>
                      <a:r>
                        <a:rPr lang="en-US" sz="1600" kern="1200" baseline="0" dirty="0" smtClean="0">
                          <a:solidFill>
                            <a:schemeClr val="dk1"/>
                          </a:solidFill>
                          <a:latin typeface="+mn-lt"/>
                          <a:ea typeface="+mn-ea"/>
                          <a:cs typeface="+mn-cs"/>
                        </a:rPr>
                        <a:t> Framework Document draft</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Approval of SFD working draft</a:t>
                      </a:r>
                      <a:endParaRPr lang="en-US" sz="1600" kern="1200" dirty="0">
                        <a:solidFill>
                          <a:schemeClr val="dk1"/>
                        </a:solidFill>
                        <a:latin typeface="+mn-lt"/>
                        <a:ea typeface="+mn-ea"/>
                        <a:cs typeface="+mn-cs"/>
                      </a:endParaRPr>
                    </a:p>
                  </a:txBody>
                  <a:tcPr marT="45712" marB="45712"/>
                </a:tc>
                <a:tc>
                  <a:txBody>
                    <a:bodyPr/>
                    <a:lstStyle/>
                    <a:p>
                      <a:r>
                        <a:rPr lang="en-US" sz="1600" dirty="0" smtClean="0"/>
                        <a:t>10 min</a:t>
                      </a:r>
                      <a:endParaRPr lang="en-US" sz="1600" dirty="0"/>
                    </a:p>
                  </a:txBody>
                  <a:tcPr marT="45712" marB="45712"/>
                </a:tc>
              </a:tr>
              <a:tr h="160012">
                <a:tc>
                  <a:txBody>
                    <a:bodyPr/>
                    <a:lstStyle/>
                    <a:p>
                      <a:pPr marL="0" algn="l" defTabSz="914400" rtl="0" eaLnBrk="1" latinLnBrk="0" hangingPunct="1"/>
                      <a:r>
                        <a:rPr lang="en-US" sz="1400" kern="1200" dirty="0" smtClean="0">
                          <a:solidFill>
                            <a:schemeClr val="dk1"/>
                          </a:solidFill>
                          <a:latin typeface="+mn-lt"/>
                          <a:ea typeface="+mn-ea"/>
                          <a:cs typeface="+mn-cs"/>
                        </a:rPr>
                        <a:t>11-17-1113</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 </a:t>
                      </a:r>
                      <a:r>
                        <a:rPr lang="en-US" sz="1400" kern="1200" dirty="0" smtClean="0">
                          <a:solidFill>
                            <a:schemeClr val="dk1"/>
                          </a:solidFill>
                          <a:latin typeface="+mn-lt"/>
                          <a:ea typeface="+mn-ea"/>
                          <a:cs typeface="+mn-cs"/>
                        </a:rPr>
                        <a:t>Chun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Resource Negotiation for Unassociated STAs in SU request and response in MU Operation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a:t>
                      </a:r>
                    </a:p>
                  </a:txBody>
                  <a:tcPr marT="45712" marB="45712"/>
                </a:tc>
                <a:tc>
                  <a:txBody>
                    <a:bodyPr/>
                    <a:lstStyle/>
                    <a:p>
                      <a:r>
                        <a:rPr lang="en-US" sz="1600" baseline="0" dirty="0" smtClean="0"/>
                        <a:t>15 min</a:t>
                      </a:r>
                      <a:endParaRPr lang="en-US" sz="1600" dirty="0"/>
                    </a:p>
                  </a:txBody>
                  <a:tcPr marT="45712" marB="45712"/>
                </a:tc>
              </a:tr>
              <a:tr h="160012">
                <a:tc>
                  <a:txBody>
                    <a:bodyPr/>
                    <a:lstStyle/>
                    <a:p>
                      <a:pPr marL="0" algn="l" defTabSz="914400" rtl="0" eaLnBrk="1" latinLnBrk="0" hangingPunct="1"/>
                      <a:r>
                        <a:rPr lang="en-US" sz="1400" strike="noStrike" kern="1200" dirty="0" smtClean="0">
                          <a:solidFill>
                            <a:schemeClr val="dk1"/>
                          </a:solidFill>
                          <a:latin typeface="+mn-lt"/>
                          <a:ea typeface="+mn-ea"/>
                          <a:cs typeface="+mn-cs"/>
                        </a:rPr>
                        <a:t>11-17-1124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Liwen Chu</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nn-NO" sz="1400" strike="noStrike" dirty="0" smtClean="0">
                          <a:effectLst/>
                        </a:rPr>
                        <a:t>STA Polling for MU NDP Ranging</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SFD</a:t>
                      </a:r>
                    </a:p>
                  </a:txBody>
                  <a:tcPr marT="45712" marB="45712"/>
                </a:tc>
                <a:tc>
                  <a:txBody>
                    <a:bodyPr/>
                    <a:lstStyle/>
                    <a:p>
                      <a:r>
                        <a:rPr lang="en-US" sz="1600" strike="noStrike" dirty="0" smtClean="0"/>
                        <a:t>15min</a:t>
                      </a:r>
                      <a:endParaRPr lang="en-US" sz="1600" strike="noStrike" dirty="0"/>
                    </a:p>
                  </a:txBody>
                  <a:tcPr marT="45712" marB="45712"/>
                </a:tc>
              </a:tr>
              <a:tr h="160012">
                <a:tc>
                  <a:txBody>
                    <a:bodyPr/>
                    <a:lstStyle/>
                    <a:p>
                      <a:pPr marL="0" algn="l" defTabSz="914400" rtl="0" eaLnBrk="1" latinLnBrk="0" hangingPunct="1"/>
                      <a:r>
                        <a:rPr lang="en-US" sz="1400" kern="1200" dirty="0" smtClean="0">
                          <a:solidFill>
                            <a:schemeClr val="dk1"/>
                          </a:solidFill>
                          <a:latin typeface="+mn-lt"/>
                          <a:ea typeface="+mn-ea"/>
                          <a:cs typeface="+mn-cs"/>
                        </a:rPr>
                        <a:t>11-17-1126</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a:t>
                      </a:r>
                      <a:r>
                        <a:rPr lang="en-US" sz="1400" kern="1200" baseline="0" dirty="0" smtClean="0">
                          <a:solidFill>
                            <a:schemeClr val="dk1"/>
                          </a:solidFill>
                          <a:latin typeface="+mn-lt"/>
                          <a:ea typeface="+mn-ea"/>
                          <a:cs typeface="+mn-cs"/>
                        </a:rPr>
                        <a:t>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MU Negotiations for Unassociated STA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p>
                  </a:txBody>
                  <a:tcPr marT="45712" marB="45712"/>
                </a:tc>
                <a:tc>
                  <a:txBody>
                    <a:bodyPr/>
                    <a:lstStyle/>
                    <a:p>
                      <a:r>
                        <a:rPr lang="en-US" sz="1400" dirty="0" smtClean="0"/>
                        <a:t>Deferred</a:t>
                      </a:r>
                      <a:r>
                        <a:rPr lang="en-US" sz="1400" baseline="0" dirty="0" smtClean="0"/>
                        <a:t> to </a:t>
                      </a:r>
                      <a:r>
                        <a:rPr lang="en-US" sz="1400" baseline="0" dirty="0" err="1" smtClean="0"/>
                        <a:t>telecon</a:t>
                      </a:r>
                      <a:endParaRPr lang="en-US" sz="1600" dirty="0"/>
                    </a:p>
                  </a:txBody>
                  <a:tcPr marT="45712" marB="45712"/>
                </a:tc>
              </a:tr>
            </a:tbl>
          </a:graphicData>
        </a:graphic>
      </p:graphicFrame>
    </p:spTree>
    <p:extLst>
      <p:ext uri="{BB962C8B-B14F-4D97-AF65-F5344CB8AC3E}">
        <p14:creationId xmlns:p14="http://schemas.microsoft.com/office/powerpoint/2010/main" val="376708988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46</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352986113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11-17-1128</a:t>
            </a:r>
            <a:endParaRPr lang="en-US" dirty="0"/>
          </a:p>
        </p:txBody>
      </p:sp>
      <p:sp>
        <p:nvSpPr>
          <p:cNvPr id="3" name="Content Placeholder 2"/>
          <p:cNvSpPr>
            <a:spLocks noGrp="1"/>
          </p:cNvSpPr>
          <p:nvPr>
            <p:ph idx="1"/>
          </p:nvPr>
        </p:nvSpPr>
        <p:spPr>
          <a:xfrm>
            <a:off x="685800" y="1268760"/>
            <a:ext cx="7770813" cy="5206653"/>
          </a:xfrm>
        </p:spPr>
        <p:txBody>
          <a:bodyPr/>
          <a:lstStyle/>
          <a:p>
            <a:r>
              <a:rPr lang="en-US" sz="2000" dirty="0" smtClean="0"/>
              <a:t>Motion</a:t>
            </a:r>
          </a:p>
          <a:p>
            <a:pPr marL="0" indent="0"/>
            <a:r>
              <a:rPr lang="en-US" sz="2000" dirty="0"/>
              <a:t>Move </a:t>
            </a:r>
            <a:r>
              <a:rPr lang="en-US" sz="2000" dirty="0" smtClean="0"/>
              <a:t>to:</a:t>
            </a:r>
          </a:p>
          <a:p>
            <a:pPr>
              <a:buFont typeface="Arial" panose="020B0604020202020204" pitchFamily="34" charset="0"/>
              <a:buChar char="•"/>
            </a:pPr>
            <a:r>
              <a:rPr lang="en-US" sz="2000" dirty="0" smtClean="0"/>
              <a:t>Adopt </a:t>
            </a:r>
            <a:r>
              <a:rPr lang="en-US" sz="2000" dirty="0"/>
              <a:t>the set of </a:t>
            </a:r>
            <a:r>
              <a:rPr lang="en-US" sz="2000" dirty="0" smtClean="0"/>
              <a:t>spec </a:t>
            </a:r>
            <a:r>
              <a:rPr lang="en-US" sz="2000" dirty="0"/>
              <a:t>framework requirements listed in slide </a:t>
            </a:r>
            <a:r>
              <a:rPr lang="en-US" sz="2000" dirty="0" smtClean="0"/>
              <a:t>#5 of submissions 11-17-1128r0</a:t>
            </a:r>
          </a:p>
          <a:p>
            <a:pPr>
              <a:buFont typeface="Arial" panose="020B0604020202020204" pitchFamily="34" charset="0"/>
              <a:buChar char="•"/>
            </a:pPr>
            <a:r>
              <a:rPr lang="en-US" sz="2000" dirty="0" smtClean="0"/>
              <a:t>Instruct the SFD </a:t>
            </a:r>
            <a:r>
              <a:rPr lang="en-US" sz="2000" dirty="0"/>
              <a:t>editor to include it in the </a:t>
            </a:r>
            <a:r>
              <a:rPr lang="en-US" sz="2000" dirty="0" err="1"/>
              <a:t>TGaz</a:t>
            </a:r>
            <a:r>
              <a:rPr lang="en-US" sz="2000" dirty="0"/>
              <a:t> </a:t>
            </a:r>
            <a:r>
              <a:rPr lang="en-US" sz="2000" dirty="0" smtClean="0"/>
              <a:t>SFD </a:t>
            </a:r>
            <a:r>
              <a:rPr lang="en-US" sz="2000" dirty="0"/>
              <a:t>under the sub-section </a:t>
            </a:r>
            <a:r>
              <a:rPr lang="en-US" sz="2000" dirty="0" smtClean="0"/>
              <a:t>3.2 (protocol description) and give the editor editorial license. </a:t>
            </a:r>
          </a:p>
          <a:p>
            <a:pPr marL="0" indent="0"/>
            <a:r>
              <a:rPr lang="en-US" sz="2000" dirty="0" smtClean="0"/>
              <a:t>Moved</a:t>
            </a:r>
            <a:r>
              <a:rPr lang="en-US" sz="2000" dirty="0"/>
              <a:t>: </a:t>
            </a:r>
            <a:r>
              <a:rPr lang="en-US" sz="2000" dirty="0" err="1" smtClean="0"/>
              <a:t>Chitto</a:t>
            </a:r>
            <a:r>
              <a:rPr lang="en-US" sz="2000" dirty="0" smtClean="0"/>
              <a:t> Ghosh Seconded: Christian Berger</a:t>
            </a:r>
            <a:endParaRPr lang="en-US" sz="2000" dirty="0"/>
          </a:p>
          <a:p>
            <a:pPr marL="0" indent="0"/>
            <a:r>
              <a:rPr lang="en-US" sz="2000" dirty="0"/>
              <a:t>Result</a:t>
            </a:r>
            <a:r>
              <a:rPr lang="en-US" sz="2000" dirty="0" smtClean="0"/>
              <a:t>:</a:t>
            </a:r>
          </a:p>
          <a:p>
            <a:pPr marL="0" indent="0"/>
            <a:endParaRPr lang="en-US" sz="2000" dirty="0" smtClean="0"/>
          </a:p>
          <a:p>
            <a:pPr marL="0" indent="0"/>
            <a:r>
              <a:rPr lang="en-US" sz="2000" dirty="0" smtClean="0"/>
              <a:t>Motion:</a:t>
            </a:r>
          </a:p>
          <a:p>
            <a:pPr marL="0" indent="0"/>
            <a:r>
              <a:rPr lang="en-US" sz="2000" dirty="0" smtClean="0"/>
              <a:t>Table motion till Sep. meeting.</a:t>
            </a:r>
          </a:p>
          <a:p>
            <a:pPr marL="0" indent="0"/>
            <a:r>
              <a:rPr lang="en-US" sz="2000" dirty="0" smtClean="0"/>
              <a:t>Move: Chao Chun Wang. 2</a:t>
            </a:r>
            <a:r>
              <a:rPr lang="en-US" sz="2000" baseline="30000" dirty="0" smtClean="0"/>
              <a:t>nd</a:t>
            </a:r>
            <a:r>
              <a:rPr lang="en-US" sz="2000" dirty="0" smtClean="0"/>
              <a:t>: SK Yong. Result: 7/3/6</a:t>
            </a:r>
          </a:p>
          <a:p>
            <a:pPr marL="0" indent="0"/>
            <a:r>
              <a:rPr lang="en-US" sz="2000" dirty="0" smtClean="0"/>
              <a:t>Motion fails.</a:t>
            </a:r>
            <a:endParaRPr lang="en-US" sz="2000" dirty="0"/>
          </a:p>
          <a:p>
            <a:endParaRPr lang="en-US" sz="2000" dirty="0"/>
          </a:p>
          <a:p>
            <a:endParaRPr lang="en-US" sz="2000" dirty="0" smtClean="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39949258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11-17-1128</a:t>
            </a:r>
            <a:endParaRPr lang="en-US" dirty="0"/>
          </a:p>
        </p:txBody>
      </p:sp>
      <p:sp>
        <p:nvSpPr>
          <p:cNvPr id="3" name="Content Placeholder 2"/>
          <p:cNvSpPr>
            <a:spLocks noGrp="1"/>
          </p:cNvSpPr>
          <p:nvPr>
            <p:ph idx="1"/>
          </p:nvPr>
        </p:nvSpPr>
        <p:spPr>
          <a:xfrm>
            <a:off x="685800" y="1268760"/>
            <a:ext cx="7770813" cy="5206653"/>
          </a:xfrm>
        </p:spPr>
        <p:txBody>
          <a:bodyPr/>
          <a:lstStyle/>
          <a:p>
            <a:r>
              <a:rPr lang="en-US" dirty="0" smtClean="0"/>
              <a:t>Motion</a:t>
            </a:r>
          </a:p>
          <a:p>
            <a:pPr marL="0" indent="0"/>
            <a:r>
              <a:rPr lang="en-US" dirty="0"/>
              <a:t>Move </a:t>
            </a:r>
            <a:r>
              <a:rPr lang="en-US" dirty="0" smtClean="0"/>
              <a:t>to:</a:t>
            </a:r>
          </a:p>
          <a:p>
            <a:pPr>
              <a:buFont typeface="Arial" panose="020B0604020202020204" pitchFamily="34" charset="0"/>
              <a:buChar char="•"/>
            </a:pPr>
            <a:r>
              <a:rPr lang="en-US" dirty="0" smtClean="0"/>
              <a:t>Adopt </a:t>
            </a:r>
            <a:r>
              <a:rPr lang="en-US" dirty="0"/>
              <a:t>the set of </a:t>
            </a:r>
            <a:r>
              <a:rPr lang="en-US" dirty="0" smtClean="0"/>
              <a:t>spec </a:t>
            </a:r>
            <a:r>
              <a:rPr lang="en-US" dirty="0"/>
              <a:t>framework requirements listed in slide </a:t>
            </a:r>
            <a:r>
              <a:rPr lang="en-US" dirty="0" smtClean="0"/>
              <a:t>#5 of submissions 11-17-1128r0</a:t>
            </a:r>
          </a:p>
          <a:p>
            <a:pPr>
              <a:buFont typeface="Arial" panose="020B0604020202020204" pitchFamily="34" charset="0"/>
              <a:buChar char="•"/>
            </a:pPr>
            <a:r>
              <a:rPr lang="en-US" dirty="0" smtClean="0"/>
              <a:t>Instruct the SFD </a:t>
            </a:r>
            <a:r>
              <a:rPr lang="en-US" dirty="0"/>
              <a:t>editor to include it in the </a:t>
            </a:r>
            <a:r>
              <a:rPr lang="en-US" dirty="0" err="1"/>
              <a:t>TGaz</a:t>
            </a:r>
            <a:r>
              <a:rPr lang="en-US" dirty="0"/>
              <a:t> </a:t>
            </a:r>
            <a:r>
              <a:rPr lang="en-US" dirty="0" smtClean="0"/>
              <a:t>SFD </a:t>
            </a:r>
            <a:r>
              <a:rPr lang="en-US" dirty="0"/>
              <a:t>under the sub-section </a:t>
            </a:r>
            <a:r>
              <a:rPr lang="en-US" dirty="0" smtClean="0"/>
              <a:t>3.2 (protocol description) and give the editor editorial license. </a:t>
            </a:r>
          </a:p>
          <a:p>
            <a:pPr marL="0" indent="0"/>
            <a:endParaRPr lang="en-US" sz="1200" dirty="0"/>
          </a:p>
          <a:p>
            <a:pPr marL="0" indent="0"/>
            <a:r>
              <a:rPr lang="en-US" dirty="0"/>
              <a:t>Moved: </a:t>
            </a:r>
            <a:r>
              <a:rPr lang="en-US" dirty="0" err="1" smtClean="0"/>
              <a:t>Chitto</a:t>
            </a:r>
            <a:r>
              <a:rPr lang="en-US" dirty="0" smtClean="0"/>
              <a:t> Ghosh</a:t>
            </a:r>
            <a:endParaRPr lang="en-US" dirty="0"/>
          </a:p>
          <a:p>
            <a:pPr marL="0" indent="0"/>
            <a:r>
              <a:rPr lang="en-US" dirty="0"/>
              <a:t>Seconded</a:t>
            </a:r>
            <a:r>
              <a:rPr lang="en-US" dirty="0" smtClean="0"/>
              <a:t>: Christian Berger</a:t>
            </a:r>
            <a:endParaRPr lang="en-US" dirty="0"/>
          </a:p>
          <a:p>
            <a:pPr marL="0" indent="0"/>
            <a:r>
              <a:rPr lang="en-US" dirty="0"/>
              <a:t>Result</a:t>
            </a:r>
            <a:r>
              <a:rPr lang="en-US" dirty="0" smtClean="0"/>
              <a:t>:</a:t>
            </a:r>
            <a:r>
              <a:rPr lang="en-US" dirty="0"/>
              <a:t> </a:t>
            </a:r>
            <a:r>
              <a:rPr lang="en-US" dirty="0" smtClean="0"/>
              <a:t>6/4/6</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57286560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SFD Working Draft</a:t>
            </a:r>
            <a:endParaRPr lang="en-US" dirty="0"/>
          </a:p>
        </p:txBody>
      </p:sp>
      <p:sp>
        <p:nvSpPr>
          <p:cNvPr id="3" name="Content Placeholder 2"/>
          <p:cNvSpPr>
            <a:spLocks noGrp="1"/>
          </p:cNvSpPr>
          <p:nvPr>
            <p:ph idx="1"/>
          </p:nvPr>
        </p:nvSpPr>
        <p:spPr>
          <a:xfrm>
            <a:off x="685800" y="1268760"/>
            <a:ext cx="7770813" cy="5206653"/>
          </a:xfrm>
        </p:spPr>
        <p:txBody>
          <a:bodyPr/>
          <a:lstStyle/>
          <a:p>
            <a:r>
              <a:rPr lang="en-US" dirty="0" smtClean="0"/>
              <a:t>Motion</a:t>
            </a:r>
          </a:p>
          <a:p>
            <a:pPr marL="0" indent="0"/>
            <a:r>
              <a:rPr lang="en-US" dirty="0"/>
              <a:t>Move </a:t>
            </a:r>
            <a:r>
              <a:rPr lang="en-US" dirty="0" smtClean="0"/>
              <a:t>to adopt document 11-17-0462r5 as </a:t>
            </a:r>
            <a:r>
              <a:rPr lang="en-US" dirty="0" err="1" smtClean="0"/>
              <a:t>TGaz</a:t>
            </a:r>
            <a:r>
              <a:rPr lang="en-US" dirty="0" smtClean="0"/>
              <a:t> SFD working draft.</a:t>
            </a:r>
          </a:p>
          <a:p>
            <a:pPr marL="0" indent="0"/>
            <a:endParaRPr lang="en-US" sz="1200" dirty="0"/>
          </a:p>
          <a:p>
            <a:pPr marL="0" indent="0"/>
            <a:r>
              <a:rPr lang="en-US" dirty="0"/>
              <a:t>Moved: </a:t>
            </a:r>
            <a:r>
              <a:rPr lang="en-US" dirty="0" smtClean="0"/>
              <a:t> Chao Chun Wang</a:t>
            </a:r>
          </a:p>
          <a:p>
            <a:pPr marL="0" indent="0"/>
            <a:r>
              <a:rPr lang="en-US" dirty="0" smtClean="0"/>
              <a:t>Seconded: Rob Sun</a:t>
            </a:r>
            <a:endParaRPr lang="en-US" dirty="0"/>
          </a:p>
          <a:p>
            <a:pPr marL="0" indent="0"/>
            <a:r>
              <a:rPr lang="en-US" dirty="0"/>
              <a:t>Result</a:t>
            </a:r>
            <a:r>
              <a:rPr lang="en-US" dirty="0" smtClean="0"/>
              <a:t>: (Y/N/A) – 12/0/1</a:t>
            </a:r>
          </a:p>
          <a:p>
            <a:pPr marL="0" indent="0"/>
            <a:r>
              <a:rPr lang="en-US"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4282536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11-17-1113</a:t>
            </a:r>
            <a:endParaRPr lang="en-US" dirty="0"/>
          </a:p>
        </p:txBody>
      </p:sp>
      <p:sp>
        <p:nvSpPr>
          <p:cNvPr id="3" name="Content Placeholder 2"/>
          <p:cNvSpPr>
            <a:spLocks noGrp="1"/>
          </p:cNvSpPr>
          <p:nvPr>
            <p:ph idx="1"/>
          </p:nvPr>
        </p:nvSpPr>
        <p:spPr>
          <a:xfrm>
            <a:off x="685800" y="1268760"/>
            <a:ext cx="7770813" cy="5206653"/>
          </a:xfrm>
        </p:spPr>
        <p:txBody>
          <a:bodyPr/>
          <a:lstStyle/>
          <a:p>
            <a:r>
              <a:rPr lang="en-US" dirty="0" smtClean="0"/>
              <a:t>Motion</a:t>
            </a:r>
          </a:p>
          <a:p>
            <a:pPr marL="0" indent="0"/>
            <a:r>
              <a:rPr lang="en-US" dirty="0"/>
              <a:t>Move </a:t>
            </a:r>
            <a:r>
              <a:rPr lang="en-US" dirty="0" smtClean="0"/>
              <a:t>to:</a:t>
            </a:r>
          </a:p>
          <a:p>
            <a:pPr>
              <a:buFont typeface="Arial" panose="020B0604020202020204" pitchFamily="34" charset="0"/>
              <a:buChar char="•"/>
            </a:pPr>
            <a:r>
              <a:rPr lang="en-US" dirty="0" smtClean="0"/>
              <a:t>Adopt </a:t>
            </a:r>
            <a:r>
              <a:rPr lang="en-US" dirty="0"/>
              <a:t>the </a:t>
            </a:r>
            <a:r>
              <a:rPr lang="en-US" dirty="0" smtClean="0"/>
              <a:t>following text to the spec </a:t>
            </a:r>
            <a:r>
              <a:rPr lang="en-US" dirty="0"/>
              <a:t>framework </a:t>
            </a:r>
            <a:r>
              <a:rPr lang="en-US" dirty="0" smtClean="0"/>
              <a:t>requirements.</a:t>
            </a:r>
          </a:p>
          <a:p>
            <a:pPr>
              <a:buFont typeface="Arial" panose="020B0604020202020204" pitchFamily="34" charset="0"/>
              <a:buChar char="•"/>
            </a:pPr>
            <a:r>
              <a:rPr lang="en-US" dirty="0" smtClean="0"/>
              <a:t>Instruct the SFD </a:t>
            </a:r>
            <a:r>
              <a:rPr lang="en-US" dirty="0"/>
              <a:t>editor to include it in the </a:t>
            </a:r>
            <a:r>
              <a:rPr lang="en-US" dirty="0" err="1"/>
              <a:t>TGaz</a:t>
            </a:r>
            <a:r>
              <a:rPr lang="en-US" dirty="0"/>
              <a:t> </a:t>
            </a:r>
            <a:r>
              <a:rPr lang="en-US" dirty="0" smtClean="0"/>
              <a:t>SFD </a:t>
            </a:r>
            <a:r>
              <a:rPr lang="en-US" dirty="0"/>
              <a:t>under the sub-section </a:t>
            </a:r>
            <a:r>
              <a:rPr lang="en-US" dirty="0" smtClean="0"/>
              <a:t>3.2 (protocol description) and give the editor editorial license. </a:t>
            </a:r>
          </a:p>
          <a:p>
            <a:pPr marL="0" indent="0"/>
            <a:r>
              <a:rPr lang="en-US" sz="1600" dirty="0" smtClean="0"/>
              <a:t>“To include a mode in 11az protocol to support multiple STAs sending FTM Request in SU mode (SU PPDU) and the AP sends FTM Response in a SU PPDU to address multiple STAs”</a:t>
            </a:r>
          </a:p>
          <a:p>
            <a:pPr marL="0" indent="0"/>
            <a:r>
              <a:rPr lang="en-US" dirty="0" smtClean="0"/>
              <a:t>Moved</a:t>
            </a:r>
            <a:r>
              <a:rPr lang="en-US" dirty="0"/>
              <a:t>: </a:t>
            </a:r>
            <a:r>
              <a:rPr lang="en-US" dirty="0" smtClean="0"/>
              <a:t>Chao Chun Wang</a:t>
            </a:r>
          </a:p>
          <a:p>
            <a:pPr marL="0" indent="0"/>
            <a:r>
              <a:rPr lang="en-US" dirty="0" smtClean="0"/>
              <a:t>Seconded: Nehru Bhandaru</a:t>
            </a:r>
            <a:endParaRPr lang="en-US" dirty="0"/>
          </a:p>
          <a:p>
            <a:pPr marL="0" indent="0"/>
            <a:r>
              <a:rPr lang="en-US" dirty="0"/>
              <a:t>Result</a:t>
            </a:r>
            <a:r>
              <a:rPr lang="en-US" dirty="0" smtClean="0"/>
              <a:t>: (Y/N/A): 9-0-5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411423140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FRD Maturity – Freeze (previously)</a:t>
            </a:r>
            <a:endParaRPr lang="en-US" dirty="0"/>
          </a:p>
        </p:txBody>
      </p:sp>
      <p:sp>
        <p:nvSpPr>
          <p:cNvPr id="3" name="Content Placeholder 2"/>
          <p:cNvSpPr>
            <a:spLocks noGrp="1"/>
          </p:cNvSpPr>
          <p:nvPr>
            <p:ph idx="1"/>
          </p:nvPr>
        </p:nvSpPr>
        <p:spPr>
          <a:xfrm>
            <a:off x="685800" y="1628800"/>
            <a:ext cx="7770813" cy="4465613"/>
          </a:xfrm>
        </p:spPr>
        <p:txBody>
          <a:bodyPr/>
          <a:lstStyle/>
          <a:p>
            <a:pPr algn="just">
              <a:spcBef>
                <a:spcPts val="1225"/>
              </a:spcBef>
              <a:buFontTx/>
              <a:buChar char="•"/>
            </a:pPr>
            <a:r>
              <a:rPr lang="en-US" altLang="en-US" sz="2000" dirty="0" smtClean="0"/>
              <a:t>During the March meeting group committed (motion) to bring the FRD to maturity.</a:t>
            </a:r>
          </a:p>
          <a:p>
            <a:pPr algn="just">
              <a:spcBef>
                <a:spcPts val="1225"/>
              </a:spcBef>
              <a:buFontTx/>
              <a:buChar char="•"/>
            </a:pPr>
            <a:r>
              <a:rPr lang="en-US" altLang="en-US" sz="2000" dirty="0" smtClean="0"/>
              <a:t>TG approved timelines reflect FRD freeze post May meeting.</a:t>
            </a:r>
          </a:p>
          <a:p>
            <a:pPr algn="just">
              <a:spcBef>
                <a:spcPts val="1225"/>
              </a:spcBef>
              <a:buFontTx/>
              <a:buChar char="•"/>
            </a:pPr>
            <a:r>
              <a:rPr lang="en-US" altLang="en-US" sz="2000" dirty="0" smtClean="0"/>
              <a:t>Options to consider:</a:t>
            </a:r>
          </a:p>
          <a:p>
            <a:pPr lvl="1" algn="just">
              <a:spcBef>
                <a:spcPts val="1225"/>
              </a:spcBef>
              <a:buFontTx/>
              <a:buChar char="•"/>
            </a:pPr>
            <a:r>
              <a:rPr lang="en-US" altLang="en-US" sz="1800" dirty="0" smtClean="0"/>
              <a:t>Consider the FRD sufficiently mature to go to freeze and focus on development of SFD (current timelines).</a:t>
            </a:r>
          </a:p>
          <a:p>
            <a:pPr lvl="1" algn="just">
              <a:spcBef>
                <a:spcPts val="1225"/>
              </a:spcBef>
              <a:buFontTx/>
              <a:buChar char="•"/>
            </a:pPr>
            <a:r>
              <a:rPr lang="en-US" altLang="en-US" sz="1800" dirty="0" smtClean="0"/>
              <a:t>Continue developing the FRD and reflect that by delaying the TG timelines.</a:t>
            </a:r>
          </a:p>
          <a:p>
            <a:pPr lvl="1" algn="just">
              <a:spcBef>
                <a:spcPts val="1225"/>
              </a:spcBef>
              <a:buFontTx/>
              <a:buChar char="•"/>
            </a:pPr>
            <a:r>
              <a:rPr lang="en-US" altLang="en-US" sz="1800" dirty="0" smtClean="0"/>
              <a:t>Consider the FRD complete and move to comment collection of FRD to be resolved in the July meeting, where these are considered and FRD goes to final version past that meeting – depending on level of comments delay possibly absorbed on other activities. </a:t>
            </a:r>
          </a:p>
          <a:p>
            <a:pPr algn="just">
              <a:spcBef>
                <a:spcPts val="1225"/>
              </a:spcBef>
              <a:buFontTx/>
              <a:buChar char="•"/>
            </a:pPr>
            <a:r>
              <a:rPr lang="en-US" altLang="en-US" sz="2000" dirty="0" smtClean="0"/>
              <a:t>Discussion….</a:t>
            </a:r>
            <a:endParaRPr lang="en-US" altLang="en-US" sz="2000" dirty="0"/>
          </a:p>
          <a:p>
            <a:pPr lvl="0">
              <a:buFont typeface="Arial" panose="020B0604020202020204" pitchFamily="34" charset="0"/>
              <a:buChar char="•"/>
            </a:pPr>
            <a:endParaRPr lang="en-US" altLang="en-US" sz="20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4224850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(May meeting) </a:t>
            </a:r>
            <a:endParaRPr lang="en-US" dirty="0"/>
          </a:p>
        </p:txBody>
      </p:sp>
      <p:sp>
        <p:nvSpPr>
          <p:cNvPr id="3" name="Content Placeholder 2"/>
          <p:cNvSpPr>
            <a:spLocks noGrp="1"/>
          </p:cNvSpPr>
          <p:nvPr>
            <p:ph idx="1"/>
          </p:nvPr>
        </p:nvSpPr>
        <p:spPr/>
        <p:txBody>
          <a:bodyPr/>
          <a:lstStyle/>
          <a:p>
            <a:pPr marL="0" indent="0"/>
            <a:r>
              <a:rPr lang="en-US" dirty="0"/>
              <a:t>Move to approve the </a:t>
            </a:r>
            <a:r>
              <a:rPr lang="en-US" dirty="0" smtClean="0"/>
              <a:t>Functional </a:t>
            </a:r>
            <a:r>
              <a:rPr lang="en-US" dirty="0"/>
              <a:t>Requirement </a:t>
            </a:r>
            <a:r>
              <a:rPr lang="en-US" dirty="0" smtClean="0"/>
              <a:t>Document 11-17-424-05 with additions made during the May meeting and </a:t>
            </a:r>
            <a:r>
              <a:rPr lang="en-US" dirty="0"/>
              <a:t>start a 45 day comment collection, limiting the duration of the subsequent comment resolution to the end of the next face to face IEEE 802.11 WG </a:t>
            </a:r>
            <a:r>
              <a:rPr lang="en-US" dirty="0" smtClean="0"/>
              <a:t>meeting.</a:t>
            </a:r>
          </a:p>
          <a:p>
            <a:r>
              <a:rPr lang="en-US" dirty="0" smtClean="0"/>
              <a:t>Results: 22/0/0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133774101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FRD Freeze</a:t>
            </a:r>
            <a:endParaRPr lang="en-US" dirty="0"/>
          </a:p>
        </p:txBody>
      </p:sp>
      <p:sp>
        <p:nvSpPr>
          <p:cNvPr id="3" name="Content Placeholder 2"/>
          <p:cNvSpPr>
            <a:spLocks noGrp="1"/>
          </p:cNvSpPr>
          <p:nvPr>
            <p:ph idx="1"/>
          </p:nvPr>
        </p:nvSpPr>
        <p:spPr/>
        <p:txBody>
          <a:bodyPr/>
          <a:lstStyle/>
          <a:p>
            <a:r>
              <a:rPr lang="en-US" dirty="0" smtClean="0"/>
              <a:t>Option to proceed and adjust TG targets:</a:t>
            </a:r>
          </a:p>
          <a:p>
            <a:r>
              <a:rPr lang="en-US" dirty="0" smtClean="0"/>
              <a:t>O1: Freeze FRD for further comments and resolve the existing comments till the end of next IEEE </a:t>
            </a:r>
            <a:r>
              <a:rPr lang="en-US" dirty="0" err="1" smtClean="0"/>
              <a:t>FtF</a:t>
            </a:r>
            <a:r>
              <a:rPr lang="en-US" dirty="0" smtClean="0"/>
              <a:t> meeting, the final FRD is the last version at that meeting. </a:t>
            </a:r>
          </a:p>
          <a:p>
            <a:r>
              <a:rPr lang="en-US" dirty="0" smtClean="0"/>
              <a:t>O2: Freeze FRD </a:t>
            </a:r>
            <a:r>
              <a:rPr lang="en-US" dirty="0" smtClean="0"/>
              <a:t>now.</a:t>
            </a:r>
          </a:p>
          <a:p>
            <a:r>
              <a:rPr lang="en-US" dirty="0" smtClean="0"/>
              <a:t>O1) 13</a:t>
            </a:r>
          </a:p>
          <a:p>
            <a:r>
              <a:rPr lang="en-US" dirty="0" smtClean="0"/>
              <a:t>O2) 3</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223975906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FRD Freeze</a:t>
            </a:r>
            <a:endParaRPr lang="en-US" dirty="0"/>
          </a:p>
        </p:txBody>
      </p:sp>
      <p:sp>
        <p:nvSpPr>
          <p:cNvPr id="3" name="Content Placeholder 2"/>
          <p:cNvSpPr>
            <a:spLocks noGrp="1"/>
          </p:cNvSpPr>
          <p:nvPr>
            <p:ph idx="1"/>
          </p:nvPr>
        </p:nvSpPr>
        <p:spPr/>
        <p:txBody>
          <a:bodyPr/>
          <a:lstStyle/>
          <a:p>
            <a:r>
              <a:rPr lang="en-US" dirty="0" smtClean="0"/>
              <a:t>Motion</a:t>
            </a:r>
          </a:p>
          <a:p>
            <a:r>
              <a:rPr lang="en-US" dirty="0" smtClean="0"/>
              <a:t>We agree to Freeze FRD for further comments and resolve the existing comments till the end of next IEEE </a:t>
            </a:r>
            <a:r>
              <a:rPr lang="en-US" dirty="0" err="1" smtClean="0"/>
              <a:t>FtF</a:t>
            </a:r>
            <a:r>
              <a:rPr lang="en-US" dirty="0" smtClean="0"/>
              <a:t> meeting, the final FRD is the last version at that meeting. </a:t>
            </a:r>
          </a:p>
          <a:p>
            <a:r>
              <a:rPr lang="en-US" dirty="0" smtClean="0"/>
              <a:t>Moved: Harry </a:t>
            </a:r>
            <a:r>
              <a:rPr lang="en-US" dirty="0" err="1" smtClean="0"/>
              <a:t>Bims</a:t>
            </a:r>
            <a:endParaRPr lang="en-US" dirty="0" smtClean="0"/>
          </a:p>
          <a:p>
            <a:r>
              <a:rPr lang="en-US" dirty="0" smtClean="0"/>
              <a:t>2</a:t>
            </a:r>
            <a:r>
              <a:rPr lang="en-US" baseline="30000" dirty="0" smtClean="0"/>
              <a:t>nd</a:t>
            </a:r>
            <a:r>
              <a:rPr lang="en-US" dirty="0" smtClean="0"/>
              <a:t>: SK Yong</a:t>
            </a:r>
          </a:p>
          <a:p>
            <a:r>
              <a:rPr lang="en-US" dirty="0" smtClean="0"/>
              <a:t>Results(Y/N/A): 13/2/3</a:t>
            </a:r>
          </a:p>
          <a:p>
            <a:r>
              <a:rPr lang="en-US" dirty="0" smtClean="0"/>
              <a:t>Motion passes</a:t>
            </a:r>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52073567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 NO JULY FRD Freeze</a:t>
            </a:r>
            <a:endParaRPr lang="en-US" dirty="0"/>
          </a:p>
        </p:txBody>
      </p:sp>
      <p:sp>
        <p:nvSpPr>
          <p:cNvPr id="3" name="Content Placeholder 2"/>
          <p:cNvSpPr>
            <a:spLocks noGrp="1"/>
          </p:cNvSpPr>
          <p:nvPr>
            <p:ph idx="1"/>
          </p:nvPr>
        </p:nvSpPr>
        <p:spPr>
          <a:xfrm>
            <a:off x="685800" y="1628800"/>
            <a:ext cx="7770813" cy="4465613"/>
          </a:xfrm>
        </p:spPr>
        <p:txBody>
          <a:bodyPr/>
          <a:lstStyle/>
          <a:p>
            <a:r>
              <a:rPr lang="en-US" dirty="0" smtClean="0"/>
              <a:t>Scope and effort change:</a:t>
            </a:r>
          </a:p>
          <a:p>
            <a:pPr>
              <a:buFont typeface="Arial" panose="020B0604020202020204" pitchFamily="34" charset="0"/>
              <a:buChar char="•"/>
            </a:pPr>
            <a:r>
              <a:rPr lang="en-US" dirty="0" smtClean="0"/>
              <a:t>Original target was FRD freeze during May meeting.</a:t>
            </a:r>
          </a:p>
          <a:p>
            <a:pPr>
              <a:buFont typeface="Arial" panose="020B0604020202020204" pitchFamily="34" charset="0"/>
              <a:buChar char="•"/>
            </a:pPr>
            <a:r>
              <a:rPr lang="en-US" dirty="0" smtClean="0"/>
              <a:t>Group did not meet this and commit to go on a 45day Comment Collection and resolve during the July meeting.</a:t>
            </a:r>
          </a:p>
          <a:p>
            <a:pPr>
              <a:buFont typeface="Arial" panose="020B0604020202020204" pitchFamily="34" charset="0"/>
              <a:buChar char="•"/>
            </a:pPr>
            <a:r>
              <a:rPr lang="en-US" dirty="0" smtClean="0"/>
              <a:t>FRD is not yet frozen, slipping now by 4 months.</a:t>
            </a:r>
          </a:p>
          <a:p>
            <a:pPr>
              <a:buFont typeface="Arial" panose="020B0604020202020204" pitchFamily="34" charset="0"/>
              <a:buChar char="•"/>
            </a:pPr>
            <a:r>
              <a:rPr lang="en-US" dirty="0" smtClean="0"/>
              <a:t>Additional contents to project:</a:t>
            </a:r>
          </a:p>
          <a:p>
            <a:pPr lvl="1">
              <a:buFont typeface="Arial" panose="020B0604020202020204" pitchFamily="34" charset="0"/>
              <a:buChar char="•"/>
            </a:pPr>
            <a:r>
              <a:rPr lang="en-US" dirty="0" smtClean="0"/>
              <a:t>MAC level security.</a:t>
            </a:r>
          </a:p>
          <a:p>
            <a:pPr lvl="1">
              <a:buFont typeface="Arial" panose="020B0604020202020204" pitchFamily="34" charset="0"/>
              <a:buChar char="•"/>
            </a:pPr>
            <a:r>
              <a:rPr lang="en-US" dirty="0" smtClean="0"/>
              <a:t>PHY level security for legacy, </a:t>
            </a:r>
            <a:r>
              <a:rPr lang="en-US" dirty="0" err="1" smtClean="0"/>
              <a:t>VHTz</a:t>
            </a:r>
            <a:r>
              <a:rPr lang="en-US" dirty="0" smtClean="0"/>
              <a:t> and </a:t>
            </a:r>
            <a:r>
              <a:rPr lang="en-US" dirty="0" err="1" smtClean="0"/>
              <a:t>HEz</a:t>
            </a:r>
            <a:r>
              <a:rPr lang="en-US" dirty="0" smtClean="0"/>
              <a:t>– </a:t>
            </a:r>
            <a:r>
              <a:rPr lang="en-US" dirty="0"/>
              <a:t>Novel </a:t>
            </a:r>
            <a:r>
              <a:rPr lang="en-US" dirty="0" smtClean="0"/>
              <a:t>concept to 802.11.</a:t>
            </a:r>
          </a:p>
          <a:p>
            <a:pPr>
              <a:buFont typeface="Arial" panose="020B0604020202020204" pitchFamily="34" charset="0"/>
              <a:buChar char="•"/>
            </a:pPr>
            <a:r>
              <a:rPr lang="en-US" dirty="0" smtClean="0"/>
              <a:t>Project timelines required adjustment to meet the additional content.</a:t>
            </a:r>
          </a:p>
          <a:p>
            <a:pPr>
              <a:buFont typeface="Arial" panose="020B0604020202020204" pitchFamily="34" charset="0"/>
              <a:buChar char="•"/>
            </a:pPr>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Rounded Rectangle 6"/>
          <p:cNvSpPr/>
          <p:nvPr/>
        </p:nvSpPr>
        <p:spPr bwMode="auto">
          <a:xfrm>
            <a:off x="288826" y="5733257"/>
            <a:ext cx="8640959" cy="850900"/>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dirty="0"/>
              <a:t>Project timelines </a:t>
            </a:r>
            <a:r>
              <a:rPr lang="en-US" dirty="0" smtClean="0"/>
              <a:t>require </a:t>
            </a:r>
            <a:r>
              <a:rPr lang="en-US" dirty="0"/>
              <a:t>adjustment to meet the </a:t>
            </a:r>
            <a:r>
              <a:rPr lang="en-US" dirty="0" smtClean="0"/>
              <a:t>additional content and group progress.</a:t>
            </a:r>
            <a:endParaRPr lang="en-US" dirty="0"/>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b="0" i="0" u="none" strike="noStrike" cap="none" normalizeH="0" baseline="0" dirty="0" smtClean="0">
              <a:ln>
                <a:noFill/>
              </a:ln>
              <a:solidFill>
                <a:schemeClr val="bg1"/>
              </a:solidFill>
              <a:effectLst/>
            </a:endParaRPr>
          </a:p>
        </p:txBody>
      </p:sp>
    </p:spTree>
    <p:extLst>
      <p:ext uri="{BB962C8B-B14F-4D97-AF65-F5344CB8AC3E}">
        <p14:creationId xmlns:p14="http://schemas.microsoft.com/office/powerpoint/2010/main" val="1951643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(con.)</a:t>
            </a:r>
            <a:endParaRPr lang="en-US" dirty="0"/>
          </a:p>
        </p:txBody>
      </p:sp>
      <p:sp>
        <p:nvSpPr>
          <p:cNvPr id="3" name="Content Placeholder 2"/>
          <p:cNvSpPr>
            <a:spLocks noGrp="1"/>
          </p:cNvSpPr>
          <p:nvPr>
            <p:ph idx="1"/>
          </p:nvPr>
        </p:nvSpPr>
        <p:spPr>
          <a:xfrm>
            <a:off x="685800" y="1628800"/>
            <a:ext cx="7770813" cy="4465613"/>
          </a:xfrm>
        </p:spPr>
        <p:txBody>
          <a:bodyPr/>
          <a:lstStyle/>
          <a:p>
            <a:r>
              <a:rPr lang="en-US" dirty="0" smtClean="0"/>
              <a:t>Other possibilities:</a:t>
            </a:r>
            <a:r>
              <a:rPr lang="en-US" dirty="0"/>
              <a:t>	</a:t>
            </a:r>
            <a:endParaRPr lang="en-US" dirty="0" smtClean="0"/>
          </a:p>
          <a:p>
            <a:pPr>
              <a:buFont typeface="Arial" panose="020B0604020202020204" pitchFamily="34" charset="0"/>
              <a:buChar char="•"/>
            </a:pPr>
            <a:r>
              <a:rPr lang="en-US" dirty="0" smtClean="0"/>
              <a:t>Keep existing timelines (major milestones) and remove one or multiple topics from the current activity:</a:t>
            </a:r>
          </a:p>
          <a:p>
            <a:pPr lvl="1">
              <a:buFont typeface="Arial" panose="020B0604020202020204" pitchFamily="34" charset="0"/>
              <a:buChar char="•"/>
            </a:pPr>
            <a:r>
              <a:rPr lang="en-US" dirty="0" smtClean="0"/>
              <a:t>Angular in the sub 6Ghz band.</a:t>
            </a:r>
          </a:p>
          <a:p>
            <a:pPr lvl="1">
              <a:buFont typeface="Arial" panose="020B0604020202020204" pitchFamily="34" charset="0"/>
              <a:buChar char="•"/>
            </a:pPr>
            <a:r>
              <a:rPr lang="en-US" dirty="0" smtClean="0"/>
              <a:t>Scalable location.</a:t>
            </a:r>
          </a:p>
          <a:p>
            <a:pPr lvl="1">
              <a:buFont typeface="Arial" panose="020B0604020202020204" pitchFamily="34" charset="0"/>
              <a:buChar char="•"/>
            </a:pPr>
            <a:r>
              <a:rPr lang="en-US" dirty="0" smtClean="0"/>
              <a:t>60Ghz positioning.</a:t>
            </a:r>
          </a:p>
          <a:p>
            <a:pPr lvl="1">
              <a:buFont typeface="Arial" panose="020B0604020202020204" pitchFamily="34" charset="0"/>
              <a:buChar char="•"/>
            </a:pPr>
            <a:r>
              <a:rPr lang="en-US" dirty="0" smtClean="0"/>
              <a:t>MAC and PHY security</a:t>
            </a:r>
          </a:p>
          <a:p>
            <a:pPr lvl="1">
              <a:buFont typeface="Arial" panose="020B0604020202020204" pitchFamily="34" charset="0"/>
              <a:buChar char="•"/>
            </a:pPr>
            <a:r>
              <a:rPr lang="en-US" dirty="0" smtClean="0"/>
              <a:t>PHY level security.</a:t>
            </a:r>
          </a:p>
          <a:p>
            <a:pPr>
              <a:buFont typeface="Arial" panose="020B0604020202020204" pitchFamily="34" charset="0"/>
              <a:buChar char="•"/>
            </a:pPr>
            <a:r>
              <a:rPr lang="en-US" dirty="0" smtClean="0"/>
              <a:t>Discussion….</a:t>
            </a:r>
          </a:p>
          <a:p>
            <a:pPr lvl="1">
              <a:buFont typeface="Arial" panose="020B0604020202020204" pitchFamily="34" charset="0"/>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183030096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grpSp>
        <p:nvGrpSpPr>
          <p:cNvPr id="7" name="Group 6"/>
          <p:cNvGrpSpPr/>
          <p:nvPr/>
        </p:nvGrpSpPr>
        <p:grpSpPr>
          <a:xfrm>
            <a:off x="74364" y="1844823"/>
            <a:ext cx="9034902" cy="4176465"/>
            <a:chOff x="74364" y="1844823"/>
            <a:chExt cx="9034902"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Tree>
    <p:extLst>
      <p:ext uri="{BB962C8B-B14F-4D97-AF65-F5344CB8AC3E}">
        <p14:creationId xmlns:p14="http://schemas.microsoft.com/office/powerpoint/2010/main" val="58208963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Rectangle 93"/>
          <p:cNvSpPr/>
          <p:nvPr/>
        </p:nvSpPr>
        <p:spPr>
          <a:xfrm>
            <a:off x="4989332" y="3406393"/>
            <a:ext cx="693783" cy="25261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8" name="Rectangle 87"/>
          <p:cNvSpPr/>
          <p:nvPr/>
        </p:nvSpPr>
        <p:spPr>
          <a:xfrm>
            <a:off x="4989333" y="2882628"/>
            <a:ext cx="693783" cy="15390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6" name="Rectangle 85"/>
          <p:cNvSpPr/>
          <p:nvPr/>
        </p:nvSpPr>
        <p:spPr>
          <a:xfrm>
            <a:off x="3219088" y="2681708"/>
            <a:ext cx="576000" cy="18888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4 M</a:t>
            </a:r>
            <a:endParaRPr lang="en-US" sz="1100"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grpSp>
        <p:nvGrpSpPr>
          <p:cNvPr id="7" name="Group 6"/>
          <p:cNvGrpSpPr/>
          <p:nvPr/>
        </p:nvGrpSpPr>
        <p:grpSpPr>
          <a:xfrm>
            <a:off x="74364" y="1844823"/>
            <a:ext cx="9404908" cy="4176465"/>
            <a:chOff x="74364" y="1844823"/>
            <a:chExt cx="9404908"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2"/>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696635" y="2209947"/>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1-2022</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9277926" y="2252737"/>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83876"/>
              <a:ext cx="2468649" cy="14357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811662"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1709"/>
              <a:ext cx="2033064" cy="18888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893073"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3-2020</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6751502"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6026575"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7-2019</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859763"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715445" y="2244287"/>
              <a:ext cx="671742" cy="359852"/>
              <a:chOff x="3925020" y="1607958"/>
              <a:chExt cx="671742" cy="359852"/>
            </a:xfrm>
          </p:grpSpPr>
          <p:sp>
            <p:nvSpPr>
              <p:cNvPr id="68" name="Text Box 24"/>
              <p:cNvSpPr txBox="1">
                <a:spLocks noChangeArrowheads="1"/>
              </p:cNvSpPr>
              <p:nvPr/>
            </p:nvSpPr>
            <p:spPr bwMode="auto">
              <a:xfrm>
                <a:off x="4078394" y="1607958"/>
                <a:ext cx="51836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Sep.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925020"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96420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2" name="Oval Callout 61"/>
            <p:cNvSpPr/>
            <p:nvPr/>
          </p:nvSpPr>
          <p:spPr bwMode="auto">
            <a:xfrm>
              <a:off x="6987001" y="343544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691611" y="227989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 name="Text Box 24"/>
            <p:cNvSpPr txBox="1">
              <a:spLocks noChangeArrowheads="1"/>
            </p:cNvSpPr>
            <p:nvPr/>
          </p:nvSpPr>
          <p:spPr bwMode="auto">
            <a:xfrm>
              <a:off x="3060752" y="2138444"/>
              <a:ext cx="681390"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 move to 9-2018</a:t>
              </a:r>
              <a:endParaRPr lang="en-US" altLang="en-US" sz="600" dirty="0">
                <a:latin typeface="Arial" panose="020B0604020202020204" pitchFamily="34" charset="0"/>
                <a:cs typeface="Arial" panose="020B0604020202020204" pitchFamily="34" charset="0"/>
              </a:endParaRP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gr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Revised Timelines – Complete Scope</a:t>
            </a:r>
            <a:endParaRPr lang="en-US" dirty="0"/>
          </a:p>
        </p:txBody>
      </p:sp>
      <p:sp>
        <p:nvSpPr>
          <p:cNvPr id="89" name="Rectangle 88"/>
          <p:cNvSpPr/>
          <p:nvPr/>
        </p:nvSpPr>
        <p:spPr>
          <a:xfrm>
            <a:off x="8696635" y="3033287"/>
            <a:ext cx="693783" cy="1832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050" dirty="0" smtClean="0">
                <a:solidFill>
                  <a:schemeClr val="tx1"/>
                </a:solidFill>
              </a:rPr>
              <a:t>10 M</a:t>
            </a:r>
            <a:endParaRPr lang="en-US" sz="1050" dirty="0">
              <a:solidFill>
                <a:schemeClr val="tx1"/>
              </a:solidFill>
            </a:endParaRPr>
          </a:p>
        </p:txBody>
      </p:sp>
      <p:sp>
        <p:nvSpPr>
          <p:cNvPr id="90" name="Rectangle 89"/>
          <p:cNvSpPr/>
          <p:nvPr/>
        </p:nvSpPr>
        <p:spPr>
          <a:xfrm>
            <a:off x="4996703" y="3952185"/>
            <a:ext cx="693783" cy="15178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1" name="Rectangle 90"/>
          <p:cNvSpPr/>
          <p:nvPr/>
        </p:nvSpPr>
        <p:spPr>
          <a:xfrm>
            <a:off x="4996703" y="4406311"/>
            <a:ext cx="693783" cy="19131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2" name="Rectangle 91"/>
          <p:cNvSpPr/>
          <p:nvPr/>
        </p:nvSpPr>
        <p:spPr>
          <a:xfrm>
            <a:off x="4996703" y="4984149"/>
            <a:ext cx="693783" cy="189572"/>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3" name="Rectangle 92"/>
          <p:cNvSpPr/>
          <p:nvPr/>
        </p:nvSpPr>
        <p:spPr>
          <a:xfrm>
            <a:off x="5006668" y="5485034"/>
            <a:ext cx="693783" cy="20302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Tree>
    <p:extLst>
      <p:ext uri="{BB962C8B-B14F-4D97-AF65-F5344CB8AC3E}">
        <p14:creationId xmlns:p14="http://schemas.microsoft.com/office/powerpoint/2010/main" val="20028867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Sep.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 SFD development</a:t>
            </a:r>
            <a:r>
              <a:rPr lang="en-US" dirty="0" smtClean="0"/>
              <a:t>.</a:t>
            </a:r>
          </a:p>
          <a:p>
            <a:pPr>
              <a:buFont typeface="Arial" panose="020B0604020202020204" pitchFamily="34" charset="0"/>
              <a:buChar char="•"/>
            </a:pPr>
            <a:r>
              <a:rPr lang="en-US" dirty="0" smtClean="0"/>
              <a:t>Resolved remaining comments.</a:t>
            </a:r>
            <a:endParaRPr lang="en-US" dirty="0" smtClean="0"/>
          </a:p>
          <a:p>
            <a:pPr>
              <a:buFont typeface="Arial" panose="020B0604020202020204" pitchFamily="34" charset="0"/>
              <a:buChar char="•"/>
            </a:pPr>
            <a:r>
              <a:rPr lang="en-US" dirty="0" smtClean="0"/>
              <a:t>Consider </a:t>
            </a:r>
            <a:r>
              <a:rPr lang="en-US" dirty="0" smtClean="0"/>
              <a:t>technical proposals.</a:t>
            </a:r>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184180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accent2"/>
                </a:solidFill>
              </a:rPr>
              <a:t>Participants, Patents, and Duty to Inform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Rectangle 1027"/>
          <p:cNvSpPr txBox="1">
            <a:spLocks noChangeArrowheads="1"/>
          </p:cNvSpPr>
          <p:nvPr/>
        </p:nvSpPr>
        <p:spPr bwMode="auto">
          <a:xfrm>
            <a:off x="0" y="1340768"/>
            <a:ext cx="9144000" cy="53340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 typeface="Monotype Sorts"/>
              <a:buNone/>
            </a:pPr>
            <a:r>
              <a:rPr lang="en-US" altLang="en-US" sz="1800" kern="0" dirty="0" smtClean="0"/>
              <a:t>All participants in this meeting have certain obligations under the IEEE-SA Patent Policy. </a:t>
            </a:r>
          </a:p>
          <a:p>
            <a:pPr lvl="1">
              <a:buFont typeface="Arial" pitchFamily="34" charset="0"/>
              <a:buChar char="•"/>
            </a:pPr>
            <a:r>
              <a:rPr lang="en-US" altLang="en-US" sz="1800" b="1" kern="0" dirty="0" smtClean="0">
                <a:solidFill>
                  <a:srgbClr val="003399"/>
                </a:solidFill>
              </a:rPr>
              <a:t>Participants [Note: </a:t>
            </a:r>
            <a:r>
              <a:rPr lang="en-GB" altLang="en-US" sz="1800" b="1" kern="0" dirty="0" smtClean="0">
                <a:solidFill>
                  <a:srgbClr val="003399"/>
                </a:solidFill>
              </a:rPr>
              <a:t>Quoted text excerpted from IEEE-SA Standards Board Bylaws </a:t>
            </a:r>
            <a:r>
              <a:rPr lang="en-GB" altLang="en-US" sz="1800" b="1" kern="0" dirty="0" err="1" smtClean="0">
                <a:solidFill>
                  <a:srgbClr val="003399"/>
                </a:solidFill>
              </a:rPr>
              <a:t>subclause</a:t>
            </a:r>
            <a:r>
              <a:rPr lang="en-GB" altLang="en-US" sz="1800" b="1" kern="0" dirty="0" smtClean="0">
                <a:solidFill>
                  <a:srgbClr val="003399"/>
                </a:solidFill>
              </a:rPr>
              <a:t> 6.2</a:t>
            </a:r>
            <a:r>
              <a:rPr lang="en-US" altLang="en-US" sz="1800" b="1" kern="0" dirty="0" smtClean="0">
                <a:solidFill>
                  <a:srgbClr val="003399"/>
                </a:solidFill>
              </a:rPr>
              <a:t>]:</a:t>
            </a:r>
          </a:p>
          <a:p>
            <a:pPr lvl="2">
              <a:buFont typeface="Arial" pitchFamily="34" charset="0"/>
              <a:buChar char="•"/>
            </a:pPr>
            <a:r>
              <a:rPr lang="en-US" altLang="en-US" sz="1800" b="1" kern="0"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800" kern="0" dirty="0" smtClean="0"/>
          </a:p>
          <a:p>
            <a:pPr lvl="2">
              <a:buFont typeface="Arial" pitchFamily="34" charset="0"/>
              <a:buChar char="•"/>
            </a:pPr>
            <a:r>
              <a:rPr lang="en-US" altLang="en-US" sz="1800" b="1" kern="0"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kern="0"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kern="0" dirty="0" smtClean="0">
                <a:solidFill>
                  <a:srgbClr val="003399"/>
                </a:solidFill>
              </a:rPr>
              <a:t>Early identification of holders of potential Essential Patent Claims is strongly encouraged</a:t>
            </a:r>
          </a:p>
          <a:p>
            <a:pPr lvl="1">
              <a:buFont typeface="Arial" pitchFamily="34" charset="0"/>
              <a:buChar char="•"/>
            </a:pPr>
            <a:r>
              <a:rPr lang="en-US" altLang="en-US" sz="1800" b="1" kern="0" dirty="0" smtClean="0">
                <a:solidFill>
                  <a:srgbClr val="003399"/>
                </a:solidFill>
              </a:rPr>
              <a:t>No duty to perform a patent search</a:t>
            </a:r>
            <a:endParaRPr lang="en-US" altLang="en-US" sz="1800" kern="0" dirty="0"/>
          </a:p>
        </p:txBody>
      </p:sp>
    </p:spTree>
    <p:extLst>
      <p:ext uri="{BB962C8B-B14F-4D97-AF65-F5344CB8AC3E}">
        <p14:creationId xmlns:p14="http://schemas.microsoft.com/office/powerpoint/2010/main" val="313156423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Sep. 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Sep. meeting goals as the TG Plan Of Record.</a:t>
            </a:r>
          </a:p>
          <a:p>
            <a:endParaRPr lang="en-US" dirty="0" smtClean="0"/>
          </a:p>
          <a:p>
            <a:r>
              <a:rPr lang="en-US" dirty="0" smtClean="0"/>
              <a:t>Moved</a:t>
            </a:r>
            <a:r>
              <a:rPr lang="en-US" dirty="0" smtClean="0"/>
              <a:t>: Rob Sun</a:t>
            </a:r>
            <a:endParaRPr lang="en-US" dirty="0" smtClean="0"/>
          </a:p>
          <a:p>
            <a:r>
              <a:rPr lang="en-US" dirty="0" smtClean="0"/>
              <a:t>2</a:t>
            </a:r>
            <a:r>
              <a:rPr lang="en-US" baseline="30000" dirty="0" smtClean="0"/>
              <a:t>nd</a:t>
            </a:r>
            <a:r>
              <a:rPr lang="en-US" dirty="0" smtClean="0"/>
              <a:t>: Assaf Kasher</a:t>
            </a:r>
            <a:endParaRPr lang="en-US" dirty="0" smtClean="0"/>
          </a:p>
          <a:p>
            <a:endParaRPr lang="en-US" dirty="0"/>
          </a:p>
          <a:p>
            <a:r>
              <a:rPr lang="en-US" dirty="0" smtClean="0"/>
              <a:t>Y: 		</a:t>
            </a:r>
            <a:r>
              <a:rPr lang="en-US" dirty="0" smtClean="0"/>
              <a:t>16</a:t>
            </a:r>
            <a:r>
              <a:rPr lang="en-US" dirty="0" smtClean="0"/>
              <a:t>		N: 	</a:t>
            </a:r>
            <a:r>
              <a:rPr lang="en-US" dirty="0" smtClean="0"/>
              <a:t>0</a:t>
            </a:r>
            <a:r>
              <a:rPr lang="en-US" dirty="0" smtClean="0"/>
              <a:t>		A: </a:t>
            </a:r>
            <a:r>
              <a:rPr lang="en-US" dirty="0" smtClean="0"/>
              <a:t>0</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298832231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Aug. 30</a:t>
            </a:r>
            <a:r>
              <a:rPr lang="en-US" altLang="en-US" baseline="30000" dirty="0" smtClean="0"/>
              <a:t>th</a:t>
            </a:r>
            <a:r>
              <a:rPr lang="en-US" altLang="en-US" dirty="0" smtClean="0"/>
              <a:t> (</a:t>
            </a:r>
            <a:r>
              <a:rPr lang="en-US" altLang="en-US" dirty="0"/>
              <a:t>Wed.) </a:t>
            </a:r>
            <a:r>
              <a:rPr lang="en-US" altLang="en-US" dirty="0" smtClean="0"/>
              <a:t>11:00AM </a:t>
            </a:r>
            <a:r>
              <a:rPr lang="en-US" altLang="en-US" dirty="0"/>
              <a:t>ET for 1hr. </a:t>
            </a:r>
          </a:p>
          <a:p>
            <a:pPr algn="just">
              <a:spcBef>
                <a:spcPct val="20000"/>
              </a:spcBef>
              <a:buFontTx/>
              <a:buChar char="•"/>
            </a:pPr>
            <a:r>
              <a:rPr lang="en-US" altLang="en-US" dirty="0"/>
              <a:t>Do we need anymore calls</a:t>
            </a:r>
            <a:r>
              <a:rPr lang="en-US" altLang="en-US" dirty="0" smtClean="0"/>
              <a:t>?</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3934663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245920329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255660272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85672158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20822838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69</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735987"/>
            <a:ext cx="7770813" cy="1065213"/>
          </a:xfrm>
        </p:spPr>
        <p:txBody>
          <a:bodyPr/>
          <a:lstStyle/>
          <a:p>
            <a:r>
              <a:rPr lang="en-GB" altLang="en-US" u="sng" dirty="0">
                <a:solidFill>
                  <a:schemeClr val="accent2"/>
                </a:solidFill>
              </a:rPr>
              <a:t>Patent Related Links</a:t>
            </a:r>
            <a:endParaRPr lang="en-US" dirty="0"/>
          </a:p>
        </p:txBody>
      </p:sp>
      <p:sp>
        <p:nvSpPr>
          <p:cNvPr id="8" name="Rectangle 3"/>
          <p:cNvSpPr txBox="1">
            <a:spLocks noChangeArrowheads="1"/>
          </p:cNvSpPr>
          <p:nvPr/>
        </p:nvSpPr>
        <p:spPr bwMode="auto">
          <a:xfrm>
            <a:off x="-19127" y="1556792"/>
            <a:ext cx="8991600" cy="38862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lnSpc>
                <a:spcPct val="90000"/>
              </a:lnSpc>
              <a:buFont typeface="Monotype Sorts"/>
              <a:buNone/>
            </a:pPr>
            <a:r>
              <a:rPr lang="en-US" sz="1800" kern="0" dirty="0" smtClean="0">
                <a:cs typeface="Times New Roman" pitchFamily="18" charset="0"/>
              </a:rPr>
              <a:t>	</a:t>
            </a:r>
            <a:r>
              <a:rPr lang="en-US" altLang="en-US" sz="2400" kern="0" dirty="0" smtClean="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kern="0" dirty="0" smtClean="0">
                <a:solidFill>
                  <a:schemeClr val="accent6">
                    <a:lumMod val="75000"/>
                  </a:schemeClr>
                </a:solidFill>
              </a:rPr>
              <a:t>		IEEE-SA Standards Boards Bylaws</a:t>
            </a:r>
          </a:p>
          <a:p>
            <a:pPr lvl="1">
              <a:lnSpc>
                <a:spcPct val="90000"/>
              </a:lnSpc>
              <a:buFont typeface="Monotype Sorts"/>
              <a:buNone/>
            </a:pPr>
            <a:r>
              <a:rPr lang="en-US" altLang="en-US" sz="2100" kern="0" dirty="0" smtClean="0">
                <a:solidFill>
                  <a:schemeClr val="accent6">
                    <a:lumMod val="75000"/>
                  </a:schemeClr>
                </a:solidFill>
              </a:rPr>
              <a:t>		</a:t>
            </a:r>
            <a:r>
              <a:rPr lang="en-US" altLang="en-US" sz="2100" i="1" kern="0" dirty="0" smtClean="0">
                <a:solidFill>
                  <a:schemeClr val="accent6">
                    <a:lumMod val="75000"/>
                  </a:schemeClr>
                </a:solidFill>
                <a:hlinkClick r:id="rId2"/>
              </a:rPr>
              <a:t>http://standards.ieee.org/develop/policies/bylaws/sect6-7.html#6</a:t>
            </a:r>
            <a:r>
              <a:rPr lang="en-US" altLang="en-US" sz="2100" i="1" kern="0" dirty="0" smtClean="0">
                <a:solidFill>
                  <a:schemeClr val="accent6">
                    <a:lumMod val="75000"/>
                  </a:schemeClr>
                </a:solidFill>
              </a:rPr>
              <a:t> </a:t>
            </a:r>
          </a:p>
          <a:p>
            <a:pPr lvl="1">
              <a:lnSpc>
                <a:spcPct val="90000"/>
              </a:lnSpc>
              <a:buFont typeface="Monotype Sorts"/>
              <a:buNone/>
            </a:pPr>
            <a:r>
              <a:rPr lang="en-GB" altLang="en-US" sz="2400" kern="0" dirty="0" smtClean="0">
                <a:solidFill>
                  <a:schemeClr val="accent6">
                    <a:lumMod val="75000"/>
                  </a:schemeClr>
                </a:solidFill>
              </a:rPr>
              <a:t>		IEEE-SA Standards Board Operations Manual</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3"/>
              </a:rPr>
              <a:t>http://standards.ieee.org/develop/policies/opman/sect6.html#6.3</a:t>
            </a:r>
            <a:r>
              <a:rPr lang="en-US" altLang="en-US" sz="2100" i="1" kern="0" dirty="0" smtClean="0">
                <a:solidFill>
                  <a:schemeClr val="accent6">
                    <a:lumMod val="75000"/>
                  </a:schemeClr>
                </a:solidFill>
              </a:rPr>
              <a:t> </a:t>
            </a:r>
            <a:endParaRPr lang="en-US" altLang="en-US" sz="2400" kern="0" dirty="0" smtClean="0">
              <a:solidFill>
                <a:schemeClr val="accent6">
                  <a:lumMod val="75000"/>
                </a:schemeClr>
              </a:solidFill>
            </a:endParaRP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Material about the patent policy is available at</a:t>
            </a:r>
            <a:r>
              <a:rPr lang="en-US" altLang="en-US" sz="2400" kern="0" dirty="0" smtClean="0">
                <a:solidFill>
                  <a:schemeClr val="accent6">
                    <a:lumMod val="75000"/>
                  </a:schemeClr>
                </a:solidFill>
              </a:rPr>
              <a:t> </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4"/>
              </a:rPr>
              <a:t>http://standards.ieee.org/about/sasb/patcom/materials.html</a:t>
            </a:r>
            <a:r>
              <a:rPr lang="en-US" altLang="en-US" sz="2100" i="1" kern="0" dirty="0" smtClean="0">
                <a:solidFill>
                  <a:schemeClr val="accent6">
                    <a:lumMod val="75000"/>
                  </a:schemeClr>
                </a:solidFill>
              </a:rPr>
              <a:t> </a:t>
            </a:r>
            <a:endParaRPr lang="en-US" altLang="en-US" sz="2100" i="1" kern="0" dirty="0">
              <a:solidFill>
                <a:schemeClr val="accent6">
                  <a:lumMod val="75000"/>
                </a:schemeClr>
              </a:solidFill>
            </a:endParaRPr>
          </a:p>
        </p:txBody>
      </p:sp>
    </p:spTree>
    <p:extLst>
      <p:ext uri="{BB962C8B-B14F-4D97-AF65-F5344CB8AC3E}">
        <p14:creationId xmlns:p14="http://schemas.microsoft.com/office/powerpoint/2010/main" val="370997026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70</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71</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72</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solidFill>
                  <a:schemeClr val="accent2">
                    <a:lumMod val="75000"/>
                  </a:schemeClr>
                </a:solidFill>
              </a:rPr>
              <a:t>Call for Potentially Essential Patents</a:t>
            </a:r>
            <a:endParaRPr lang="en-US" dirty="0"/>
          </a:p>
        </p:txBody>
      </p:sp>
      <p:sp>
        <p:nvSpPr>
          <p:cNvPr id="8" name="Rectangle 1027"/>
          <p:cNvSpPr txBox="1">
            <a:spLocks noChangeArrowheads="1"/>
          </p:cNvSpPr>
          <p:nvPr/>
        </p:nvSpPr>
        <p:spPr bwMode="auto">
          <a:xfrm>
            <a:off x="685800" y="1751013"/>
            <a:ext cx="8077200" cy="47244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en-US" sz="2800" kern="0" smtClean="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kern="0" smtClean="0">
                <a:solidFill>
                  <a:schemeClr val="accent6">
                    <a:lumMod val="75000"/>
                  </a:schemeClr>
                </a:solidFill>
              </a:rPr>
              <a:t>Either speak up now or</a:t>
            </a:r>
          </a:p>
          <a:p>
            <a:pPr lvl="1">
              <a:buFont typeface="Arial" pitchFamily="34" charset="0"/>
              <a:buChar char="•"/>
            </a:pPr>
            <a:r>
              <a:rPr lang="en-US" altLang="en-US" kern="0" smtClean="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kern="0" smtClean="0">
                <a:solidFill>
                  <a:schemeClr val="accent6">
                    <a:lumMod val="75000"/>
                  </a:schemeClr>
                </a:solidFill>
              </a:rPr>
              <a:t>Cause an LOA to be submitted</a:t>
            </a:r>
            <a:endParaRPr lang="en-US" altLang="en-US" kern="0" dirty="0">
              <a:solidFill>
                <a:schemeClr val="accent6">
                  <a:lumMod val="75000"/>
                </a:schemeClr>
              </a:solidFill>
            </a:endParaRPr>
          </a:p>
        </p:txBody>
      </p:sp>
    </p:spTree>
    <p:extLst>
      <p:ext uri="{BB962C8B-B14F-4D97-AF65-F5344CB8AC3E}">
        <p14:creationId xmlns:p14="http://schemas.microsoft.com/office/powerpoint/2010/main" val="256025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u="sng" dirty="0">
                <a:solidFill>
                  <a:schemeClr val="accent2">
                    <a:lumMod val="75000"/>
                  </a:schemeClr>
                </a:solidFill>
              </a:rPr>
              <a:t>Other Guidelines for IEEE WG Meetings</a:t>
            </a:r>
            <a:endParaRPr lang="en-US" dirty="0"/>
          </a:p>
        </p:txBody>
      </p:sp>
      <p:sp>
        <p:nvSpPr>
          <p:cNvPr id="8"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2396559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8748</TotalTime>
  <Words>4266</Words>
  <Application>Microsoft Office PowerPoint</Application>
  <PresentationFormat>On-screen Show (4:3)</PresentationFormat>
  <Paragraphs>1043</Paragraphs>
  <Slides>75</Slides>
  <Notes>12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75</vt:i4>
      </vt:variant>
    </vt:vector>
  </HeadingPairs>
  <TitlesOfParts>
    <vt:vector size="85" baseType="lpstr">
      <vt:lpstr>Arial Unicode MS</vt:lpstr>
      <vt:lpstr>MS Gothic</vt:lpstr>
      <vt:lpstr>MS PGothic</vt:lpstr>
      <vt:lpstr>Arial</vt:lpstr>
      <vt:lpstr>DejaVu Sans</vt:lpstr>
      <vt:lpstr>Monotype Sorts</vt:lpstr>
      <vt:lpstr>Times</vt:lpstr>
      <vt:lpstr>Times New Roman</vt:lpstr>
      <vt:lpstr>Office Theme</vt:lpstr>
      <vt:lpstr>Document</vt:lpstr>
      <vt:lpstr>TGaz Next Generation Positioning  July Meeting Agenda</vt:lpstr>
      <vt:lpstr>IEEE 802.11 Task Group AZ Next Generation Positioning </vt:lpstr>
      <vt:lpstr>Abstract</vt:lpstr>
      <vt:lpstr>Logistics</vt:lpstr>
      <vt:lpstr>Patent Policy</vt:lpstr>
      <vt:lpstr>Participants, Patents, and Duty to Inform</vt:lpstr>
      <vt:lpstr>Patent Related Links</vt:lpstr>
      <vt:lpstr>Call for Potentially Essential Patents</vt:lpstr>
      <vt:lpstr>Other Guidelines for IEEE WG Meetings</vt:lpstr>
      <vt:lpstr>Participation in IEEE 802 Meetings</vt:lpstr>
      <vt:lpstr>802 Ground rules </vt:lpstr>
      <vt:lpstr>IEEE-SA policy documents</vt:lpstr>
      <vt:lpstr>PowerPoint Presentation</vt:lpstr>
      <vt:lpstr>PowerPoint Presentation</vt:lpstr>
      <vt:lpstr>TGaz Schedule at a glance</vt:lpstr>
      <vt:lpstr>Agenda for the Week</vt:lpstr>
      <vt:lpstr>Submission List for the week (1)</vt:lpstr>
      <vt:lpstr>Submission List for the week (2)</vt:lpstr>
      <vt:lpstr>Submission List for the week (2)</vt:lpstr>
      <vt:lpstr>PowerPoint Presentation</vt:lpstr>
      <vt:lpstr>Meeting Slot # 1 discussion items</vt:lpstr>
      <vt:lpstr>Submission order – Slot #1</vt:lpstr>
      <vt:lpstr>Approval of previous meeting minutes</vt:lpstr>
      <vt:lpstr>Approval of FRD Working Draft</vt:lpstr>
      <vt:lpstr>Motion</vt:lpstr>
      <vt:lpstr>Presentations</vt:lpstr>
      <vt:lpstr>Attendance reminder</vt:lpstr>
      <vt:lpstr>Recess</vt:lpstr>
      <vt:lpstr>PowerPoint Presentation</vt:lpstr>
      <vt:lpstr>Meeting Slot # 2 discussion items</vt:lpstr>
      <vt:lpstr>Submission order – Slot # 2</vt:lpstr>
      <vt:lpstr>Presentations</vt:lpstr>
      <vt:lpstr>Reminder to do attendance</vt:lpstr>
      <vt:lpstr>Recess</vt:lpstr>
      <vt:lpstr>PowerPoint Presentation</vt:lpstr>
      <vt:lpstr>Meeting Slot # 3 discussion items</vt:lpstr>
      <vt:lpstr>Meeting Slot # 3 discussion items</vt:lpstr>
      <vt:lpstr>Submission order – Slot #3</vt:lpstr>
      <vt:lpstr>Presentations</vt:lpstr>
      <vt:lpstr>Motion</vt:lpstr>
      <vt:lpstr>Reminder to do attendance</vt:lpstr>
      <vt:lpstr>Recess</vt:lpstr>
      <vt:lpstr>PowerPoint Presentation</vt:lpstr>
      <vt:lpstr>Meeting Slot # 4 discussion items</vt:lpstr>
      <vt:lpstr>Submission order – Slot #4</vt:lpstr>
      <vt:lpstr>Presentations</vt:lpstr>
      <vt:lpstr>Submissions 11-17-1128</vt:lpstr>
      <vt:lpstr>Submissions 11-17-1128</vt:lpstr>
      <vt:lpstr>SFD Working Draft</vt:lpstr>
      <vt:lpstr>Submissions 11-17-1113</vt:lpstr>
      <vt:lpstr>FRD Maturity – Freeze (previously)</vt:lpstr>
      <vt:lpstr>Motion (May meeting) </vt:lpstr>
      <vt:lpstr>Consider FRD Freeze</vt:lpstr>
      <vt:lpstr>Consider FRD Freeze</vt:lpstr>
      <vt:lpstr>Timelines – NO JULY FRD Freeze</vt:lpstr>
      <vt:lpstr>Timelines (con.)</vt:lpstr>
      <vt:lpstr>Current Approved Timelines</vt:lpstr>
      <vt:lpstr>Revised Timelines – Complete Scope</vt:lpstr>
      <vt:lpstr>Goals for Sep. Meeting</vt:lpstr>
      <vt:lpstr>Motion – approval of Sep.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lastModifiedBy>Segev, Jonathan</cp:lastModifiedBy>
  <cp:revision>204</cp:revision>
  <cp:lastPrinted>1601-01-01T00:00:00Z</cp:lastPrinted>
  <dcterms:created xsi:type="dcterms:W3CDTF">2017-01-29T08:57:00Z</dcterms:created>
  <dcterms:modified xsi:type="dcterms:W3CDTF">2017-07-13T16:03:55Z</dcterms:modified>
</cp:coreProperties>
</file>