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15" r:id="rId18"/>
    <p:sldId id="316" r:id="rId19"/>
    <p:sldId id="281" r:id="rId20"/>
    <p:sldId id="282" r:id="rId21"/>
    <p:sldId id="283" r:id="rId22"/>
    <p:sldId id="284" r:id="rId23"/>
    <p:sldId id="318" r:id="rId24"/>
    <p:sldId id="320" r:id="rId25"/>
    <p:sldId id="285" r:id="rId26"/>
    <p:sldId id="286" r:id="rId27"/>
    <p:sldId id="287" r:id="rId28"/>
    <p:sldId id="290" r:id="rId29"/>
    <p:sldId id="289" r:id="rId30"/>
    <p:sldId id="322" r:id="rId31"/>
    <p:sldId id="327" r:id="rId32"/>
    <p:sldId id="304" r:id="rId33"/>
    <p:sldId id="308" r:id="rId34"/>
    <p:sldId id="306" r:id="rId35"/>
    <p:sldId id="330" r:id="rId36"/>
    <p:sldId id="307" r:id="rId37"/>
    <p:sldId id="305" r:id="rId38"/>
    <p:sldId id="328" r:id="rId39"/>
    <p:sldId id="325" r:id="rId40"/>
    <p:sldId id="326" r:id="rId41"/>
    <p:sldId id="323" r:id="rId42"/>
    <p:sldId id="324" r:id="rId43"/>
    <p:sldId id="321" r:id="rId44"/>
    <p:sldId id="329" r:id="rId45"/>
    <p:sldId id="291" r:id="rId46"/>
    <p:sldId id="293" r:id="rId47"/>
    <p:sldId id="313" r:id="rId48"/>
    <p:sldId id="314" r:id="rId49"/>
    <p:sldId id="309" r:id="rId50"/>
    <p:sldId id="294" r:id="rId51"/>
    <p:sldId id="295" r:id="rId52"/>
    <p:sldId id="296" r:id="rId53"/>
    <p:sldId id="297" r:id="rId54"/>
    <p:sldId id="298" r:id="rId55"/>
    <p:sldId id="299" r:id="rId56"/>
    <p:sldId id="300" r:id="rId57"/>
    <p:sldId id="301" r:id="rId58"/>
    <p:sldId id="258" r:id="rId59"/>
    <p:sldId id="259" r:id="rId60"/>
    <p:sldId id="260" r:id="rId61"/>
    <p:sldId id="261" r:id="rId62"/>
    <p:sldId id="262" r:id="rId63"/>
    <p:sldId id="263" r:id="rId64"/>
    <p:sldId id="264" r:id="rId6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15"/>
            <p14:sldId id="316"/>
          </p14:sldIdLst>
        </p14:section>
        <p14:section name="Slot # 1" id="{A8BC1F47-3153-4394-9D00-B4D234301B74}">
          <p14:sldIdLst>
            <p14:sldId id="281"/>
            <p14:sldId id="282"/>
            <p14:sldId id="283"/>
            <p14:sldId id="284"/>
            <p14:sldId id="318"/>
            <p14:sldId id="320"/>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7"/>
            <p14:sldId id="305"/>
            <p14:sldId id="328"/>
            <p14:sldId id="325"/>
            <p14:sldId id="326"/>
          </p14:sldIdLst>
        </p14:section>
        <p14:section name="Slot #4" id="{BC53A078-CFD0-4CD3-BEED-747D5107E17F}">
          <p14:sldIdLst>
            <p14:sldId id="323"/>
            <p14:sldId id="324"/>
            <p14:sldId id="321"/>
            <p14:sldId id="329"/>
            <p14:sldId id="291"/>
            <p14:sldId id="293"/>
            <p14:sldId id="31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13" autoAdjust="0"/>
    <p:restoredTop sz="94660"/>
  </p:normalViewPr>
  <p:slideViewPr>
    <p:cSldViewPr>
      <p:cViewPr varScale="1">
        <p:scale>
          <a:sx n="82" d="100"/>
          <a:sy n="82" d="100"/>
        </p:scale>
        <p:origin x="118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58</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60</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802.11-17/0836r04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2017-07-12</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66"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07324148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(11-17-842).  </a:t>
            </a:r>
          </a:p>
          <a:p>
            <a:pPr algn="just">
              <a:spcBef>
                <a:spcPct val="20000"/>
              </a:spcBef>
              <a:buFontTx/>
              <a:buChar char="•"/>
            </a:pPr>
            <a:r>
              <a:rPr lang="en-US" altLang="en-US" sz="2000" b="0" dirty="0" smtClean="0"/>
              <a:t>FRD </a:t>
            </a:r>
            <a:r>
              <a:rPr lang="en-US" altLang="en-US" sz="2000" b="0" dirty="0" smtClean="0"/>
              <a:t>comment </a:t>
            </a:r>
            <a:r>
              <a:rPr lang="en-US" altLang="en-US" sz="2000" b="0" dirty="0" smtClean="0"/>
              <a:t>resolution – review and assignment.</a:t>
            </a:r>
          </a:p>
          <a:p>
            <a:pPr algn="just">
              <a:spcBef>
                <a:spcPct val="20000"/>
              </a:spcBef>
              <a:buFontTx/>
              <a:buChar char="•"/>
            </a:pPr>
            <a:r>
              <a:rPr lang="en-US" altLang="en-US" sz="2000" b="0" dirty="0" smtClean="0"/>
              <a:t>Review and consider adopting of SFD working draft.</a:t>
            </a:r>
          </a:p>
          <a:p>
            <a:pPr algn="just">
              <a:spcBef>
                <a:spcPct val="20000"/>
              </a:spcBef>
              <a:buFontTx/>
              <a:buChar char="•"/>
            </a:pPr>
            <a:r>
              <a:rPr lang="en-US" altLang="en-US" sz="2000" b="0" dirty="0" smtClean="0"/>
              <a:t>Review of proposed FRD comment resolutions.</a:t>
            </a:r>
          </a:p>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p>
          <a:p>
            <a:pPr algn="just">
              <a:spcBef>
                <a:spcPct val="20000"/>
              </a:spcBef>
              <a:buFontTx/>
              <a:buChar char="•"/>
            </a:pPr>
            <a:r>
              <a:rPr lang="en-US" altLang="en-US" sz="2000" b="0" dirty="0" smtClean="0"/>
              <a:t>Review program timelines and consider FRD freeze.</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097012418"/>
              </p:ext>
            </p:extLst>
          </p:nvPr>
        </p:nvGraphicFramePr>
        <p:xfrm>
          <a:off x="342106" y="1770836"/>
          <a:ext cx="8458200" cy="3439046"/>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pPr marL="0" algn="l" defTabSz="914400" rtl="0" eaLnBrk="1" latinLnBrk="0" hangingPunct="1"/>
                      <a:r>
                        <a:rPr lang="en-US" sz="1400" kern="1200" dirty="0" smtClean="0">
                          <a:solidFill>
                            <a:schemeClr val="dk1"/>
                          </a:solidFill>
                          <a:latin typeface="+mn-lt"/>
                          <a:ea typeface="+mn-ea"/>
                          <a:cs typeface="+mn-cs"/>
                        </a:rPr>
                        <a:t>11-17-836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2017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11-17-842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May meeting 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r>
              <a:tr h="315128">
                <a:tc>
                  <a:txBody>
                    <a:bodyPr/>
                    <a:lstStyle/>
                    <a:p>
                      <a:pPr marL="0" algn="l" defTabSz="914400" rtl="0" eaLnBrk="1" latinLnBrk="0" hangingPunct="1"/>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Working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 review</a:t>
                      </a:r>
                      <a:endParaRPr lang="en-US" sz="1400" kern="1200" dirty="0">
                        <a:solidFill>
                          <a:schemeClr val="dk1"/>
                        </a:solidFill>
                        <a:latin typeface="+mn-lt"/>
                        <a:ea typeface="+mn-ea"/>
                        <a:cs typeface="+mn-cs"/>
                      </a:endParaRPr>
                    </a:p>
                  </a:txBody>
                  <a:tcPr marT="45712" marB="45712"/>
                </a:tc>
              </a:tr>
              <a:tr h="148656">
                <a:tc>
                  <a:txBody>
                    <a:bodyPr/>
                    <a:lstStyle/>
                    <a:p>
                      <a:pPr marL="0" algn="l" defTabSz="914400" rtl="0" eaLnBrk="1" latinLnBrk="0" hangingPunct="1"/>
                      <a:r>
                        <a:rPr lang="en-US" sz="1400" kern="1200" dirty="0" smtClean="0">
                          <a:solidFill>
                            <a:schemeClr val="dk1"/>
                          </a:solidFill>
                          <a:latin typeface="+mn-lt"/>
                          <a:ea typeface="+mn-ea"/>
                          <a:cs typeface="+mn-cs"/>
                        </a:rPr>
                        <a:t>11-17-918</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requirements for Scalable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a:t>
                      </a:r>
                      <a:endParaRPr lang="en-US" sz="1400" kern="1200" dirty="0">
                        <a:solidFill>
                          <a:schemeClr val="dk1"/>
                        </a:solidFill>
                        <a:latin typeface="+mn-lt"/>
                        <a:ea typeface="+mn-ea"/>
                        <a:cs typeface="+mn-cs"/>
                      </a:endParaRPr>
                    </a:p>
                  </a:txBody>
                  <a:tcPr marT="45712" marB="45712"/>
                </a:tc>
              </a:tr>
              <a:tr h="492360">
                <a:tc>
                  <a:txBody>
                    <a:bodyPr/>
                    <a:lstStyle/>
                    <a:p>
                      <a:pPr marL="0" algn="l" defTabSz="914400" rtl="0" eaLnBrk="1" latinLnBrk="0" hangingPunct="1"/>
                      <a:r>
                        <a:rPr lang="en-US" sz="1400" kern="1200" dirty="0" smtClean="0">
                          <a:solidFill>
                            <a:schemeClr val="dk1"/>
                          </a:solidFill>
                          <a:latin typeface="+mn-lt"/>
                          <a:ea typeface="+mn-ea"/>
                          <a:cs typeface="+mn-cs"/>
                        </a:rPr>
                        <a:t>11-17-952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SK Yong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11-17-1086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802.1AS use of FTM</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FTM</a:t>
                      </a:r>
                      <a:endParaRPr lang="en-US" sz="1400" kern="1200" dirty="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a:t>
            </a:r>
            <a:r>
              <a:rPr lang="en-US" altLang="en-US" dirty="0" smtClean="0">
                <a:solidFill>
                  <a:schemeClr val="tx2"/>
                </a:solidFill>
              </a:rPr>
              <a:t>(2)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228612979"/>
              </p:ext>
            </p:extLst>
          </p:nvPr>
        </p:nvGraphicFramePr>
        <p:xfrm>
          <a:off x="342106" y="1770836"/>
          <a:ext cx="8458200" cy="3502515"/>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259072">
                <a:tc>
                  <a:txBody>
                    <a:bodyPr/>
                    <a:lstStyle/>
                    <a:p>
                      <a:r>
                        <a:rPr lang="en-US" sz="1400" dirty="0" smtClean="0"/>
                        <a:t>11-17-981</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Using Beacon Frames</a:t>
                      </a:r>
                      <a:endParaRPr lang="en-US" sz="1400" dirty="0"/>
                    </a:p>
                  </a:txBody>
                  <a:tcPr marT="45712" marB="45712"/>
                </a:tc>
                <a:tc>
                  <a:txBody>
                    <a:bodyPr/>
                    <a:lstStyle/>
                    <a:p>
                      <a:r>
                        <a:rPr lang="en-US" sz="1600" dirty="0" smtClean="0"/>
                        <a:t>Technical</a:t>
                      </a:r>
                      <a:endParaRPr lang="en-US" dirty="0"/>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11-17-0795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PHY-Level Security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Measurement report feedback in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166662">
                <a:tc>
                  <a:txBody>
                    <a:bodyPr/>
                    <a:lstStyle/>
                    <a:p>
                      <a:pPr marL="0" algn="l" defTabSz="914400" rtl="0" eaLnBrk="1" latinLnBrk="0" hangingPunct="1"/>
                      <a:r>
                        <a:rPr lang="en-US" sz="1400" kern="1200" dirty="0" smtClean="0">
                          <a:solidFill>
                            <a:schemeClr val="dk1"/>
                          </a:solidFill>
                          <a:latin typeface="+mn-lt"/>
                          <a:ea typeface="+mn-ea"/>
                          <a:cs typeface="+mn-cs"/>
                        </a:rPr>
                        <a:t>11-17-1120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Christian Berger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VHT Sounding Feedback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Mingguang Xu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CP Replay Attack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Relay Threat Model for </a:t>
                      </a:r>
                      <a:r>
                        <a:rPr lang="en-US" sz="1400" dirty="0" err="1" smtClean="0">
                          <a:effectLst/>
                        </a:rPr>
                        <a:t>TGaz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comments</a:t>
                      </a:r>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MU Negotiations for Unassociated STA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Target Wake Time for MU Measurement Scheduling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607749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Berlin, Germany</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July 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-14</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a:t>
            </a:r>
            <a:r>
              <a:rPr lang="en-US" altLang="en-US" sz="2000" b="0" dirty="0" smtClean="0"/>
              <a:t>15 </a:t>
            </a:r>
            <a:r>
              <a:rPr lang="en-US" altLang="en-US" sz="2000" b="0" dirty="0"/>
              <a:t>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Review </a:t>
            </a:r>
            <a:r>
              <a:rPr lang="en-US" altLang="en-US" sz="2000" b="0" dirty="0" smtClean="0"/>
              <a:t>FRD comment collection status (as needed)</a:t>
            </a:r>
          </a:p>
          <a:p>
            <a:pPr algn="just">
              <a:spcBef>
                <a:spcPct val="20000"/>
              </a:spcBef>
              <a:buFontTx/>
              <a:buChar char="•"/>
            </a:pPr>
            <a:r>
              <a:rPr lang="en-US" altLang="en-US" sz="2000" b="0" dirty="0" smtClean="0"/>
              <a:t>FRD comments resolution (as needed)</a:t>
            </a:r>
          </a:p>
          <a:p>
            <a:pPr algn="just">
              <a:spcBef>
                <a:spcPct val="20000"/>
              </a:spcBef>
              <a:buFontTx/>
              <a:buChar char="•"/>
            </a:pPr>
            <a:r>
              <a:rPr lang="en-US" altLang="en-US" sz="2000" b="0" dirty="0" smtClean="0"/>
              <a:t>Presentations </a:t>
            </a:r>
            <a:r>
              <a:rPr lang="en-US" altLang="en-US" sz="2000" b="0" dirty="0"/>
              <a:t>to inform the group </a:t>
            </a:r>
            <a:r>
              <a:rPr lang="en-US" altLang="en-US" sz="2000" b="0" dirty="0" smtClean="0"/>
              <a:t>(special order 1AS discussion on FTM).</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943464507"/>
              </p:ext>
            </p:extLst>
          </p:nvPr>
        </p:nvGraphicFramePr>
        <p:xfrm>
          <a:off x="323528" y="1916832"/>
          <a:ext cx="8640960" cy="4359128"/>
        </p:xfrm>
        <a:graphic>
          <a:graphicData uri="http://schemas.openxmlformats.org/drawingml/2006/table">
            <a:tbl>
              <a:tblPr firstRow="1" bandRow="1">
                <a:tableStyleId>{21E4AEA4-8DFA-4A89-87EB-49C32662AFE0}</a:tableStyleId>
              </a:tblPr>
              <a:tblGrid>
                <a:gridCol w="1033961"/>
                <a:gridCol w="1624796"/>
                <a:gridCol w="3175738"/>
                <a:gridCol w="1772505"/>
                <a:gridCol w="1033960"/>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July</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11-17-842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May meeting 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endParaRPr lang="en-US" sz="1400" kern="1200" dirty="0" smtClean="0">
                        <a:solidFill>
                          <a:schemeClr val="dk1"/>
                        </a:solidFill>
                        <a:latin typeface="+mn-lt"/>
                        <a:ea typeface="+mn-ea"/>
                        <a:cs typeface="+mn-cs"/>
                      </a:endParaRPr>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Working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 review</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5</a:t>
                      </a:r>
                      <a:r>
                        <a:rPr lang="en-US" sz="1400" kern="1200" baseline="0" dirty="0" smtClean="0">
                          <a:solidFill>
                            <a:schemeClr val="dk1"/>
                          </a:solidFill>
                          <a:latin typeface="+mn-lt"/>
                          <a:ea typeface="+mn-ea"/>
                          <a:cs typeface="+mn-cs"/>
                        </a:rPr>
                        <a:t> min</a:t>
                      </a:r>
                      <a:endParaRPr lang="en-US" sz="14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11-17-918</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requirements for Scalable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a:t>
                      </a:r>
                      <a:r>
                        <a:rPr lang="en-US" sz="1400" kern="1200" baseline="0" dirty="0" smtClean="0">
                          <a:solidFill>
                            <a:schemeClr val="dk1"/>
                          </a:solidFill>
                          <a:latin typeface="+mn-lt"/>
                          <a:ea typeface="+mn-ea"/>
                          <a:cs typeface="+mn-cs"/>
                        </a:rPr>
                        <a:t> min</a:t>
                      </a:r>
                      <a:endParaRPr lang="en-US" sz="1400" kern="1200" dirty="0" smtClean="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11-17-952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SK Yong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 min</a:t>
                      </a:r>
                      <a:endParaRPr lang="en-US" sz="14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5 min</a:t>
                      </a:r>
                      <a:endParaRPr lang="en-US" sz="14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kern="1200" dirty="0" smtClean="0">
                          <a:solidFill>
                            <a:schemeClr val="dk1"/>
                          </a:solidFill>
                          <a:latin typeface="+mn-lt"/>
                          <a:ea typeface="+mn-ea"/>
                          <a:cs typeface="+mn-cs"/>
                        </a:rPr>
                        <a:t>11-17-1086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802.1AS use of FTM</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FTM</a:t>
                      </a:r>
                      <a:endParaRPr lang="en-US" sz="1400" kern="1200" dirty="0">
                        <a:solidFill>
                          <a:schemeClr val="dk1"/>
                        </a:solidFill>
                        <a:latin typeface="+mn-lt"/>
                        <a:ea typeface="+mn-ea"/>
                        <a:cs typeface="+mn-cs"/>
                      </a:endParaRPr>
                    </a:p>
                  </a:txBody>
                  <a:tcPr marT="45712" marB="45712"/>
                </a:tc>
                <a:tc>
                  <a:txBody>
                    <a:bodyPr/>
                    <a:lstStyle/>
                    <a:p>
                      <a:r>
                        <a:rPr lang="en-US" sz="1600" dirty="0" smtClean="0"/>
                        <a:t>20 min</a:t>
                      </a:r>
                      <a:endParaRPr lang="en-US" sz="1600" dirty="0"/>
                    </a:p>
                  </a:txBody>
                  <a:tcPr marT="45712" marB="45712"/>
                </a:tc>
              </a:tr>
              <a:tr h="365752">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10 min (as</a:t>
                      </a:r>
                      <a:r>
                        <a:rPr lang="en-US" sz="1400" kern="1200" baseline="0" dirty="0" smtClean="0">
                          <a:solidFill>
                            <a:schemeClr val="dk1"/>
                          </a:solidFill>
                          <a:latin typeface="+mn-lt"/>
                          <a:ea typeface="+mn-ea"/>
                          <a:cs typeface="+mn-cs"/>
                        </a:rPr>
                        <a:t> time permits) </a:t>
                      </a:r>
                      <a:endParaRPr lang="en-US" sz="14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11-17/842r0 “</a:t>
            </a:r>
            <a:r>
              <a:rPr lang="en-US" dirty="0"/>
              <a:t>Meeting Minutes </a:t>
            </a:r>
            <a:r>
              <a:rPr lang="en-US" dirty="0" smtClean="0"/>
              <a:t>May 2017 </a:t>
            </a:r>
            <a:r>
              <a:rPr lang="en-US" dirty="0"/>
              <a:t>Session</a:t>
            </a:r>
            <a:r>
              <a:rPr lang="en-US" b="0" dirty="0" smtClean="0"/>
              <a:t>” </a:t>
            </a:r>
            <a:r>
              <a:rPr lang="en-US" b="0" dirty="0"/>
              <a:t>posted to Mentor </a:t>
            </a:r>
            <a:r>
              <a:rPr lang="en-US" b="0" dirty="0" smtClean="0"/>
              <a:t>on May 15</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11-17/842r0 as </a:t>
            </a:r>
            <a:r>
              <a:rPr lang="en-US" b="0" dirty="0" err="1" smtClean="0"/>
              <a:t>TGaz</a:t>
            </a:r>
            <a:r>
              <a:rPr lang="en-US" b="0" dirty="0" smtClean="0"/>
              <a:t> </a:t>
            </a:r>
            <a:r>
              <a:rPr lang="en-US" b="0" dirty="0"/>
              <a:t>meeting minutes for the </a:t>
            </a:r>
            <a:r>
              <a:rPr lang="en-US" b="0" dirty="0" smtClean="0"/>
              <a:t>May meeting</a:t>
            </a:r>
            <a:r>
              <a:rPr lang="en-US" b="0" dirty="0"/>
              <a:t>. </a:t>
            </a:r>
          </a:p>
          <a:p>
            <a:endParaRPr lang="en-US" b="0" dirty="0" smtClean="0"/>
          </a:p>
          <a:p>
            <a:r>
              <a:rPr lang="en-US" b="0" dirty="0" smtClean="0"/>
              <a:t>Moved by: Assaf Kasher </a:t>
            </a:r>
            <a:endParaRPr lang="en-US" b="0" dirty="0"/>
          </a:p>
          <a:p>
            <a:r>
              <a:rPr lang="en-US" b="0" dirty="0"/>
              <a:t>Seconded by</a:t>
            </a:r>
            <a:r>
              <a:rPr lang="en-US" b="0" dirty="0" smtClean="0"/>
              <a:t>: Qinghua Li</a:t>
            </a:r>
            <a:endParaRPr lang="en-US" b="0" dirty="0"/>
          </a:p>
          <a:p>
            <a:r>
              <a:rPr lang="en-US" b="0" dirty="0"/>
              <a:t>Results (Y/N/A</a:t>
            </a:r>
            <a:r>
              <a:rPr lang="en-US" b="0" dirty="0" smtClean="0"/>
              <a:t>): 16 / 0 / 0</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FRD Working 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11-16/424r6 “Proposed 802.11az Functional Requirements” </a:t>
            </a:r>
            <a:r>
              <a:rPr lang="en-US" b="0" dirty="0"/>
              <a:t>posted to Mentor </a:t>
            </a:r>
            <a:r>
              <a:rPr lang="en-US" b="0" dirty="0" smtClean="0"/>
              <a:t>on </a:t>
            </a:r>
            <a:r>
              <a:rPr lang="en-US" b="0" dirty="0" smtClean="0"/>
              <a:t>June 14th. </a:t>
            </a:r>
            <a:endParaRPr lang="en-US" b="0" dirty="0"/>
          </a:p>
          <a:p>
            <a:endParaRPr lang="en-US" dirty="0"/>
          </a:p>
          <a:p>
            <a:r>
              <a:rPr lang="en-US" dirty="0"/>
              <a:t>Motion:</a:t>
            </a:r>
          </a:p>
          <a:p>
            <a:pPr marL="0" indent="0"/>
            <a:r>
              <a:rPr lang="en-US" b="0" dirty="0" smtClean="0"/>
              <a:t>Move to </a:t>
            </a:r>
            <a:r>
              <a:rPr lang="en-US" b="0" dirty="0" smtClean="0"/>
              <a:t>adopt document 11-16/424r6 as </a:t>
            </a:r>
            <a:r>
              <a:rPr lang="en-US" b="0" dirty="0" err="1" smtClean="0"/>
              <a:t>TGaz</a:t>
            </a:r>
            <a:r>
              <a:rPr lang="en-US" b="0" dirty="0" smtClean="0"/>
              <a:t> Working Draft Functional Requirement Document. </a:t>
            </a:r>
            <a:endParaRPr lang="en-US" b="0" dirty="0"/>
          </a:p>
          <a:p>
            <a:endParaRPr lang="en-US" b="0" dirty="0" smtClean="0"/>
          </a:p>
          <a:p>
            <a:r>
              <a:rPr lang="en-US" b="0" dirty="0" smtClean="0"/>
              <a:t>Moved by: Allan Zhu </a:t>
            </a:r>
            <a:endParaRPr lang="en-US" b="0" dirty="0"/>
          </a:p>
          <a:p>
            <a:r>
              <a:rPr lang="en-US" b="0" dirty="0"/>
              <a:t>Seconded by</a:t>
            </a:r>
            <a:r>
              <a:rPr lang="en-US" b="0" dirty="0" smtClean="0"/>
              <a:t>: Roy Want </a:t>
            </a:r>
          </a:p>
          <a:p>
            <a:r>
              <a:rPr lang="en-US" b="0" dirty="0" smtClean="0"/>
              <a:t>Results </a:t>
            </a:r>
            <a:r>
              <a:rPr lang="en-US" b="0" dirty="0"/>
              <a:t>(Y/N/A</a:t>
            </a:r>
            <a:r>
              <a:rPr lang="en-US" b="0" dirty="0" smtClean="0"/>
              <a:t>): 17/0/1 motion passes.</a:t>
            </a:r>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4524652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smtClean="0"/>
              <a:t>Move </a:t>
            </a:r>
            <a:r>
              <a:rPr lang="en-US" dirty="0"/>
              <a:t>to adopt the set of </a:t>
            </a:r>
            <a:r>
              <a:rPr lang="en-US" dirty="0" smtClean="0"/>
              <a:t>functional requirements </a:t>
            </a:r>
            <a:r>
              <a:rPr lang="en-US" dirty="0" smtClean="0"/>
              <a:t>listed </a:t>
            </a:r>
            <a:r>
              <a:rPr lang="en-US" dirty="0"/>
              <a:t>in </a:t>
            </a:r>
            <a:r>
              <a:rPr lang="en-US" dirty="0" smtClean="0"/>
              <a:t>slides </a:t>
            </a:r>
            <a:r>
              <a:rPr lang="en-US" dirty="0" smtClean="0"/>
              <a:t>6 and the terminology in slide 5 of </a:t>
            </a:r>
            <a:r>
              <a:rPr lang="en-US" dirty="0" smtClean="0"/>
              <a:t>submission 11-17-918r0 and </a:t>
            </a:r>
            <a:r>
              <a:rPr lang="en-US" dirty="0" smtClean="0"/>
              <a:t>instruct the </a:t>
            </a:r>
            <a:r>
              <a:rPr lang="en-US" dirty="0" smtClean="0"/>
              <a:t>FRD editor </a:t>
            </a:r>
            <a:r>
              <a:rPr lang="en-US" dirty="0" smtClean="0"/>
              <a:t>to include it in </a:t>
            </a:r>
            <a:r>
              <a:rPr lang="en-US" dirty="0"/>
              <a:t>the </a:t>
            </a:r>
            <a:r>
              <a:rPr lang="en-US" dirty="0" err="1"/>
              <a:t>TGaz</a:t>
            </a:r>
            <a:r>
              <a:rPr lang="en-US" dirty="0"/>
              <a:t> </a:t>
            </a:r>
            <a:r>
              <a:rPr lang="en-US" dirty="0" smtClean="0"/>
              <a:t>FRD </a:t>
            </a:r>
            <a:r>
              <a:rPr lang="en-US" dirty="0" smtClean="0"/>
              <a:t>under </a:t>
            </a:r>
            <a:r>
              <a:rPr lang="en-US" dirty="0"/>
              <a:t>the </a:t>
            </a:r>
            <a:r>
              <a:rPr lang="en-US" dirty="0" smtClean="0"/>
              <a:t>sub-section </a:t>
            </a:r>
            <a:r>
              <a:rPr lang="en-US" dirty="0" smtClean="0"/>
              <a:t>Scalability (2.1.3) for </a:t>
            </a:r>
            <a:r>
              <a:rPr lang="en-US" dirty="0"/>
              <a:t>the </a:t>
            </a:r>
            <a:r>
              <a:rPr lang="en-US" dirty="0" smtClean="0"/>
              <a:t>802.11az </a:t>
            </a:r>
            <a:r>
              <a:rPr lang="en-US" dirty="0" smtClean="0"/>
              <a:t>protocol . </a:t>
            </a:r>
            <a:endParaRPr lang="en-US" dirty="0"/>
          </a:p>
          <a:p>
            <a:pPr marL="0" indent="0"/>
            <a:endParaRPr lang="en-US" dirty="0"/>
          </a:p>
          <a:p>
            <a:pPr marL="0" indent="0"/>
            <a:r>
              <a:rPr lang="en-US" dirty="0"/>
              <a:t>Moved: </a:t>
            </a:r>
            <a:r>
              <a:rPr lang="en-US" dirty="0" smtClean="0"/>
              <a:t>Ganesh </a:t>
            </a:r>
            <a:r>
              <a:rPr lang="en-US" dirty="0" err="1" smtClean="0"/>
              <a:t>Venkatesan</a:t>
            </a:r>
            <a:endParaRPr lang="en-US" dirty="0"/>
          </a:p>
          <a:p>
            <a:pPr marL="0" indent="0"/>
            <a:r>
              <a:rPr lang="en-US" dirty="0"/>
              <a:t>Seconded: </a:t>
            </a:r>
            <a:r>
              <a:rPr lang="en-US" dirty="0" smtClean="0"/>
              <a:t>Qinghua Li </a:t>
            </a:r>
            <a:endParaRPr lang="en-US" dirty="0"/>
          </a:p>
          <a:p>
            <a:pPr marL="0" indent="0"/>
            <a:r>
              <a:rPr lang="en-US" dirty="0"/>
              <a:t>Result</a:t>
            </a:r>
            <a:r>
              <a:rPr lang="en-US" dirty="0" smtClean="0"/>
              <a:t>: 17/0/0 motion passes</a:t>
            </a:r>
            <a:endParaRPr lang="en-US" dirty="0"/>
          </a:p>
        </p:txBody>
      </p:sp>
    </p:spTree>
    <p:extLst>
      <p:ext uri="{BB962C8B-B14F-4D97-AF65-F5344CB8AC3E}">
        <p14:creationId xmlns:p14="http://schemas.microsoft.com/office/powerpoint/2010/main" val="5995430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July Berlin, Germany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79046251"/>
              </p:ext>
            </p:extLst>
          </p:nvPr>
        </p:nvGraphicFramePr>
        <p:xfrm>
          <a:off x="400113" y="1484784"/>
          <a:ext cx="8342185" cy="4033264"/>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400" kern="1200" dirty="0" smtClean="0">
                          <a:solidFill>
                            <a:schemeClr val="dk1"/>
                          </a:solidFill>
                          <a:latin typeface="+mn-lt"/>
                          <a:ea typeface="+mn-ea"/>
                          <a:cs typeface="+mn-cs"/>
                        </a:rPr>
                        <a:t>11-17-1127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comments</a:t>
                      </a:r>
                      <a:endParaRPr lang="en-US" sz="1400" kern="1200" dirty="0" smtClean="0">
                        <a:solidFill>
                          <a:schemeClr val="dk1"/>
                        </a:solidFill>
                        <a:latin typeface="+mn-lt"/>
                        <a:ea typeface="+mn-ea"/>
                        <a:cs typeface="+mn-cs"/>
                      </a:endParaRPr>
                    </a:p>
                  </a:txBody>
                  <a:tcPr marT="45712" marB="45712"/>
                </a:tc>
                <a:tc>
                  <a:txBody>
                    <a:bodyPr/>
                    <a:lstStyle/>
                    <a:p>
                      <a:r>
                        <a:rPr lang="en-US" sz="1400" dirty="0" smtClean="0"/>
                        <a:t>10 min</a:t>
                      </a:r>
                      <a:endParaRPr lang="en-US" sz="1400" dirty="0"/>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Relay Threat Model for </a:t>
                      </a:r>
                      <a:r>
                        <a:rPr lang="en-US" sz="1400" dirty="0" err="1" smtClean="0">
                          <a:effectLst/>
                        </a:rPr>
                        <a:t>TGaz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Technical/FRD</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25 min</a:t>
                      </a:r>
                      <a:endParaRPr lang="en-US" sz="1600" dirty="0"/>
                    </a:p>
                  </a:txBody>
                  <a:tcPr marT="45712" marB="45712"/>
                </a:tc>
              </a:tr>
              <a:tr h="223509">
                <a:tc>
                  <a:txBody>
                    <a:bodyPr/>
                    <a:lstStyle/>
                    <a:p>
                      <a:pPr marL="0" algn="l" defTabSz="914400" rtl="0" eaLnBrk="1" latinLnBrk="0" hangingPunct="1"/>
                      <a:r>
                        <a:rPr lang="en-US" sz="1400" kern="1200" dirty="0" smtClean="0">
                          <a:solidFill>
                            <a:schemeClr val="dk1"/>
                          </a:solidFill>
                          <a:latin typeface="+mn-lt"/>
                          <a:ea typeface="+mn-ea"/>
                          <a:cs typeface="+mn-cs"/>
                        </a:rPr>
                        <a:t>11-17-0795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PHY-Level Security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Technical/FRD</a:t>
                      </a:r>
                      <a:endParaRPr lang="en-US" sz="1400" kern="1200" dirty="0">
                        <a:solidFill>
                          <a:schemeClr val="dk1"/>
                        </a:solidFill>
                        <a:latin typeface="+mn-lt"/>
                        <a:ea typeface="+mn-ea"/>
                        <a:cs typeface="+mn-cs"/>
                      </a:endParaRPr>
                    </a:p>
                  </a:txBody>
                  <a:tcPr marT="45712" marB="45712"/>
                </a:tc>
                <a:tc>
                  <a:txBody>
                    <a:bodyPr/>
                    <a:lstStyle/>
                    <a:p>
                      <a:r>
                        <a:rPr lang="en-US" sz="1600" dirty="0" smtClean="0"/>
                        <a:t>25 </a:t>
                      </a:r>
                      <a:r>
                        <a:rPr lang="en-US" sz="1600" dirty="0" smtClean="0"/>
                        <a:t>min</a:t>
                      </a:r>
                      <a:endParaRPr lang="en-US" sz="1600" dirty="0"/>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Mingguang Xu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CP Replay Attack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Technical/FRD</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25 min</a:t>
                      </a:r>
                      <a:endParaRPr lang="en-US" sz="1600" dirty="0"/>
                    </a:p>
                  </a:txBody>
                  <a:tcPr marT="45712" marB="45712"/>
                </a:tc>
              </a:tr>
              <a:tr h="411472">
                <a:tc>
                  <a:txBody>
                    <a:bodyPr/>
                    <a:lstStyle/>
                    <a:p>
                      <a:r>
                        <a:rPr lang="en-US" sz="1400" dirty="0" smtClean="0"/>
                        <a:t>11-17-955</a:t>
                      </a:r>
                      <a:endParaRPr lang="en-US" sz="1400" dirty="0"/>
                    </a:p>
                  </a:txBody>
                  <a:tcPr marT="45712" marB="45712"/>
                </a:tc>
                <a:tc>
                  <a:txBody>
                    <a:bodyPr/>
                    <a:lstStyle/>
                    <a:p>
                      <a:r>
                        <a:rPr lang="en-US" sz="1400" dirty="0" smtClean="0"/>
                        <a:t>Roy</a:t>
                      </a:r>
                      <a:r>
                        <a:rPr lang="en-US" sz="1400" baseline="0" dirty="0" smtClean="0"/>
                        <a:t> Want</a:t>
                      </a:r>
                      <a:endParaRPr lang="en-US" sz="1400" dirty="0"/>
                    </a:p>
                  </a:txBody>
                  <a:tcPr marT="45712" marB="45712"/>
                </a:tc>
                <a:tc>
                  <a:txBody>
                    <a:bodyPr/>
                    <a:lstStyle/>
                    <a:p>
                      <a:r>
                        <a:rPr lang="en-US" sz="1400" dirty="0" smtClean="0"/>
                        <a:t>FRD threat model follow up</a:t>
                      </a:r>
                      <a:endParaRPr lang="en-US" sz="1400" dirty="0"/>
                    </a:p>
                  </a:txBody>
                  <a:tcPr marT="45712" marB="45712"/>
                </a:tc>
                <a:tc>
                  <a:txBody>
                    <a:bodyPr/>
                    <a:lstStyle/>
                    <a:p>
                      <a:r>
                        <a:rPr lang="en-US" sz="1400" dirty="0" smtClean="0"/>
                        <a:t>FRD</a:t>
                      </a:r>
                      <a:endParaRPr lang="en-US" sz="1400" dirty="0"/>
                    </a:p>
                  </a:txBody>
                  <a:tcPr marT="45712" marB="45712"/>
                </a:tc>
                <a:tc>
                  <a:txBody>
                    <a:bodyPr/>
                    <a:lstStyle/>
                    <a:p>
                      <a:r>
                        <a:rPr lang="en-US" sz="1400" dirty="0" smtClean="0"/>
                        <a:t>15 min </a:t>
                      </a:r>
                      <a:endParaRPr lang="en-US" sz="1400" dirty="0"/>
                    </a:p>
                  </a:txBody>
                  <a:tcPr marT="45712" marB="45712"/>
                </a:tc>
              </a:tr>
              <a:tr h="365752">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10 min (as</a:t>
                      </a:r>
                      <a:r>
                        <a:rPr lang="en-US" sz="1400" kern="1200" baseline="0" dirty="0" smtClean="0">
                          <a:solidFill>
                            <a:schemeClr val="dk1"/>
                          </a:solidFill>
                          <a:latin typeface="+mn-lt"/>
                          <a:ea typeface="+mn-ea"/>
                          <a:cs typeface="+mn-cs"/>
                        </a:rPr>
                        <a:t> time permits) </a:t>
                      </a:r>
                      <a:endParaRPr lang="en-US" sz="1400" kern="1200" dirty="0">
                        <a:solidFill>
                          <a:schemeClr val="dk1"/>
                        </a:solidFill>
                        <a:latin typeface="+mn-lt"/>
                        <a:ea typeface="+mn-ea"/>
                        <a:cs typeface="+mn-cs"/>
                      </a:endParaRPr>
                    </a:p>
                  </a:txBody>
                  <a:tcPr marT="45712" marB="45712"/>
                </a:tc>
              </a:tr>
              <a:tr h="365752">
                <a:tc>
                  <a:txBody>
                    <a:bodyPr/>
                    <a:lstStyle/>
                    <a:p>
                      <a:r>
                        <a:rPr lang="en-US" sz="1400" dirty="0" smtClean="0"/>
                        <a:t>11-17-1249</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Applicable in Dense Multi User Scenarios</a:t>
                      </a:r>
                      <a:endParaRPr lang="en-US" sz="1400" dirty="0"/>
                    </a:p>
                  </a:txBody>
                  <a:tcPr marT="45712" marB="45712"/>
                </a:tc>
                <a:tc>
                  <a:txBody>
                    <a:bodyPr/>
                    <a:lstStyle/>
                    <a:p>
                      <a:r>
                        <a:rPr lang="en-US" sz="1600" dirty="0" smtClean="0"/>
                        <a:t>Technical</a:t>
                      </a:r>
                      <a:endParaRPr lang="en-US" dirty="0"/>
                    </a:p>
                  </a:txBody>
                  <a:tcPr marT="45712" marB="45712"/>
                </a:tc>
                <a:tc>
                  <a:txBody>
                    <a:bodyPr/>
                    <a:lstStyle/>
                    <a:p>
                      <a:r>
                        <a:rPr lang="en-US" sz="1400" dirty="0" smtClean="0"/>
                        <a:t>Avoid</a:t>
                      </a:r>
                      <a:r>
                        <a:rPr lang="en-US" sz="1400" baseline="0" dirty="0" smtClean="0"/>
                        <a:t> Wed. PM2. </a:t>
                      </a:r>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Consider FRD status and readiness to freeze (15min – special order)</a:t>
            </a:r>
          </a:p>
          <a:p>
            <a:pPr algn="just">
              <a:spcBef>
                <a:spcPct val="20000"/>
              </a:spcBef>
              <a:buFontTx/>
              <a:buChar char="•"/>
            </a:pPr>
            <a:r>
              <a:rPr lang="en-US" altLang="en-US" sz="2000" b="0" dirty="0" smtClean="0"/>
              <a:t>Set goals for July 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920643388"/>
              </p:ext>
            </p:extLst>
          </p:nvPr>
        </p:nvGraphicFramePr>
        <p:xfrm>
          <a:off x="773754" y="1556792"/>
          <a:ext cx="7772404" cy="4063749"/>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11-17-1124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Liwen Chu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400" dirty="0" smtClean="0">
                          <a:effectLst/>
                        </a:rPr>
                        <a:t>STA Polling for MU NDP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p>
                  </a:txBody>
                  <a:tcPr marT="45712" marB="45712"/>
                </a:tc>
                <a:tc>
                  <a:txBody>
                    <a:bodyPr/>
                    <a:lstStyle/>
                    <a:p>
                      <a:r>
                        <a:rPr lang="en-US" sz="1600" dirty="0" smtClean="0"/>
                        <a:t>20 min as time permits</a:t>
                      </a:r>
                      <a:endParaRPr lang="en-US" sz="1600" dirty="0"/>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11-17-1111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Measurement report feedback in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600" dirty="0" smtClean="0"/>
                        <a:t>20</a:t>
                      </a:r>
                      <a:r>
                        <a:rPr lang="en-US" sz="1600" baseline="0" dirty="0" smtClean="0"/>
                        <a:t> min </a:t>
                      </a:r>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11-17-1120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Christian Berger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VHT Sounding Feedback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c>
                  <a:txBody>
                    <a:bodyPr/>
                    <a:lstStyle/>
                    <a:p>
                      <a:r>
                        <a:rPr lang="en-US" sz="1600" dirty="0" smtClean="0"/>
                        <a:t>30 min</a:t>
                      </a:r>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Follow up on</a:t>
                      </a:r>
                      <a:r>
                        <a:rPr lang="en-US" sz="1400" kern="1200" baseline="0" dirty="0" smtClean="0">
                          <a:solidFill>
                            <a:schemeClr val="dk1"/>
                          </a:solidFill>
                          <a:latin typeface="+mn-lt"/>
                          <a:ea typeface="+mn-ea"/>
                          <a:cs typeface="+mn-cs"/>
                        </a:rPr>
                        <a:t> FRD threat model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20 min</a:t>
                      </a:r>
                      <a:endParaRPr lang="en-US" sz="1600" dirty="0"/>
                    </a:p>
                  </a:txBody>
                  <a:tcPr marT="45712" marB="45712"/>
                </a:tc>
              </a:tr>
              <a:tr h="548629">
                <a:tc>
                  <a:txBody>
                    <a:bodyPr/>
                    <a:lstStyle/>
                    <a:p>
                      <a:pPr marL="0" algn="l" defTabSz="914400" rtl="0" eaLnBrk="1" latinLnBrk="0" hangingPunct="1"/>
                      <a:r>
                        <a:rPr lang="en-US" sz="1400" kern="1200" dirty="0" smtClean="0">
                          <a:solidFill>
                            <a:schemeClr val="dk1"/>
                          </a:solidFill>
                          <a:latin typeface="+mn-lt"/>
                          <a:ea typeface="+mn-ea"/>
                          <a:cs typeface="+mn-cs"/>
                        </a:rPr>
                        <a:t>11-17-1128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Target Wake Time for MU Measurement Scheduling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25 min</a:t>
                      </a:r>
                      <a:endParaRPr lang="en-US" sz="1600" dirty="0"/>
                    </a:p>
                  </a:txBody>
                  <a:tcPr marT="45712" marB="45712"/>
                </a:tc>
              </a:tr>
              <a:tr h="548629">
                <a:tc>
                  <a:txBody>
                    <a:bodyPr/>
                    <a:lstStyle/>
                    <a:p>
                      <a:pPr marL="0" algn="l" defTabSz="914400" rtl="0" eaLnBrk="1" latinLnBrk="0" hangingPunct="1"/>
                      <a:r>
                        <a:rPr lang="en-US" sz="1400" kern="1200" dirty="0" smtClean="0">
                          <a:solidFill>
                            <a:schemeClr val="dk1"/>
                          </a:solidFill>
                          <a:latin typeface="+mn-lt"/>
                          <a:ea typeface="+mn-ea"/>
                          <a:cs typeface="+mn-cs"/>
                        </a:rPr>
                        <a:t>11-17-1126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MU Negotiations for Unassociated STA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As</a:t>
                      </a:r>
                      <a:r>
                        <a:rPr lang="en-US" sz="1600" baseline="0" dirty="0" smtClean="0"/>
                        <a:t> time permits</a:t>
                      </a:r>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41929099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55986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4095569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 4</a:t>
            </a:r>
            <a:endParaRPr lang="en-US" altLang="en-US" sz="2000" dirty="0"/>
          </a:p>
          <a:p>
            <a:endParaRPr lang="en-US" sz="3600" dirty="0"/>
          </a:p>
        </p:txBody>
      </p:sp>
    </p:spTree>
    <p:extLst>
      <p:ext uri="{BB962C8B-B14F-4D97-AF65-F5344CB8AC3E}">
        <p14:creationId xmlns:p14="http://schemas.microsoft.com/office/powerpoint/2010/main" val="11382380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Consider FRD status and readiness to freeze (15min – special order)</a:t>
            </a:r>
          </a:p>
          <a:p>
            <a:pPr algn="just">
              <a:spcBef>
                <a:spcPct val="20000"/>
              </a:spcBef>
              <a:buFontTx/>
              <a:buChar char="•"/>
            </a:pPr>
            <a:r>
              <a:rPr lang="en-US" altLang="en-US" sz="2000" b="0" dirty="0" smtClean="0"/>
              <a:t>Set goals for July 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8257704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1263724"/>
              </p:ext>
            </p:extLst>
          </p:nvPr>
        </p:nvGraphicFramePr>
        <p:xfrm>
          <a:off x="622302" y="1916832"/>
          <a:ext cx="7772404" cy="3240832"/>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r>
                        <a:rPr lang="en-US" sz="1400" dirty="0" smtClean="0"/>
                        <a:t>11-17-1249</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Applicable in Dense Multi User Scenarios</a:t>
                      </a:r>
                      <a:endParaRPr lang="en-US" sz="1400" dirty="0"/>
                    </a:p>
                  </a:txBody>
                  <a:tcPr marT="45712" marB="45712"/>
                </a:tc>
                <a:tc>
                  <a:txBody>
                    <a:bodyPr/>
                    <a:lstStyle/>
                    <a:p>
                      <a:r>
                        <a:rPr lang="en-US" sz="1600" dirty="0" smtClean="0"/>
                        <a:t>Technical</a:t>
                      </a:r>
                      <a:endParaRPr lang="en-US" dirty="0"/>
                    </a:p>
                  </a:txBody>
                  <a:tcPr marT="45712" marB="45712"/>
                </a:tc>
                <a:tc>
                  <a:txBody>
                    <a:bodyPr/>
                    <a:lstStyle/>
                    <a:p>
                      <a:r>
                        <a:rPr lang="en-US" sz="1400" dirty="0" smtClean="0"/>
                        <a:t>Avoid</a:t>
                      </a:r>
                      <a:r>
                        <a:rPr lang="en-US" sz="1400" baseline="0" dirty="0" smtClean="0"/>
                        <a:t> Wed. PM2. </a:t>
                      </a:r>
                      <a:endParaRPr lang="en-US" sz="1600" dirty="0"/>
                    </a:p>
                  </a:txBody>
                  <a:tcPr marT="45712" marB="45712"/>
                </a:tc>
              </a:tr>
              <a:tr h="411472">
                <a:tc>
                  <a:txBody>
                    <a:bodyPr/>
                    <a:lstStyle/>
                    <a:p>
                      <a:r>
                        <a:rPr lang="en-US" sz="1600" dirty="0" smtClean="0"/>
                        <a:t>11-17-462</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Spec</a:t>
                      </a:r>
                      <a:r>
                        <a:rPr lang="en-US" sz="1600" kern="1200" baseline="0" dirty="0" smtClean="0">
                          <a:solidFill>
                            <a:schemeClr val="dk1"/>
                          </a:solidFill>
                          <a:latin typeface="+mn-lt"/>
                          <a:ea typeface="+mn-ea"/>
                          <a:cs typeface="+mn-cs"/>
                        </a:rPr>
                        <a:t> Framework Document draft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Approval of SFD working draft</a:t>
                      </a:r>
                      <a:endParaRPr lang="en-US" sz="1600" kern="1200" dirty="0">
                        <a:solidFill>
                          <a:schemeClr val="dk1"/>
                        </a:solidFill>
                        <a:latin typeface="+mn-lt"/>
                        <a:ea typeface="+mn-ea"/>
                        <a:cs typeface="+mn-cs"/>
                      </a:endParaRPr>
                    </a:p>
                  </a:txBody>
                  <a:tcPr marT="45712" marB="45712"/>
                </a:tc>
                <a:tc>
                  <a:txBody>
                    <a:bodyPr/>
                    <a:lstStyle/>
                    <a:p>
                      <a:r>
                        <a:rPr lang="en-US" sz="1600" dirty="0" smtClean="0"/>
                        <a:t>20 min</a:t>
                      </a:r>
                      <a:endParaRPr lang="en-US" sz="1600" dirty="0"/>
                    </a:p>
                  </a:txBody>
                  <a:tcPr marT="45712" marB="45712"/>
                </a:tc>
              </a:tr>
              <a:tr h="160012">
                <a:tc>
                  <a:txBody>
                    <a:bodyPr/>
                    <a:lstStyle/>
                    <a:p>
                      <a:pPr marL="0" algn="l" defTabSz="914400" rtl="0" eaLnBrk="1" latinLnBrk="0" hangingPunct="1"/>
                      <a:r>
                        <a:rPr lang="en-US" sz="1400" kern="1200" smtClean="0">
                          <a:solidFill>
                            <a:schemeClr val="dk1"/>
                          </a:solidFill>
                          <a:latin typeface="+mn-lt"/>
                          <a:ea typeface="+mn-ea"/>
                          <a:cs typeface="+mn-cs"/>
                        </a:rPr>
                        <a:t>11-17-1113</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smtClean="0">
                          <a:solidFill>
                            <a:schemeClr val="dk1"/>
                          </a:solidFill>
                          <a:latin typeface="+mn-lt"/>
                          <a:ea typeface="+mn-ea"/>
                          <a:cs typeface="+mn-cs"/>
                        </a:rPr>
                        <a:t>Chao 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mtClean="0">
                          <a:effectLst/>
                        </a:rPr>
                        <a:t>Resource Negotiation for Unassociated STAs in SU request and response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smtClean="0">
                          <a:solidFill>
                            <a:schemeClr val="dk1"/>
                          </a:solidFill>
                          <a:latin typeface="+mn-lt"/>
                          <a:ea typeface="+mn-ea"/>
                          <a:cs typeface="+mn-cs"/>
                        </a:rPr>
                        <a:t>SFD</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20</a:t>
                      </a:r>
                      <a:r>
                        <a:rPr lang="en-US" sz="1600" baseline="0" dirty="0" smtClean="0"/>
                        <a:t> min</a:t>
                      </a:r>
                      <a:endParaRPr lang="en-US" sz="1600" dirty="0"/>
                    </a:p>
                  </a:txBody>
                  <a:tcPr marT="45712" marB="45712"/>
                </a:tc>
              </a:tr>
            </a:tbl>
          </a:graphicData>
        </a:graphic>
      </p:graphicFrame>
    </p:spTree>
    <p:extLst>
      <p:ext uri="{BB962C8B-B14F-4D97-AF65-F5344CB8AC3E}">
        <p14:creationId xmlns:p14="http://schemas.microsoft.com/office/powerpoint/2010/main" val="37670898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5298611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Maturity – Freeze (previously)</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post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focus on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FRD complete and move to comment collection of FRD to be resolved in the July meeting, where these are considered and FRD goes to final version past that meeting – depending on level of comments delay possibly absorbed on other activities. </a:t>
            </a:r>
          </a:p>
          <a:p>
            <a:pPr algn="just">
              <a:spcBef>
                <a:spcPts val="1225"/>
              </a:spcBef>
              <a:buFontTx/>
              <a:buChar char="•"/>
            </a:pPr>
            <a:r>
              <a:rPr lang="en-US" altLang="en-US" sz="2000" dirty="0" smtClean="0"/>
              <a:t>Discussion….</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(May meeting) </a:t>
            </a:r>
            <a:endParaRPr lang="en-US" dirty="0"/>
          </a:p>
        </p:txBody>
      </p:sp>
      <p:sp>
        <p:nvSpPr>
          <p:cNvPr id="3" name="Content Placeholder 2"/>
          <p:cNvSpPr>
            <a:spLocks noGrp="1"/>
          </p:cNvSpPr>
          <p:nvPr>
            <p:ph idx="1"/>
          </p:nvPr>
        </p:nvSpPr>
        <p:spPr/>
        <p:txBody>
          <a:bodyPr/>
          <a:lstStyle/>
          <a:p>
            <a:pPr marL="0" indent="0"/>
            <a:r>
              <a:rPr lang="en-US" dirty="0"/>
              <a:t>Move to approve the </a:t>
            </a:r>
            <a:r>
              <a:rPr lang="en-US" dirty="0" smtClean="0"/>
              <a:t>Functional </a:t>
            </a:r>
            <a:r>
              <a:rPr lang="en-US" dirty="0"/>
              <a:t>Requirement </a:t>
            </a:r>
            <a:r>
              <a:rPr lang="en-US" dirty="0" smtClean="0"/>
              <a:t>Document 11-17-424-05 with additions made during the May meeting and </a:t>
            </a:r>
            <a:r>
              <a:rPr lang="en-US" dirty="0"/>
              <a:t>start a 45 day comment collection, limiting the duration of the subsequent comment resolution to the end of the next face to face IEEE 802.11 WG </a:t>
            </a:r>
            <a:r>
              <a:rPr lang="en-US" dirty="0" smtClean="0"/>
              <a:t>meeting.</a:t>
            </a:r>
          </a:p>
          <a:p>
            <a:r>
              <a:rPr lang="en-US" dirty="0" smtClean="0"/>
              <a:t>Results: 22/0/0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3377410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Sep.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Initiate a call for amendment text contributions.</a:t>
            </a:r>
          </a:p>
          <a:p>
            <a:pPr>
              <a:buFont typeface="Arial" panose="020B0604020202020204" pitchFamily="34" charset="0"/>
              <a:buChar char="•"/>
            </a:pPr>
            <a:r>
              <a:rPr lang="en-US" dirty="0" smtClean="0"/>
              <a:t>Consider technical proposals.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1841802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30</a:t>
            </a:r>
            <a:r>
              <a:rPr lang="en-US" altLang="en-US" baseline="30000" dirty="0" smtClean="0"/>
              <a:t>th</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58</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59</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60</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61</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7139</TotalTime>
  <Words>3516</Words>
  <Application>Microsoft Office PowerPoint</Application>
  <PresentationFormat>On-screen Show (4:3)</PresentationFormat>
  <Paragraphs>842</Paragraphs>
  <Slides>64</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4"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Submission List for the week (2)</vt:lpstr>
      <vt:lpstr>PowerPoint Presentation</vt:lpstr>
      <vt:lpstr>Meeting Slot # 1 discussion items</vt:lpstr>
      <vt:lpstr>Submission order – Slot #1</vt:lpstr>
      <vt:lpstr>Approval of previous meeting minutes</vt:lpstr>
      <vt:lpstr>Approval of FRD Working Draft</vt:lpstr>
      <vt:lpstr>Motion</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2 discussion items</vt:lpstr>
      <vt:lpstr>Meeting Slot # 3 discussion items</vt:lpstr>
      <vt:lpstr>Submission order – Slot #3</vt:lpstr>
      <vt:lpstr>Presentations</vt:lpstr>
      <vt:lpstr>Reminder to do attendance</vt:lpstr>
      <vt:lpstr>Recess</vt:lpstr>
      <vt:lpstr>PowerPoint Presentation</vt:lpstr>
      <vt:lpstr>Meeting Slot # 3 discussion items</vt:lpstr>
      <vt:lpstr>Submission order – Slot #3</vt:lpstr>
      <vt:lpstr>Presentations</vt:lpstr>
      <vt:lpstr>PowerPoint Presentation</vt:lpstr>
      <vt:lpstr>FRD Maturity – Freeze (previously)</vt:lpstr>
      <vt:lpstr>Motion (May meeting) </vt:lpstr>
      <vt:lpstr>Goals for Sep. Meeting</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160</cp:revision>
  <cp:lastPrinted>1601-01-01T00:00:00Z</cp:lastPrinted>
  <dcterms:created xsi:type="dcterms:W3CDTF">2017-01-29T08:57:00Z</dcterms:created>
  <dcterms:modified xsi:type="dcterms:W3CDTF">2017-07-12T13:04:31Z</dcterms:modified>
</cp:coreProperties>
</file>