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6"/>
  </p:notesMasterIdLst>
  <p:handoutMasterIdLst>
    <p:handoutMasterId r:id="rId67"/>
  </p:handoutMasterIdLst>
  <p:sldIdLst>
    <p:sldId id="256" r:id="rId2"/>
    <p:sldId id="265" r:id="rId3"/>
    <p:sldId id="257"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315" r:id="rId18"/>
    <p:sldId id="316" r:id="rId19"/>
    <p:sldId id="281" r:id="rId20"/>
    <p:sldId id="282" r:id="rId21"/>
    <p:sldId id="283" r:id="rId22"/>
    <p:sldId id="284" r:id="rId23"/>
    <p:sldId id="318" r:id="rId24"/>
    <p:sldId id="320" r:id="rId25"/>
    <p:sldId id="285" r:id="rId26"/>
    <p:sldId id="286" r:id="rId27"/>
    <p:sldId id="287" r:id="rId28"/>
    <p:sldId id="290" r:id="rId29"/>
    <p:sldId id="289" r:id="rId30"/>
    <p:sldId id="317" r:id="rId31"/>
    <p:sldId id="322" r:id="rId32"/>
    <p:sldId id="327" r:id="rId33"/>
    <p:sldId id="304" r:id="rId34"/>
    <p:sldId id="308" r:id="rId35"/>
    <p:sldId id="306" r:id="rId36"/>
    <p:sldId id="307" r:id="rId37"/>
    <p:sldId id="305" r:id="rId38"/>
    <p:sldId id="328" r:id="rId39"/>
    <p:sldId id="325" r:id="rId40"/>
    <p:sldId id="326" r:id="rId41"/>
    <p:sldId id="323" r:id="rId42"/>
    <p:sldId id="324" r:id="rId43"/>
    <p:sldId id="321" r:id="rId44"/>
    <p:sldId id="329" r:id="rId45"/>
    <p:sldId id="291" r:id="rId46"/>
    <p:sldId id="293" r:id="rId47"/>
    <p:sldId id="313" r:id="rId48"/>
    <p:sldId id="314" r:id="rId49"/>
    <p:sldId id="309" r:id="rId50"/>
    <p:sldId id="294" r:id="rId51"/>
    <p:sldId id="295" r:id="rId52"/>
    <p:sldId id="296" r:id="rId53"/>
    <p:sldId id="297" r:id="rId54"/>
    <p:sldId id="298" r:id="rId55"/>
    <p:sldId id="299" r:id="rId56"/>
    <p:sldId id="300" r:id="rId57"/>
    <p:sldId id="301" r:id="rId58"/>
    <p:sldId id="258" r:id="rId59"/>
    <p:sldId id="259" r:id="rId60"/>
    <p:sldId id="260" r:id="rId61"/>
    <p:sldId id="261" r:id="rId62"/>
    <p:sldId id="262" r:id="rId63"/>
    <p:sldId id="263" r:id="rId64"/>
    <p:sldId id="264" r:id="rId6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269"/>
            <p14:sldId id="270"/>
            <p14:sldId id="271"/>
            <p14:sldId id="272"/>
            <p14:sldId id="273"/>
            <p14:sldId id="274"/>
            <p14:sldId id="275"/>
            <p14:sldId id="276"/>
            <p14:sldId id="277"/>
            <p14:sldId id="278"/>
            <p14:sldId id="279"/>
            <p14:sldId id="315"/>
            <p14:sldId id="316"/>
          </p14:sldIdLst>
        </p14:section>
        <p14:section name="Slot # 1" id="{A8BC1F47-3153-4394-9D00-B4D234301B74}">
          <p14:sldIdLst>
            <p14:sldId id="281"/>
            <p14:sldId id="282"/>
            <p14:sldId id="283"/>
            <p14:sldId id="284"/>
            <p14:sldId id="318"/>
            <p14:sldId id="320"/>
            <p14:sldId id="285"/>
            <p14:sldId id="286"/>
            <p14:sldId id="287"/>
          </p14:sldIdLst>
        </p14:section>
        <p14:section name="Slot # 2" id="{5DEA695E-ACCD-4583-8C8C-713FC3EAA3F2}">
          <p14:sldIdLst>
            <p14:sldId id="290"/>
            <p14:sldId id="289"/>
            <p14:sldId id="317"/>
            <p14:sldId id="322"/>
            <p14:sldId id="327"/>
            <p14:sldId id="304"/>
            <p14:sldId id="308"/>
          </p14:sldIdLst>
        </p14:section>
        <p14:section name="Slot #3" id="{630C644C-9DFD-4620-9650-24BD26CEB6E3}">
          <p14:sldIdLst>
            <p14:sldId id="306"/>
            <p14:sldId id="307"/>
            <p14:sldId id="305"/>
            <p14:sldId id="328"/>
            <p14:sldId id="325"/>
            <p14:sldId id="326"/>
            <p14:sldId id="323"/>
          </p14:sldIdLst>
        </p14:section>
        <p14:section name="Slot #4" id="{BC53A078-CFD0-4CD3-BEED-747D5107E17F}">
          <p14:sldIdLst>
            <p14:sldId id="324"/>
            <p14:sldId id="321"/>
            <p14:sldId id="329"/>
            <p14:sldId id="291"/>
            <p14:sldId id="293"/>
            <p14:sldId id="313"/>
            <p14:sldId id="314"/>
            <p14:sldId id="309"/>
            <p14:sldId id="294"/>
            <p14:sldId id="295"/>
            <p14:sldId id="296"/>
            <p14:sldId id="297"/>
          </p14:sldIdLst>
        </p14:section>
        <p14:section name="Backup" id="{47BEF69D-F599-4CC7-B784-3CC168788F46}">
          <p14:sldIdLst>
            <p14:sldId id="298"/>
          </p14:sldIdLst>
        </p14:section>
        <p14:section name="Motion Template" id="{F1C8A9DA-86F4-489A-BD5B-5D1CBCA519D3}">
          <p14:sldIdLst>
            <p14:sldId id="299"/>
            <p14:sldId id="300"/>
            <p14:sldId id="301"/>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506" autoAdjust="0"/>
    <p:restoredTop sz="94660"/>
  </p:normalViewPr>
  <p:slideViewPr>
    <p:cSldViewPr>
      <p:cViewPr>
        <p:scale>
          <a:sx n="75" d="100"/>
          <a:sy n="75" d="100"/>
        </p:scale>
        <p:origin x="744" y="5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62</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64</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668017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50</a:t>
            </a:fld>
            <a:endParaRPr lang="en-US"/>
          </a:p>
        </p:txBody>
      </p:sp>
    </p:spTree>
    <p:extLst>
      <p:ext uri="{BB962C8B-B14F-4D97-AF65-F5344CB8AC3E}">
        <p14:creationId xmlns:p14="http://schemas.microsoft.com/office/powerpoint/2010/main" val="2573519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58</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60</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2017</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2017</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2017</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802.11-17/0836r03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policy_rev.pdf" TargetMode="External"/><Relationship Id="rId7" Type="http://schemas.openxmlformats.org/officeDocument/2006/relationships/hyperlink" Target="http://standards.ieee.org/about/sasb/0316sasbmi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about/sasb/0616sasbmin.pdf" TargetMode="External"/><Relationship Id="rId5" Type="http://schemas.openxmlformats.org/officeDocument/2006/relationships/hyperlink" Target="http://standards.ieee.org/about/sasb/0916sasbmin.pdf" TargetMode="External"/><Relationship Id="rId4" Type="http://schemas.openxmlformats.org/officeDocument/2006/relationships/hyperlink" Target="http://standards.ieee.org/about/sasb/1216sasbmin.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July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2017-07-12</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162"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14</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Jonathan Segev, Intel Corporation</a:t>
            </a:r>
            <a:endParaRPr lang="en-GB" dirty="0"/>
          </a:p>
        </p:txBody>
      </p:sp>
      <p:sp>
        <p:nvSpPr>
          <p:cNvPr id="10"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rgbClr val="000000"/>
                </a:solidFill>
                <a:effectLst/>
                <a:uLnTx/>
                <a:uFillTx/>
                <a:latin typeface="Times New Roman"/>
                <a:ea typeface="+mj-ea"/>
                <a:cs typeface="+mj-cs"/>
              </a:rPr>
              <a:t>IEEE-SA Rule documents updates 2016</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1"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changes are listed here: </a:t>
            </a:r>
            <a:r>
              <a:rPr kumimoji="0" lang="en-US" sz="2000" b="1" i="0" u="sng" strike="noStrike" kern="0" cap="none" spc="0" normalizeH="0" baseline="0" noProof="0" dirty="0" smtClean="0">
                <a:ln>
                  <a:noFill/>
                </a:ln>
                <a:solidFill>
                  <a:srgbClr val="000000"/>
                </a:solidFill>
                <a:effectLst/>
                <a:uLnTx/>
                <a:uFillTx/>
                <a:latin typeface="Times New Roman"/>
                <a:ea typeface="+mn-ea"/>
                <a:cs typeface="+mn-cs"/>
                <a:hlinkClick r:id="rId3"/>
              </a:rPr>
              <a:t>http://standards.ieee.org/develop/policies/policy_rev.pdf</a:t>
            </a:r>
            <a:endParaRPr kumimoji="0" lang="en-US"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The Standards Board minutes are here: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4"/>
              </a:rPr>
              <a:t>http://standards.ieee.org/about/sasb/1216sasbmin.pdf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5"/>
              </a:rPr>
              <a:t>http://standards.ieee.org/about/sasb/0916sasbmin.pdf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6"/>
              </a:rPr>
              <a:t>http://standards.ieee.org/about/sasb/0616sasbmin.pdf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7"/>
              </a:rPr>
              <a:t>http://standards.ieee.org/about/sasb/0316sasbmin.pdf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695643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3073241486"/>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kern="1200" dirty="0" smtClean="0"/>
                        <a:t>AZ</a:t>
                      </a:r>
                      <a:endParaRPr lang="en-US" sz="1800" dirty="0"/>
                    </a:p>
                  </a:txBody>
                  <a:tcPr marT="45746" marB="45746">
                    <a:solidFill>
                      <a:srgbClr val="92D050"/>
                    </a:solidFill>
                  </a:tcPr>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(11-17-842).  </a:t>
            </a:r>
          </a:p>
          <a:p>
            <a:pPr algn="just">
              <a:spcBef>
                <a:spcPct val="20000"/>
              </a:spcBef>
              <a:buFontTx/>
              <a:buChar char="•"/>
            </a:pPr>
            <a:r>
              <a:rPr lang="en-US" altLang="en-US" sz="2000" b="0" dirty="0" smtClean="0"/>
              <a:t>FRD </a:t>
            </a:r>
            <a:r>
              <a:rPr lang="en-US" altLang="en-US" sz="2000" b="0" dirty="0" smtClean="0"/>
              <a:t>comment </a:t>
            </a:r>
            <a:r>
              <a:rPr lang="en-US" altLang="en-US" sz="2000" b="0" dirty="0" smtClean="0"/>
              <a:t>resolution – review and assignment.</a:t>
            </a:r>
          </a:p>
          <a:p>
            <a:pPr algn="just">
              <a:spcBef>
                <a:spcPct val="20000"/>
              </a:spcBef>
              <a:buFontTx/>
              <a:buChar char="•"/>
            </a:pPr>
            <a:r>
              <a:rPr lang="en-US" altLang="en-US" sz="2000" b="0" dirty="0" smtClean="0"/>
              <a:t>Review and consider adopting of SFD working draft.</a:t>
            </a:r>
          </a:p>
          <a:p>
            <a:pPr algn="just">
              <a:spcBef>
                <a:spcPct val="20000"/>
              </a:spcBef>
              <a:buFontTx/>
              <a:buChar char="•"/>
            </a:pPr>
            <a:r>
              <a:rPr lang="en-US" altLang="en-US" sz="2000" b="0" dirty="0" smtClean="0"/>
              <a:t>Review of proposed FRD comment resolutions.</a:t>
            </a:r>
          </a:p>
          <a:p>
            <a:pPr algn="just">
              <a:spcBef>
                <a:spcPct val="20000"/>
              </a:spcBef>
              <a:buFontTx/>
              <a:buChar char="•"/>
            </a:pPr>
            <a:r>
              <a:rPr lang="en-US" altLang="en-US" sz="2000" b="0" dirty="0" smtClean="0"/>
              <a:t>Presentations </a:t>
            </a:r>
            <a:r>
              <a:rPr lang="en-US" altLang="en-US" sz="2000" b="0" dirty="0"/>
              <a:t>to inform </a:t>
            </a:r>
            <a:r>
              <a:rPr lang="en-US" altLang="en-US" sz="2000" b="0" dirty="0" smtClean="0"/>
              <a:t>the TG</a:t>
            </a:r>
            <a:r>
              <a:rPr lang="en-US" altLang="en-US" sz="2000" b="0" dirty="0" smtClean="0">
                <a:solidFill>
                  <a:srgbClr val="FF33CC"/>
                </a:solidFill>
              </a:rPr>
              <a:t>:</a:t>
            </a:r>
            <a:endParaRPr lang="en-US" altLang="en-US" sz="2000" b="0" dirty="0"/>
          </a:p>
          <a:p>
            <a:pPr lvl="1" algn="just">
              <a:spcBef>
                <a:spcPct val="20000"/>
              </a:spcBef>
              <a:buFontTx/>
              <a:buChar char="•"/>
            </a:pPr>
            <a:r>
              <a:rPr lang="en-US" altLang="en-US" sz="1800" dirty="0" smtClean="0"/>
              <a:t>Submissions </a:t>
            </a:r>
            <a:r>
              <a:rPr lang="en-US" altLang="en-US" sz="1800" dirty="0"/>
              <a:t>towards </a:t>
            </a:r>
            <a:r>
              <a:rPr lang="en-US" altLang="en-US" sz="1800" dirty="0" smtClean="0"/>
              <a:t>SFD </a:t>
            </a:r>
            <a:r>
              <a:rPr lang="en-US" altLang="en-US" sz="1800" dirty="0"/>
              <a:t>text.</a:t>
            </a:r>
          </a:p>
          <a:p>
            <a:pPr lvl="1" algn="just">
              <a:spcBef>
                <a:spcPct val="20000"/>
              </a:spcBef>
              <a:buFontTx/>
              <a:buChar char="•"/>
            </a:pPr>
            <a:r>
              <a:rPr lang="en-US" altLang="en-US" sz="1800" dirty="0"/>
              <a:t>Supportive technical submissions to inform the TG.</a:t>
            </a:r>
          </a:p>
          <a:p>
            <a:pPr algn="just">
              <a:spcBef>
                <a:spcPct val="20000"/>
              </a:spcBef>
              <a:buFontTx/>
              <a:buChar char="•"/>
            </a:pPr>
            <a:r>
              <a:rPr lang="en-US" altLang="en-US" sz="2000" b="0" dirty="0" smtClean="0"/>
              <a:t>Review program timelines and consider FRD freeze.</a:t>
            </a:r>
          </a:p>
          <a:p>
            <a:pPr algn="just">
              <a:spcBef>
                <a:spcPct val="20000"/>
              </a:spcBef>
              <a:buFontTx/>
              <a:buChar char="•"/>
            </a:pPr>
            <a:r>
              <a:rPr lang="en-US" altLang="en-US" sz="2000" b="0" dirty="0" smtClean="0"/>
              <a:t>Schedule </a:t>
            </a:r>
            <a:r>
              <a:rPr lang="en-US" altLang="en-US" sz="2000" b="0" dirty="0"/>
              <a:t>teleconference times as needed.</a:t>
            </a:r>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3097012418"/>
              </p:ext>
            </p:extLst>
          </p:nvPr>
        </p:nvGraphicFramePr>
        <p:xfrm>
          <a:off x="342106" y="1770836"/>
          <a:ext cx="8458200" cy="3439046"/>
        </p:xfrm>
        <a:graphic>
          <a:graphicData uri="http://schemas.openxmlformats.org/drawingml/2006/table">
            <a:tbl>
              <a:tblPr firstRow="1" bandRow="1">
                <a:tableStyleId>{21E4AEA4-8DFA-4A89-87EB-49C32662AFE0}</a:tableStyleId>
              </a:tblPr>
              <a:tblGrid>
                <a:gridCol w="1205558"/>
                <a:gridCol w="1834108"/>
                <a:gridCol w="3278460"/>
                <a:gridCol w="2140074"/>
              </a:tblGrid>
              <a:tr h="332739">
                <a:tc>
                  <a:txBody>
                    <a:bodyPr/>
                    <a:lstStyle/>
                    <a:p>
                      <a:pPr algn="ctr"/>
                      <a:r>
                        <a:rPr lang="en-US" sz="1400" dirty="0" smtClean="0"/>
                        <a:t>DCN</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pPr marL="0" algn="l" defTabSz="914400" rtl="0" eaLnBrk="1" latinLnBrk="0" hangingPunct="1"/>
                      <a:r>
                        <a:rPr lang="en-US" sz="1400" kern="1200" dirty="0" smtClean="0">
                          <a:solidFill>
                            <a:schemeClr val="dk1"/>
                          </a:solidFill>
                          <a:latin typeface="+mn-lt"/>
                          <a:ea typeface="+mn-ea"/>
                          <a:cs typeface="+mn-cs"/>
                        </a:rPr>
                        <a:t>11-17-836</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Jonathan Segev</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March 2017 Agenda</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11-17-842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May meeting minutes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Meeting minutes</a:t>
                      </a:r>
                    </a:p>
                  </a:txBody>
                  <a:tcPr marT="45712" marB="45712"/>
                </a:tc>
              </a:tr>
              <a:tr h="315128">
                <a:tc>
                  <a:txBody>
                    <a:bodyPr/>
                    <a:lstStyle/>
                    <a:p>
                      <a:pPr marL="0" algn="l" defTabSz="914400" rtl="0" eaLnBrk="1" latinLnBrk="0" hangingPunct="1"/>
                      <a:r>
                        <a:rPr lang="en-US" sz="1400" kern="1200" dirty="0" smtClean="0">
                          <a:solidFill>
                            <a:schemeClr val="dk1"/>
                          </a:solidFill>
                          <a:latin typeface="+mn-lt"/>
                          <a:ea typeface="+mn-ea"/>
                          <a:cs typeface="+mn-cs"/>
                        </a:rPr>
                        <a:t>11-16-424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Allan Zhu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Working Draft Approval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comment collection review</a:t>
                      </a:r>
                      <a:endParaRPr lang="en-US" sz="1400" kern="1200" dirty="0">
                        <a:solidFill>
                          <a:schemeClr val="dk1"/>
                        </a:solidFill>
                        <a:latin typeface="+mn-lt"/>
                        <a:ea typeface="+mn-ea"/>
                        <a:cs typeface="+mn-cs"/>
                      </a:endParaRPr>
                    </a:p>
                  </a:txBody>
                  <a:tcPr marT="45712" marB="45712"/>
                </a:tc>
              </a:tr>
              <a:tr h="148656">
                <a:tc>
                  <a:txBody>
                    <a:bodyPr/>
                    <a:lstStyle/>
                    <a:p>
                      <a:pPr marL="0" algn="l" defTabSz="914400" rtl="0" eaLnBrk="1" latinLnBrk="0" hangingPunct="1"/>
                      <a:r>
                        <a:rPr lang="en-US" sz="1400" kern="1200" dirty="0" smtClean="0">
                          <a:solidFill>
                            <a:schemeClr val="dk1"/>
                          </a:solidFill>
                          <a:latin typeface="+mn-lt"/>
                          <a:ea typeface="+mn-ea"/>
                          <a:cs typeface="+mn-cs"/>
                        </a:rPr>
                        <a:t>11-17-918</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requirements for Scalable Location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comment collection</a:t>
                      </a:r>
                      <a:endParaRPr lang="en-US" sz="1400" kern="1200" dirty="0">
                        <a:solidFill>
                          <a:schemeClr val="dk1"/>
                        </a:solidFill>
                        <a:latin typeface="+mn-lt"/>
                        <a:ea typeface="+mn-ea"/>
                        <a:cs typeface="+mn-cs"/>
                      </a:endParaRPr>
                    </a:p>
                  </a:txBody>
                  <a:tcPr marT="45712" marB="45712"/>
                </a:tc>
              </a:tr>
              <a:tr h="492360">
                <a:tc>
                  <a:txBody>
                    <a:bodyPr/>
                    <a:lstStyle/>
                    <a:p>
                      <a:pPr marL="0" algn="l" defTabSz="914400" rtl="0" eaLnBrk="1" latinLnBrk="0" hangingPunct="1"/>
                      <a:r>
                        <a:rPr lang="en-US" sz="1400" kern="1200" dirty="0" smtClean="0">
                          <a:solidFill>
                            <a:schemeClr val="dk1"/>
                          </a:solidFill>
                          <a:latin typeface="+mn-lt"/>
                          <a:ea typeface="+mn-ea"/>
                          <a:cs typeface="+mn-cs"/>
                        </a:rPr>
                        <a:t>11-17-952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SK Yong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noProof="0" dirty="0" smtClean="0">
                          <a:effectLst/>
                        </a:rPr>
                        <a:t>Comments on 802.11az Functional Requirement document</a:t>
                      </a:r>
                      <a:endParaRPr lang="en-US" sz="14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11-17-955</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noProof="0" dirty="0" smtClean="0">
                          <a:effectLst/>
                        </a:rPr>
                        <a:t>Comments on 802-11az Functional Requirement Document</a:t>
                      </a:r>
                      <a:endParaRPr lang="en-US" sz="1400"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11-17-958</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Thomas Handte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Proposed changes to FRD document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11-17-1086</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802.1AS use of FTM</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FTM</a:t>
                      </a:r>
                      <a:endParaRPr lang="en-US" sz="1400" kern="1200" dirty="0">
                        <a:solidFill>
                          <a:schemeClr val="dk1"/>
                        </a:solidFill>
                        <a:latin typeface="+mn-lt"/>
                        <a:ea typeface="+mn-ea"/>
                        <a:cs typeface="+mn-cs"/>
                      </a:endParaRP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a:t>
            </a:r>
            <a:r>
              <a:rPr lang="en-US" altLang="en-US" dirty="0" smtClean="0">
                <a:solidFill>
                  <a:schemeClr val="tx2"/>
                </a:solidFill>
              </a:rPr>
              <a:t>(2)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3228612979"/>
              </p:ext>
            </p:extLst>
          </p:nvPr>
        </p:nvGraphicFramePr>
        <p:xfrm>
          <a:off x="342106" y="1770836"/>
          <a:ext cx="8458200" cy="3502515"/>
        </p:xfrm>
        <a:graphic>
          <a:graphicData uri="http://schemas.openxmlformats.org/drawingml/2006/table">
            <a:tbl>
              <a:tblPr firstRow="1" bandRow="1">
                <a:tableStyleId>{21E4AEA4-8DFA-4A89-87EB-49C32662AFE0}</a:tableStyleId>
              </a:tblPr>
              <a:tblGrid>
                <a:gridCol w="1205558"/>
                <a:gridCol w="1834108"/>
                <a:gridCol w="3278460"/>
                <a:gridCol w="2140074"/>
              </a:tblGrid>
              <a:tr h="332739">
                <a:tc>
                  <a:txBody>
                    <a:bodyPr/>
                    <a:lstStyle/>
                    <a:p>
                      <a:pPr algn="ctr"/>
                      <a:r>
                        <a:rPr lang="en-US" sz="1400" dirty="0" smtClean="0"/>
                        <a:t>DCN</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259072">
                <a:tc>
                  <a:txBody>
                    <a:bodyPr/>
                    <a:lstStyle/>
                    <a:p>
                      <a:r>
                        <a:rPr lang="en-US" sz="1400" dirty="0" smtClean="0"/>
                        <a:t>11-17-981</a:t>
                      </a:r>
                      <a:endParaRPr lang="en-US" sz="1400" dirty="0"/>
                    </a:p>
                  </a:txBody>
                  <a:tcPr marT="45712" marB="45712"/>
                </a:tc>
                <a:tc>
                  <a:txBody>
                    <a:bodyPr/>
                    <a:lstStyle/>
                    <a:p>
                      <a:r>
                        <a:rPr lang="en-US" sz="1400" dirty="0" smtClean="0">
                          <a:effectLst/>
                        </a:rPr>
                        <a:t>Vladica Sark </a:t>
                      </a:r>
                      <a:endParaRPr lang="en-US" sz="1400" dirty="0"/>
                    </a:p>
                  </a:txBody>
                  <a:tcPr marT="45712" marB="45712"/>
                </a:tc>
                <a:tc>
                  <a:txBody>
                    <a:bodyPr/>
                    <a:lstStyle/>
                    <a:p>
                      <a:r>
                        <a:rPr lang="en-US" sz="1400" dirty="0" smtClean="0">
                          <a:effectLst/>
                        </a:rPr>
                        <a:t>Efficient Positioning Method Using Beacon Frames</a:t>
                      </a:r>
                      <a:endParaRPr lang="en-US" sz="1400" dirty="0"/>
                    </a:p>
                  </a:txBody>
                  <a:tcPr marT="45712" marB="45712"/>
                </a:tc>
                <a:tc>
                  <a:txBody>
                    <a:bodyPr/>
                    <a:lstStyle/>
                    <a:p>
                      <a:r>
                        <a:rPr lang="en-US" sz="1600" dirty="0" smtClean="0"/>
                        <a:t>Technical</a:t>
                      </a:r>
                      <a:endParaRPr lang="en-US" dirty="0"/>
                    </a:p>
                  </a:txBody>
                  <a:tcPr marT="45712" marB="45712"/>
                </a:tc>
              </a:tr>
              <a:tr h="259072">
                <a:tc>
                  <a:txBody>
                    <a:bodyPr/>
                    <a:lstStyle/>
                    <a:p>
                      <a:pPr marL="0" algn="l" defTabSz="914400" rtl="0" eaLnBrk="1" latinLnBrk="0" hangingPunct="1"/>
                      <a:r>
                        <a:rPr lang="en-US" sz="1400" kern="1200" dirty="0" smtClean="0">
                          <a:solidFill>
                            <a:schemeClr val="dk1"/>
                          </a:solidFill>
                          <a:latin typeface="+mn-lt"/>
                          <a:ea typeface="+mn-ea"/>
                          <a:cs typeface="+mn-cs"/>
                        </a:rPr>
                        <a:t>11-17-0795</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Qinghua Li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PHY-Level Security Protection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11-17-1111</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Qinghua Li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Measurement report feedback in 11az</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166662">
                <a:tc>
                  <a:txBody>
                    <a:bodyPr/>
                    <a:lstStyle/>
                    <a:p>
                      <a:pPr marL="0" algn="l" defTabSz="914400" rtl="0" eaLnBrk="1" latinLnBrk="0" hangingPunct="1"/>
                      <a:r>
                        <a:rPr lang="en-US" sz="1400" kern="1200" dirty="0" smtClean="0">
                          <a:solidFill>
                            <a:schemeClr val="dk1"/>
                          </a:solidFill>
                          <a:latin typeface="+mn-lt"/>
                          <a:ea typeface="+mn-ea"/>
                          <a:cs typeface="+mn-cs"/>
                        </a:rPr>
                        <a:t>11-17-1120</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Christian Berger</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VHT Sounding Feedback</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11-17-1122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Mingguang Xu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CP Replay Attack</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11-17-1118</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Relay Threat Model for </a:t>
                      </a:r>
                      <a:r>
                        <a:rPr lang="en-US" sz="1400" dirty="0" err="1" smtClean="0">
                          <a:effectLst/>
                        </a:rPr>
                        <a:t>TGaz</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11-17-1127</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comments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comments</a:t>
                      </a:r>
                      <a:endParaRPr lang="en-US" sz="1400"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11-17-1126</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a:t>
                      </a:r>
                      <a:r>
                        <a:rPr lang="en-US" sz="1400" kern="1200" baseline="0" dirty="0" smtClean="0">
                          <a:solidFill>
                            <a:schemeClr val="dk1"/>
                          </a:solidFill>
                          <a:latin typeface="+mn-lt"/>
                          <a:ea typeface="+mn-ea"/>
                          <a:cs typeface="+mn-cs"/>
                        </a:rPr>
                        <a:t>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MU Negotiations for Unassociated STA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11-17-1128</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a:t>
                      </a:r>
                      <a:r>
                        <a:rPr lang="en-US" sz="1400" kern="1200" baseline="0" dirty="0" smtClean="0">
                          <a:solidFill>
                            <a:schemeClr val="dk1"/>
                          </a:solidFill>
                          <a:latin typeface="+mn-lt"/>
                          <a:ea typeface="+mn-ea"/>
                          <a:cs typeface="+mn-cs"/>
                        </a:rPr>
                        <a:t>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Target Wake Time for MU Measurement Scheduling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16077498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19</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Berlin, Germany</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July 9</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-14</a:t>
            </a:r>
            <a:r>
              <a:rPr lang="en-US" altLang="en-US" sz="4000" baseline="30000" dirty="0" smtClean="0">
                <a:cs typeface="Times New Roman" panose="02020603050405020304" pitchFamily="18" charset="0"/>
              </a:rPr>
              <a:t>th</a:t>
            </a:r>
            <a:r>
              <a:rPr lang="en-US" altLang="en-US" sz="4000" dirty="0">
                <a:cs typeface="Times New Roman" panose="02020603050405020304" pitchFamily="18" charset="0"/>
              </a:rPr>
              <a:t>, </a:t>
            </a:r>
            <a:r>
              <a:rPr lang="en-US" altLang="en-US" sz="4000" dirty="0" smtClean="0">
                <a:cs typeface="Times New Roman" panose="02020603050405020304" pitchFamily="18" charset="0"/>
              </a:rPr>
              <a:t>2017</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a:t>Agenda Setting (</a:t>
            </a:r>
            <a:r>
              <a:rPr lang="en-US" altLang="en-US" sz="2000" b="0" dirty="0" smtClean="0"/>
              <a:t>15 </a:t>
            </a:r>
            <a:r>
              <a:rPr lang="en-US" altLang="en-US" sz="2000" b="0" dirty="0"/>
              <a:t>min)</a:t>
            </a:r>
          </a:p>
          <a:p>
            <a:pPr algn="just">
              <a:spcBef>
                <a:spcPct val="20000"/>
              </a:spcBef>
              <a:buFontTx/>
              <a:buChar char="•"/>
            </a:pPr>
            <a:r>
              <a:rPr lang="en-US" altLang="en-US" sz="2000" b="0" dirty="0"/>
              <a:t>Approval of previous meeting minutes (5min</a:t>
            </a:r>
            <a:r>
              <a:rPr lang="en-US" altLang="en-US" sz="2000" b="0" dirty="0" smtClean="0"/>
              <a:t>)</a:t>
            </a:r>
          </a:p>
          <a:p>
            <a:pPr algn="just">
              <a:spcBef>
                <a:spcPct val="20000"/>
              </a:spcBef>
              <a:buFontTx/>
              <a:buChar char="•"/>
            </a:pPr>
            <a:r>
              <a:rPr lang="en-US" altLang="en-US" sz="2000" b="0" dirty="0" smtClean="0"/>
              <a:t>Review </a:t>
            </a:r>
            <a:r>
              <a:rPr lang="en-US" altLang="en-US" sz="2000" b="0" dirty="0" smtClean="0"/>
              <a:t>FRD comment collection status (as needed)</a:t>
            </a:r>
          </a:p>
          <a:p>
            <a:pPr algn="just">
              <a:spcBef>
                <a:spcPct val="20000"/>
              </a:spcBef>
              <a:buFontTx/>
              <a:buChar char="•"/>
            </a:pPr>
            <a:r>
              <a:rPr lang="en-US" altLang="en-US" sz="2000" b="0" dirty="0" smtClean="0"/>
              <a:t>FRD comments resolution (as needed)</a:t>
            </a:r>
          </a:p>
          <a:p>
            <a:pPr algn="just">
              <a:spcBef>
                <a:spcPct val="20000"/>
              </a:spcBef>
              <a:buFontTx/>
              <a:buChar char="•"/>
            </a:pPr>
            <a:r>
              <a:rPr lang="en-US" altLang="en-US" sz="2000" b="0" dirty="0" smtClean="0"/>
              <a:t>Presentations </a:t>
            </a:r>
            <a:r>
              <a:rPr lang="en-US" altLang="en-US" sz="2000" b="0" dirty="0"/>
              <a:t>to inform the group </a:t>
            </a:r>
            <a:r>
              <a:rPr lang="en-US" altLang="en-US" sz="2000" b="0" dirty="0" smtClean="0"/>
              <a:t>(special order 1AS discussion on FTM).</a:t>
            </a:r>
            <a:endParaRPr lang="en-US" altLang="en-US" sz="1600" dirty="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3943464507"/>
              </p:ext>
            </p:extLst>
          </p:nvPr>
        </p:nvGraphicFramePr>
        <p:xfrm>
          <a:off x="323528" y="1916832"/>
          <a:ext cx="8640960" cy="4359128"/>
        </p:xfrm>
        <a:graphic>
          <a:graphicData uri="http://schemas.openxmlformats.org/drawingml/2006/table">
            <a:tbl>
              <a:tblPr firstRow="1" bandRow="1">
                <a:tableStyleId>{21E4AEA4-8DFA-4A89-87EB-49C32662AFE0}</a:tableStyleId>
              </a:tblPr>
              <a:tblGrid>
                <a:gridCol w="1033961"/>
                <a:gridCol w="1624796"/>
                <a:gridCol w="3175738"/>
                <a:gridCol w="1772505"/>
                <a:gridCol w="1033960"/>
              </a:tblGrid>
              <a:tr h="305408">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600" dirty="0" smtClean="0"/>
                        <a:t>11-17-836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July</a:t>
                      </a:r>
                      <a:r>
                        <a:rPr lang="en-US" sz="1600" baseline="0" dirty="0" smtClean="0"/>
                        <a:t> </a:t>
                      </a:r>
                      <a:r>
                        <a:rPr lang="en-US" sz="1600" dirty="0" smtClean="0"/>
                        <a:t>2017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c>
                  <a:txBody>
                    <a:bodyPr/>
                    <a:lstStyle/>
                    <a:p>
                      <a:r>
                        <a:rPr lang="en-US" sz="1400" dirty="0" smtClean="0"/>
                        <a:t>As 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11-17-842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May meeting minutes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 min</a:t>
                      </a:r>
                      <a:endParaRPr lang="en-US" sz="1400" kern="1200" dirty="0" smtClean="0">
                        <a:solidFill>
                          <a:schemeClr val="dk1"/>
                        </a:solidFill>
                        <a:latin typeface="+mn-lt"/>
                        <a:ea typeface="+mn-ea"/>
                        <a:cs typeface="+mn-cs"/>
                      </a:endParaRPr>
                    </a:p>
                  </a:txBody>
                  <a:tcPr marT="45712" marB="45712"/>
                </a:tc>
              </a:tr>
              <a:tr h="259072">
                <a:tc>
                  <a:txBody>
                    <a:bodyPr/>
                    <a:lstStyle/>
                    <a:p>
                      <a:pPr marL="0" algn="l" defTabSz="914400" rtl="0" eaLnBrk="1" latinLnBrk="0" hangingPunct="1"/>
                      <a:r>
                        <a:rPr lang="en-US" sz="1400" kern="1200" dirty="0" smtClean="0">
                          <a:solidFill>
                            <a:schemeClr val="dk1"/>
                          </a:solidFill>
                          <a:latin typeface="+mn-lt"/>
                          <a:ea typeface="+mn-ea"/>
                          <a:cs typeface="+mn-cs"/>
                        </a:rPr>
                        <a:t>11-16-424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Allan Zhu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Working Draft Approval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comment collection review</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5</a:t>
                      </a:r>
                      <a:r>
                        <a:rPr lang="en-US" sz="1400" kern="1200" baseline="0" dirty="0" smtClean="0">
                          <a:solidFill>
                            <a:schemeClr val="dk1"/>
                          </a:solidFill>
                          <a:latin typeface="+mn-lt"/>
                          <a:ea typeface="+mn-ea"/>
                          <a:cs typeface="+mn-cs"/>
                        </a:rPr>
                        <a:t> min</a:t>
                      </a:r>
                      <a:endParaRPr lang="en-US" sz="14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400" kern="1200" dirty="0" smtClean="0">
                          <a:solidFill>
                            <a:schemeClr val="dk1"/>
                          </a:solidFill>
                          <a:latin typeface="+mn-lt"/>
                          <a:ea typeface="+mn-ea"/>
                          <a:cs typeface="+mn-cs"/>
                        </a:rPr>
                        <a:t>11-17-918</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requirements for Scalable Location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comment collection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20</a:t>
                      </a:r>
                      <a:r>
                        <a:rPr lang="en-US" sz="1400" kern="1200" baseline="0" dirty="0" smtClean="0">
                          <a:solidFill>
                            <a:schemeClr val="dk1"/>
                          </a:solidFill>
                          <a:latin typeface="+mn-lt"/>
                          <a:ea typeface="+mn-ea"/>
                          <a:cs typeface="+mn-cs"/>
                        </a:rPr>
                        <a:t> min</a:t>
                      </a:r>
                      <a:endParaRPr lang="en-US" sz="1400" kern="1200" dirty="0" smtClean="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400" kern="1200" dirty="0" smtClean="0">
                          <a:solidFill>
                            <a:schemeClr val="dk1"/>
                          </a:solidFill>
                          <a:latin typeface="+mn-lt"/>
                          <a:ea typeface="+mn-ea"/>
                          <a:cs typeface="+mn-cs"/>
                        </a:rPr>
                        <a:t>11-17-952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SK Yong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noProof="0" dirty="0" smtClean="0">
                          <a:effectLst/>
                        </a:rPr>
                        <a:t>Comments on 802.11az Functional Requirement document</a:t>
                      </a:r>
                      <a:endParaRPr lang="en-US" sz="14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20 min</a:t>
                      </a:r>
                      <a:endParaRPr lang="en-US" sz="14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400" kern="1200" dirty="0" smtClean="0">
                          <a:solidFill>
                            <a:schemeClr val="dk1"/>
                          </a:solidFill>
                          <a:latin typeface="+mn-lt"/>
                          <a:ea typeface="+mn-ea"/>
                          <a:cs typeface="+mn-cs"/>
                        </a:rPr>
                        <a:t>11-17-955</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noProof="0" dirty="0" smtClean="0">
                          <a:effectLst/>
                        </a:rPr>
                        <a:t>Comments on 802-11az Functional Requirement Document</a:t>
                      </a:r>
                      <a:endParaRPr lang="en-US" sz="1400"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5 min</a:t>
                      </a:r>
                      <a:endParaRPr lang="en-US" sz="14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400" kern="1200" dirty="0" smtClean="0">
                          <a:solidFill>
                            <a:schemeClr val="dk1"/>
                          </a:solidFill>
                          <a:latin typeface="+mn-lt"/>
                          <a:ea typeface="+mn-ea"/>
                          <a:cs typeface="+mn-cs"/>
                        </a:rPr>
                        <a:t>11-17-1086</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802.1AS use of FTM</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FTM</a:t>
                      </a:r>
                      <a:endParaRPr lang="en-US" sz="1400" kern="1200" dirty="0">
                        <a:solidFill>
                          <a:schemeClr val="dk1"/>
                        </a:solidFill>
                        <a:latin typeface="+mn-lt"/>
                        <a:ea typeface="+mn-ea"/>
                        <a:cs typeface="+mn-cs"/>
                      </a:endParaRPr>
                    </a:p>
                  </a:txBody>
                  <a:tcPr marT="45712" marB="45712"/>
                </a:tc>
                <a:tc>
                  <a:txBody>
                    <a:bodyPr/>
                    <a:lstStyle/>
                    <a:p>
                      <a:r>
                        <a:rPr lang="en-US" sz="1600" dirty="0" smtClean="0"/>
                        <a:t>20 min</a:t>
                      </a:r>
                      <a:endParaRPr lang="en-US" sz="1600" dirty="0"/>
                    </a:p>
                  </a:txBody>
                  <a:tcPr marT="45712" marB="45712"/>
                </a:tc>
              </a:tr>
              <a:tr h="365752">
                <a:tc>
                  <a:txBody>
                    <a:bodyPr/>
                    <a:lstStyle/>
                    <a:p>
                      <a:pPr marL="0" algn="l" defTabSz="914400" rtl="0" eaLnBrk="1" latinLnBrk="0" hangingPunct="1"/>
                      <a:r>
                        <a:rPr lang="en-US" sz="1400" kern="1200" dirty="0" smtClean="0">
                          <a:solidFill>
                            <a:schemeClr val="dk1"/>
                          </a:solidFill>
                          <a:latin typeface="+mn-lt"/>
                          <a:ea typeface="+mn-ea"/>
                          <a:cs typeface="+mn-cs"/>
                        </a:rPr>
                        <a:t>11-17-958</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Thomas Handte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Proposed changes to FRD document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10 min (as</a:t>
                      </a:r>
                      <a:r>
                        <a:rPr lang="en-US" sz="1400" kern="1200" baseline="0" dirty="0" smtClean="0">
                          <a:solidFill>
                            <a:schemeClr val="dk1"/>
                          </a:solidFill>
                          <a:latin typeface="+mn-lt"/>
                          <a:ea typeface="+mn-ea"/>
                          <a:cs typeface="+mn-cs"/>
                        </a:rPr>
                        <a:t> time permits) </a:t>
                      </a:r>
                      <a:endParaRPr lang="en-US" sz="1400" kern="1200" dirty="0">
                        <a:solidFill>
                          <a:schemeClr val="dk1"/>
                        </a:solidFill>
                        <a:latin typeface="+mn-lt"/>
                        <a:ea typeface="+mn-ea"/>
                        <a:cs typeface="+mn-cs"/>
                      </a:endParaRPr>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11-17/842r0 “</a:t>
            </a:r>
            <a:r>
              <a:rPr lang="en-US" dirty="0"/>
              <a:t>Meeting Minutes </a:t>
            </a:r>
            <a:r>
              <a:rPr lang="en-US" dirty="0" smtClean="0"/>
              <a:t>May 2017 </a:t>
            </a:r>
            <a:r>
              <a:rPr lang="en-US" dirty="0"/>
              <a:t>Session</a:t>
            </a:r>
            <a:r>
              <a:rPr lang="en-US" b="0" dirty="0" smtClean="0"/>
              <a:t>” </a:t>
            </a:r>
            <a:r>
              <a:rPr lang="en-US" b="0" dirty="0"/>
              <a:t>posted to Mentor </a:t>
            </a:r>
            <a:r>
              <a:rPr lang="en-US" b="0" dirty="0" smtClean="0"/>
              <a:t>on May 15</a:t>
            </a:r>
            <a:r>
              <a:rPr lang="en-US" b="0" baseline="30000" dirty="0" smtClean="0"/>
              <a:t>th</a:t>
            </a:r>
            <a:r>
              <a:rPr lang="en-US" b="0" dirty="0" smtClean="0"/>
              <a:t>.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11-17/842r0 as </a:t>
            </a:r>
            <a:r>
              <a:rPr lang="en-US" b="0" dirty="0" err="1" smtClean="0"/>
              <a:t>TGaz</a:t>
            </a:r>
            <a:r>
              <a:rPr lang="en-US" b="0" dirty="0" smtClean="0"/>
              <a:t> </a:t>
            </a:r>
            <a:r>
              <a:rPr lang="en-US" b="0" dirty="0"/>
              <a:t>meeting minutes for the </a:t>
            </a:r>
            <a:r>
              <a:rPr lang="en-US" b="0" dirty="0" smtClean="0"/>
              <a:t>May meeting</a:t>
            </a:r>
            <a:r>
              <a:rPr lang="en-US" b="0" dirty="0"/>
              <a:t>. </a:t>
            </a:r>
          </a:p>
          <a:p>
            <a:endParaRPr lang="en-US" b="0" dirty="0" smtClean="0"/>
          </a:p>
          <a:p>
            <a:r>
              <a:rPr lang="en-US" b="0" dirty="0" smtClean="0"/>
              <a:t>Moved by: Assaf Kasher </a:t>
            </a:r>
            <a:endParaRPr lang="en-US" b="0" dirty="0"/>
          </a:p>
          <a:p>
            <a:r>
              <a:rPr lang="en-US" b="0" dirty="0"/>
              <a:t>Seconded by</a:t>
            </a:r>
            <a:r>
              <a:rPr lang="en-US" b="0" dirty="0" smtClean="0"/>
              <a:t>: Qinghua Li</a:t>
            </a:r>
            <a:endParaRPr lang="en-US" b="0" dirty="0"/>
          </a:p>
          <a:p>
            <a:r>
              <a:rPr lang="en-US" b="0" dirty="0"/>
              <a:t>Results (Y/N/A</a:t>
            </a:r>
            <a:r>
              <a:rPr lang="en-US" b="0" dirty="0" smtClean="0"/>
              <a:t>): 16 / 0 / 0</a:t>
            </a:r>
            <a:endParaRPr lang="en-US" b="0" dirty="0" smtClean="0"/>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FRD Working Draft</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11-16/424r6 “Proposed 802.11az Functional Requirements” </a:t>
            </a:r>
            <a:r>
              <a:rPr lang="en-US" b="0" dirty="0"/>
              <a:t>posted to Mentor </a:t>
            </a:r>
            <a:r>
              <a:rPr lang="en-US" b="0" dirty="0" smtClean="0"/>
              <a:t>on </a:t>
            </a:r>
            <a:r>
              <a:rPr lang="en-US" b="0" dirty="0" smtClean="0"/>
              <a:t>June 14th. </a:t>
            </a:r>
            <a:endParaRPr lang="en-US" b="0" dirty="0"/>
          </a:p>
          <a:p>
            <a:endParaRPr lang="en-US" dirty="0"/>
          </a:p>
          <a:p>
            <a:r>
              <a:rPr lang="en-US" dirty="0"/>
              <a:t>Motion:</a:t>
            </a:r>
          </a:p>
          <a:p>
            <a:pPr marL="0" indent="0"/>
            <a:r>
              <a:rPr lang="en-US" b="0" dirty="0" smtClean="0"/>
              <a:t>Move to </a:t>
            </a:r>
            <a:r>
              <a:rPr lang="en-US" b="0" dirty="0" smtClean="0"/>
              <a:t>adopt document 11-16/424r6 as </a:t>
            </a:r>
            <a:r>
              <a:rPr lang="en-US" b="0" dirty="0" err="1" smtClean="0"/>
              <a:t>TGaz</a:t>
            </a:r>
            <a:r>
              <a:rPr lang="en-US" b="0" dirty="0" smtClean="0"/>
              <a:t> Working Draft Functional Requirement Document. </a:t>
            </a:r>
            <a:endParaRPr lang="en-US" b="0" dirty="0"/>
          </a:p>
          <a:p>
            <a:endParaRPr lang="en-US" b="0" dirty="0" smtClean="0"/>
          </a:p>
          <a:p>
            <a:r>
              <a:rPr lang="en-US" b="0" dirty="0" smtClean="0"/>
              <a:t>Moved by: Allan Zhu </a:t>
            </a:r>
            <a:endParaRPr lang="en-US" b="0" dirty="0"/>
          </a:p>
          <a:p>
            <a:r>
              <a:rPr lang="en-US" b="0" dirty="0"/>
              <a:t>Seconded by</a:t>
            </a:r>
            <a:r>
              <a:rPr lang="en-US" b="0" dirty="0" smtClean="0"/>
              <a:t>: Roy Want </a:t>
            </a:r>
          </a:p>
          <a:p>
            <a:r>
              <a:rPr lang="en-US" b="0" dirty="0" smtClean="0"/>
              <a:t>Results </a:t>
            </a:r>
            <a:r>
              <a:rPr lang="en-US" b="0" dirty="0"/>
              <a:t>(Y/N/A</a:t>
            </a:r>
            <a:r>
              <a:rPr lang="en-US" b="0" dirty="0" smtClean="0"/>
              <a:t>): 17/0/1 motion passes.</a:t>
            </a:r>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4524652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smtClean="0"/>
              <a:t>Move </a:t>
            </a:r>
            <a:r>
              <a:rPr lang="en-US" dirty="0"/>
              <a:t>to adopt the set of </a:t>
            </a:r>
            <a:r>
              <a:rPr lang="en-US" dirty="0" smtClean="0"/>
              <a:t>functional requirements </a:t>
            </a:r>
            <a:r>
              <a:rPr lang="en-US" dirty="0" smtClean="0"/>
              <a:t>listed </a:t>
            </a:r>
            <a:r>
              <a:rPr lang="en-US" dirty="0"/>
              <a:t>in </a:t>
            </a:r>
            <a:r>
              <a:rPr lang="en-US" dirty="0" smtClean="0"/>
              <a:t>slides </a:t>
            </a:r>
            <a:r>
              <a:rPr lang="en-US" dirty="0" smtClean="0"/>
              <a:t>6 and the terminology in slide 5 of </a:t>
            </a:r>
            <a:r>
              <a:rPr lang="en-US" dirty="0" smtClean="0"/>
              <a:t>submission 11-17-918r0 and </a:t>
            </a:r>
            <a:r>
              <a:rPr lang="en-US" dirty="0" smtClean="0"/>
              <a:t>instruct the </a:t>
            </a:r>
            <a:r>
              <a:rPr lang="en-US" dirty="0" smtClean="0"/>
              <a:t>FRD editor </a:t>
            </a:r>
            <a:r>
              <a:rPr lang="en-US" dirty="0" smtClean="0"/>
              <a:t>to include it in </a:t>
            </a:r>
            <a:r>
              <a:rPr lang="en-US" dirty="0"/>
              <a:t>the </a:t>
            </a:r>
            <a:r>
              <a:rPr lang="en-US" dirty="0" err="1"/>
              <a:t>TGaz</a:t>
            </a:r>
            <a:r>
              <a:rPr lang="en-US" dirty="0"/>
              <a:t> </a:t>
            </a:r>
            <a:r>
              <a:rPr lang="en-US" dirty="0" smtClean="0"/>
              <a:t>FRD </a:t>
            </a:r>
            <a:r>
              <a:rPr lang="en-US" dirty="0" smtClean="0"/>
              <a:t>under </a:t>
            </a:r>
            <a:r>
              <a:rPr lang="en-US" dirty="0"/>
              <a:t>the </a:t>
            </a:r>
            <a:r>
              <a:rPr lang="en-US" dirty="0" smtClean="0"/>
              <a:t>sub-section </a:t>
            </a:r>
            <a:r>
              <a:rPr lang="en-US" dirty="0" smtClean="0"/>
              <a:t>Scalability (2.1.3) for </a:t>
            </a:r>
            <a:r>
              <a:rPr lang="en-US" dirty="0"/>
              <a:t>the </a:t>
            </a:r>
            <a:r>
              <a:rPr lang="en-US" dirty="0" smtClean="0"/>
              <a:t>802.11az </a:t>
            </a:r>
            <a:r>
              <a:rPr lang="en-US" dirty="0" smtClean="0"/>
              <a:t>protocol . </a:t>
            </a:r>
            <a:endParaRPr lang="en-US" dirty="0"/>
          </a:p>
          <a:p>
            <a:pPr marL="0" indent="0"/>
            <a:endParaRPr lang="en-US" dirty="0"/>
          </a:p>
          <a:p>
            <a:pPr marL="0" indent="0"/>
            <a:r>
              <a:rPr lang="en-US" dirty="0"/>
              <a:t>Moved: </a:t>
            </a:r>
            <a:r>
              <a:rPr lang="en-US" dirty="0" smtClean="0"/>
              <a:t>Ganesh </a:t>
            </a:r>
            <a:r>
              <a:rPr lang="en-US" dirty="0" err="1" smtClean="0"/>
              <a:t>Venkatesan</a:t>
            </a:r>
            <a:endParaRPr lang="en-US" dirty="0"/>
          </a:p>
          <a:p>
            <a:pPr marL="0" indent="0"/>
            <a:r>
              <a:rPr lang="en-US" dirty="0"/>
              <a:t>Seconded: </a:t>
            </a:r>
            <a:r>
              <a:rPr lang="en-US" dirty="0" smtClean="0"/>
              <a:t>Qinghua Li </a:t>
            </a:r>
            <a:endParaRPr lang="en-US" dirty="0"/>
          </a:p>
          <a:p>
            <a:pPr marL="0" indent="0"/>
            <a:r>
              <a:rPr lang="en-US" dirty="0"/>
              <a:t>Result</a:t>
            </a:r>
            <a:r>
              <a:rPr lang="en-US" dirty="0" smtClean="0"/>
              <a:t>: 17/0/0 motion passes</a:t>
            </a:r>
            <a:endParaRPr lang="en-US" dirty="0"/>
          </a:p>
        </p:txBody>
      </p:sp>
    </p:spTree>
    <p:extLst>
      <p:ext uri="{BB962C8B-B14F-4D97-AF65-F5344CB8AC3E}">
        <p14:creationId xmlns:p14="http://schemas.microsoft.com/office/powerpoint/2010/main" val="5995430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25</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p>
          <a:p>
            <a:endParaRPr lang="en-US" sz="2000" b="0" dirty="0"/>
          </a:p>
          <a:p>
            <a:endParaRPr lang="en-US" dirty="0"/>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July Berlin, Germany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 </a:t>
            </a:r>
            <a:r>
              <a:rPr lang="en-US" altLang="en-US" dirty="0" smtClean="0">
                <a:solidFill>
                  <a:schemeClr val="tx2"/>
                </a:solidFill>
              </a:rPr>
              <a:t>2 (previously)</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684835620"/>
              </p:ext>
            </p:extLst>
          </p:nvPr>
        </p:nvGraphicFramePr>
        <p:xfrm>
          <a:off x="400113" y="1484784"/>
          <a:ext cx="8342185" cy="6304000"/>
        </p:xfrm>
        <a:graphic>
          <a:graphicData uri="http://schemas.openxmlformats.org/drawingml/2006/table">
            <a:tbl>
              <a:tblPr firstRow="1" bandRow="1">
                <a:tableStyleId>{21E4AEA4-8DFA-4A89-87EB-49C32662AFE0}</a:tableStyleId>
              </a:tblPr>
              <a:tblGrid>
                <a:gridCol w="1225059"/>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11-17-0836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411472">
                <a:tc>
                  <a:txBody>
                    <a:bodyPr/>
                    <a:lstStyle/>
                    <a:p>
                      <a:pPr marL="0" algn="l" defTabSz="914400" rtl="0" eaLnBrk="1" latinLnBrk="0" hangingPunct="1"/>
                      <a:r>
                        <a:rPr lang="en-US" sz="1400" kern="1200" dirty="0" smtClean="0">
                          <a:solidFill>
                            <a:schemeClr val="dk1"/>
                          </a:solidFill>
                          <a:latin typeface="+mn-lt"/>
                          <a:ea typeface="+mn-ea"/>
                          <a:cs typeface="+mn-cs"/>
                        </a:rPr>
                        <a:t>11-17-958</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Thomas Handte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Proposed changes to FRD document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10 min (as</a:t>
                      </a:r>
                      <a:r>
                        <a:rPr lang="en-US" sz="1400" kern="1200" baseline="0" dirty="0" smtClean="0">
                          <a:solidFill>
                            <a:schemeClr val="dk1"/>
                          </a:solidFill>
                          <a:latin typeface="+mn-lt"/>
                          <a:ea typeface="+mn-ea"/>
                          <a:cs typeface="+mn-cs"/>
                        </a:rPr>
                        <a:t> time permits) </a:t>
                      </a:r>
                      <a:endParaRPr lang="en-US" sz="1400" kern="1200" dirty="0">
                        <a:solidFill>
                          <a:schemeClr val="dk1"/>
                        </a:solidFill>
                        <a:latin typeface="+mn-lt"/>
                        <a:ea typeface="+mn-ea"/>
                        <a:cs typeface="+mn-cs"/>
                      </a:endParaRPr>
                    </a:p>
                  </a:txBody>
                  <a:tcPr marT="45712" marB="45712"/>
                </a:tc>
              </a:tr>
              <a:tr h="411472">
                <a:tc>
                  <a:txBody>
                    <a:bodyPr/>
                    <a:lstStyle/>
                    <a:p>
                      <a:pPr marL="0" algn="l" defTabSz="914400" rtl="0" eaLnBrk="1" latinLnBrk="0" hangingPunct="1"/>
                      <a:r>
                        <a:rPr lang="en-US" sz="1400" kern="1200" dirty="0" smtClean="0">
                          <a:solidFill>
                            <a:schemeClr val="dk1"/>
                          </a:solidFill>
                          <a:latin typeface="+mn-lt"/>
                          <a:ea typeface="+mn-ea"/>
                          <a:cs typeface="+mn-cs"/>
                        </a:rPr>
                        <a:t>11-17-1127</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comments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comments</a:t>
                      </a:r>
                      <a:endParaRPr lang="en-US" sz="1400" kern="1200" dirty="0" smtClean="0">
                        <a:solidFill>
                          <a:schemeClr val="dk1"/>
                        </a:solidFill>
                        <a:latin typeface="+mn-lt"/>
                        <a:ea typeface="+mn-ea"/>
                        <a:cs typeface="+mn-cs"/>
                      </a:endParaRPr>
                    </a:p>
                  </a:txBody>
                  <a:tcPr marT="45712" marB="45712"/>
                </a:tc>
                <a:tc>
                  <a:txBody>
                    <a:bodyPr/>
                    <a:lstStyle/>
                    <a:p>
                      <a:r>
                        <a:rPr lang="en-US" sz="1400" dirty="0" smtClean="0"/>
                        <a:t>20 min</a:t>
                      </a:r>
                      <a:endParaRPr lang="en-US" sz="1400" dirty="0"/>
                    </a:p>
                  </a:txBody>
                  <a:tcPr marT="45712" marB="45712"/>
                </a:tc>
              </a:tr>
              <a:tr h="411472">
                <a:tc>
                  <a:txBody>
                    <a:bodyPr/>
                    <a:lstStyle/>
                    <a:p>
                      <a:r>
                        <a:rPr lang="en-US" sz="1600" strike="sngStrike" dirty="0" smtClean="0"/>
                        <a:t>11-17-462</a:t>
                      </a:r>
                      <a:endParaRPr lang="en-US" sz="1600" strike="sngStrike" dirty="0"/>
                    </a:p>
                  </a:txBody>
                  <a:tcPr marT="45712" marB="45712"/>
                </a:tc>
                <a:tc>
                  <a:txBody>
                    <a:bodyPr/>
                    <a:lstStyle/>
                    <a:p>
                      <a:pPr marL="0" algn="l" defTabSz="914400" rtl="0" eaLnBrk="1" latinLnBrk="0" hangingPunct="1"/>
                      <a:r>
                        <a:rPr lang="en-US" sz="1600" strike="sngStrike" kern="1200" dirty="0" smtClean="0">
                          <a:solidFill>
                            <a:schemeClr val="dk1"/>
                          </a:solidFill>
                          <a:latin typeface="+mn-lt"/>
                          <a:ea typeface="+mn-ea"/>
                          <a:cs typeface="+mn-cs"/>
                        </a:rPr>
                        <a:t>Chao Chun Wang</a:t>
                      </a:r>
                      <a:endParaRPr lang="en-US" sz="16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sngStrike" kern="1200" dirty="0" smtClean="0">
                          <a:solidFill>
                            <a:schemeClr val="dk1"/>
                          </a:solidFill>
                          <a:latin typeface="+mn-lt"/>
                          <a:ea typeface="+mn-ea"/>
                          <a:cs typeface="+mn-cs"/>
                        </a:rPr>
                        <a:t>Spec</a:t>
                      </a:r>
                      <a:r>
                        <a:rPr lang="en-US" sz="1600" strike="sngStrike" kern="1200" baseline="0" dirty="0" smtClean="0">
                          <a:solidFill>
                            <a:schemeClr val="dk1"/>
                          </a:solidFill>
                          <a:latin typeface="+mn-lt"/>
                          <a:ea typeface="+mn-ea"/>
                          <a:cs typeface="+mn-cs"/>
                        </a:rPr>
                        <a:t> Framework Document draft</a:t>
                      </a:r>
                      <a:endParaRPr lang="en-US" sz="16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sngStrike" kern="1200" dirty="0" smtClean="0">
                          <a:solidFill>
                            <a:schemeClr val="dk1"/>
                          </a:solidFill>
                          <a:latin typeface="+mn-lt"/>
                          <a:ea typeface="+mn-ea"/>
                          <a:cs typeface="+mn-cs"/>
                        </a:rPr>
                        <a:t>Approval of SFD working draft</a:t>
                      </a:r>
                      <a:endParaRPr lang="en-US" sz="1600" strike="sngStrike" kern="1200" dirty="0">
                        <a:solidFill>
                          <a:schemeClr val="dk1"/>
                        </a:solidFill>
                        <a:latin typeface="+mn-lt"/>
                        <a:ea typeface="+mn-ea"/>
                        <a:cs typeface="+mn-cs"/>
                      </a:endParaRPr>
                    </a:p>
                  </a:txBody>
                  <a:tcPr marT="45712" marB="45712"/>
                </a:tc>
                <a:tc>
                  <a:txBody>
                    <a:bodyPr/>
                    <a:lstStyle/>
                    <a:p>
                      <a:r>
                        <a:rPr lang="en-US" sz="1600" strike="sngStrike" dirty="0" smtClean="0"/>
                        <a:t>20 min</a:t>
                      </a:r>
                      <a:endParaRPr lang="en-US" sz="1600" strike="sngStrike" dirty="0"/>
                    </a:p>
                  </a:txBody>
                  <a:tcPr marT="45712" marB="45712"/>
                </a:tc>
              </a:tr>
              <a:tr h="160012">
                <a:tc>
                  <a:txBody>
                    <a:bodyPr/>
                    <a:lstStyle/>
                    <a:p>
                      <a:pPr marL="0" algn="l" defTabSz="914400" rtl="0" eaLnBrk="1" latinLnBrk="0" hangingPunct="1"/>
                      <a:r>
                        <a:rPr lang="en-US" sz="1400" strike="sngStrike" kern="1200" dirty="0" smtClean="0">
                          <a:solidFill>
                            <a:schemeClr val="dk1"/>
                          </a:solidFill>
                          <a:latin typeface="+mn-lt"/>
                          <a:ea typeface="+mn-ea"/>
                          <a:cs typeface="+mn-cs"/>
                        </a:rPr>
                        <a:t>11-17-1113</a:t>
                      </a:r>
                      <a:endParaRPr lang="en-US" sz="14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sngStrike" kern="1200" dirty="0" smtClean="0">
                          <a:solidFill>
                            <a:schemeClr val="dk1"/>
                          </a:solidFill>
                          <a:latin typeface="+mn-lt"/>
                          <a:ea typeface="+mn-ea"/>
                          <a:cs typeface="+mn-cs"/>
                        </a:rPr>
                        <a:t>Chao Chun</a:t>
                      </a:r>
                      <a:endParaRPr lang="en-US" sz="14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sngStrike" dirty="0" smtClean="0">
                          <a:effectLst/>
                        </a:rPr>
                        <a:t>Resource Negotiation for Unassociated STAs in SU request and response in MU Operation</a:t>
                      </a:r>
                      <a:endParaRPr lang="en-US" sz="14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sngStrike" kern="1200" dirty="0" smtClean="0">
                          <a:solidFill>
                            <a:schemeClr val="dk1"/>
                          </a:solidFill>
                          <a:latin typeface="+mn-lt"/>
                          <a:ea typeface="+mn-ea"/>
                          <a:cs typeface="+mn-cs"/>
                        </a:rPr>
                        <a:t>SFD</a:t>
                      </a:r>
                    </a:p>
                  </a:txBody>
                  <a:tcPr marT="45712" marB="45712"/>
                </a:tc>
                <a:tc>
                  <a:txBody>
                    <a:bodyPr/>
                    <a:lstStyle/>
                    <a:p>
                      <a:r>
                        <a:rPr lang="en-US" sz="1600" strike="sngStrike" dirty="0" smtClean="0"/>
                        <a:t>20</a:t>
                      </a:r>
                      <a:r>
                        <a:rPr lang="en-US" sz="1600" strike="sngStrike" baseline="0" dirty="0" smtClean="0"/>
                        <a:t> min</a:t>
                      </a:r>
                      <a:endParaRPr lang="en-US" sz="1600" strike="sngStrike" dirty="0"/>
                    </a:p>
                  </a:txBody>
                  <a:tcPr marT="45712" marB="45712"/>
                </a:tc>
              </a:tr>
              <a:tr h="160012">
                <a:tc>
                  <a:txBody>
                    <a:bodyPr/>
                    <a:lstStyle/>
                    <a:p>
                      <a:pPr marL="0" algn="l" defTabSz="914400" rtl="0" eaLnBrk="1" latinLnBrk="0" hangingPunct="1"/>
                      <a:r>
                        <a:rPr lang="en-US" sz="1400" kern="1200" dirty="0" smtClean="0">
                          <a:solidFill>
                            <a:schemeClr val="dk1"/>
                          </a:solidFill>
                          <a:latin typeface="+mn-lt"/>
                          <a:ea typeface="+mn-ea"/>
                          <a:cs typeface="+mn-cs"/>
                        </a:rPr>
                        <a:t>11-17-1124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Liwen Chu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nn-NO" sz="1400" dirty="0" smtClean="0">
                          <a:effectLst/>
                        </a:rPr>
                        <a:t>STA Polling for MU NDP Ranging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a:t>
                      </a:r>
                    </a:p>
                  </a:txBody>
                  <a:tcPr marT="45712" marB="45712"/>
                </a:tc>
                <a:tc>
                  <a:txBody>
                    <a:bodyPr/>
                    <a:lstStyle/>
                    <a:p>
                      <a:r>
                        <a:rPr lang="en-US" sz="1600" dirty="0" smtClean="0"/>
                        <a:t>20 min</a:t>
                      </a:r>
                      <a:endParaRPr lang="en-US" sz="1600" dirty="0"/>
                    </a:p>
                  </a:txBody>
                  <a:tcPr marT="45712" marB="45712"/>
                </a:tc>
              </a:tr>
              <a:tr h="160012">
                <a:tc>
                  <a:txBody>
                    <a:bodyPr/>
                    <a:lstStyle/>
                    <a:p>
                      <a:r>
                        <a:rPr lang="en-US" sz="1400" dirty="0" smtClean="0"/>
                        <a:t>11-17-1249</a:t>
                      </a:r>
                      <a:endParaRPr lang="en-US" sz="1400" dirty="0"/>
                    </a:p>
                  </a:txBody>
                  <a:tcPr marT="45712" marB="45712"/>
                </a:tc>
                <a:tc>
                  <a:txBody>
                    <a:bodyPr/>
                    <a:lstStyle/>
                    <a:p>
                      <a:r>
                        <a:rPr lang="en-US" sz="1400" dirty="0" smtClean="0">
                          <a:effectLst/>
                        </a:rPr>
                        <a:t>Vladica Sark </a:t>
                      </a:r>
                      <a:endParaRPr lang="en-US" sz="1400" dirty="0"/>
                    </a:p>
                  </a:txBody>
                  <a:tcPr marT="45712" marB="45712"/>
                </a:tc>
                <a:tc>
                  <a:txBody>
                    <a:bodyPr/>
                    <a:lstStyle/>
                    <a:p>
                      <a:r>
                        <a:rPr lang="en-US" sz="1400" dirty="0" smtClean="0">
                          <a:effectLst/>
                        </a:rPr>
                        <a:t>Efficient Positioning Method Applicable in Dense Multi User Scenarios</a:t>
                      </a:r>
                      <a:endParaRPr lang="en-US" sz="1400" dirty="0"/>
                    </a:p>
                  </a:txBody>
                  <a:tcPr marT="45712" marB="45712"/>
                </a:tc>
                <a:tc>
                  <a:txBody>
                    <a:bodyPr/>
                    <a:lstStyle/>
                    <a:p>
                      <a:r>
                        <a:rPr lang="en-US" sz="1600" dirty="0" smtClean="0"/>
                        <a:t>Technical</a:t>
                      </a:r>
                      <a:endParaRPr lang="en-US" dirty="0"/>
                    </a:p>
                  </a:txBody>
                  <a:tcPr marT="45712" marB="45712"/>
                </a:tc>
                <a:tc>
                  <a:txBody>
                    <a:bodyPr/>
                    <a:lstStyle/>
                    <a:p>
                      <a:r>
                        <a:rPr lang="en-US" sz="1400" dirty="0" smtClean="0"/>
                        <a:t>Avoid</a:t>
                      </a:r>
                      <a:r>
                        <a:rPr lang="en-US" sz="1400" baseline="0" dirty="0" smtClean="0"/>
                        <a:t> Wed. PM2. As time permits – 30min</a:t>
                      </a:r>
                      <a:endParaRPr lang="en-US" sz="1600" dirty="0"/>
                    </a:p>
                  </a:txBody>
                  <a:tcPr marT="45712" marB="45712"/>
                </a:tc>
              </a:tr>
              <a:tr h="160012">
                <a:tc>
                  <a:txBody>
                    <a:bodyPr/>
                    <a:lstStyle/>
                    <a:p>
                      <a:pPr marL="0" algn="l" defTabSz="914400" rtl="0" eaLnBrk="1" latinLnBrk="0" hangingPunct="1"/>
                      <a:r>
                        <a:rPr lang="en-US" sz="1400" kern="1200" dirty="0" smtClean="0">
                          <a:solidFill>
                            <a:schemeClr val="dk1"/>
                          </a:solidFill>
                          <a:latin typeface="+mn-lt"/>
                          <a:ea typeface="+mn-ea"/>
                          <a:cs typeface="+mn-cs"/>
                        </a:rPr>
                        <a:t>11-17-0795</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Qinghua Li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PHY-Level Security Protection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r>
                        <a:rPr lang="en-US" sz="1600" dirty="0" smtClean="0"/>
                        <a:t>20 min</a:t>
                      </a:r>
                      <a:endParaRPr lang="en-US" sz="1600" dirty="0"/>
                    </a:p>
                  </a:txBody>
                  <a:tcPr marT="45712" marB="45712"/>
                </a:tc>
              </a:tr>
              <a:tr h="526088">
                <a:tc>
                  <a:txBody>
                    <a:bodyPr/>
                    <a:lstStyle/>
                    <a:p>
                      <a:pPr marL="0" algn="l" defTabSz="914400" rtl="0" eaLnBrk="1" latinLnBrk="0" hangingPunct="1"/>
                      <a:r>
                        <a:rPr lang="en-US" sz="1400" kern="1200" dirty="0" smtClean="0">
                          <a:solidFill>
                            <a:schemeClr val="dk1"/>
                          </a:solidFill>
                          <a:latin typeface="+mn-lt"/>
                          <a:ea typeface="+mn-ea"/>
                          <a:cs typeface="+mn-cs"/>
                        </a:rPr>
                        <a:t>11-17-1111</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Qinghua Li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Measurement report feedback in 11az</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r>
                        <a:rPr lang="en-US" sz="1600" dirty="0" smtClean="0"/>
                        <a:t>20 min as time permits</a:t>
                      </a:r>
                      <a:endParaRPr lang="en-US" sz="1600" dirty="0"/>
                    </a:p>
                  </a:txBody>
                  <a:tcPr marT="45712" marB="45712"/>
                </a:tc>
              </a:tr>
            </a:tbl>
          </a:graphicData>
        </a:graphic>
      </p:graphicFrame>
    </p:spTree>
    <p:extLst>
      <p:ext uri="{BB962C8B-B14F-4D97-AF65-F5344CB8AC3E}">
        <p14:creationId xmlns:p14="http://schemas.microsoft.com/office/powerpoint/2010/main" val="34747916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020571649"/>
              </p:ext>
            </p:extLst>
          </p:nvPr>
        </p:nvGraphicFramePr>
        <p:xfrm>
          <a:off x="400113" y="1484784"/>
          <a:ext cx="8342185" cy="4139936"/>
        </p:xfrm>
        <a:graphic>
          <a:graphicData uri="http://schemas.openxmlformats.org/drawingml/2006/table">
            <a:tbl>
              <a:tblPr firstRow="1" bandRow="1">
                <a:tableStyleId>{21E4AEA4-8DFA-4A89-87EB-49C32662AFE0}</a:tableStyleId>
              </a:tblPr>
              <a:tblGrid>
                <a:gridCol w="1225059"/>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11-17-0836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411472">
                <a:tc>
                  <a:txBody>
                    <a:bodyPr/>
                    <a:lstStyle/>
                    <a:p>
                      <a:pPr marL="0" algn="l" defTabSz="914400" rtl="0" eaLnBrk="1" latinLnBrk="0" hangingPunct="1"/>
                      <a:r>
                        <a:rPr lang="en-US" sz="1400" kern="1200" dirty="0" smtClean="0">
                          <a:solidFill>
                            <a:schemeClr val="dk1"/>
                          </a:solidFill>
                          <a:latin typeface="+mn-lt"/>
                          <a:ea typeface="+mn-ea"/>
                          <a:cs typeface="+mn-cs"/>
                        </a:rPr>
                        <a:t>11-17-958</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Thomas Handte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Proposed changes to FRD document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10 min (as</a:t>
                      </a:r>
                      <a:r>
                        <a:rPr lang="en-US" sz="1400" kern="1200" baseline="0" dirty="0" smtClean="0">
                          <a:solidFill>
                            <a:schemeClr val="dk1"/>
                          </a:solidFill>
                          <a:latin typeface="+mn-lt"/>
                          <a:ea typeface="+mn-ea"/>
                          <a:cs typeface="+mn-cs"/>
                        </a:rPr>
                        <a:t> time permits) </a:t>
                      </a:r>
                      <a:endParaRPr lang="en-US" sz="1400" kern="1200" dirty="0">
                        <a:solidFill>
                          <a:schemeClr val="dk1"/>
                        </a:solidFill>
                        <a:latin typeface="+mn-lt"/>
                        <a:ea typeface="+mn-ea"/>
                        <a:cs typeface="+mn-cs"/>
                      </a:endParaRPr>
                    </a:p>
                  </a:txBody>
                  <a:tcPr marT="45712" marB="45712"/>
                </a:tc>
              </a:tr>
              <a:tr h="411472">
                <a:tc>
                  <a:txBody>
                    <a:bodyPr/>
                    <a:lstStyle/>
                    <a:p>
                      <a:pPr marL="0" algn="l" defTabSz="914400" rtl="0" eaLnBrk="1" latinLnBrk="0" hangingPunct="1"/>
                      <a:r>
                        <a:rPr lang="en-US" sz="1400" kern="1200" dirty="0" smtClean="0">
                          <a:solidFill>
                            <a:schemeClr val="dk1"/>
                          </a:solidFill>
                          <a:latin typeface="+mn-lt"/>
                          <a:ea typeface="+mn-ea"/>
                          <a:cs typeface="+mn-cs"/>
                        </a:rPr>
                        <a:t>11-17-1127</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comments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comments</a:t>
                      </a:r>
                      <a:endParaRPr lang="en-US" sz="1400" kern="1200" dirty="0" smtClean="0">
                        <a:solidFill>
                          <a:schemeClr val="dk1"/>
                        </a:solidFill>
                        <a:latin typeface="+mn-lt"/>
                        <a:ea typeface="+mn-ea"/>
                        <a:cs typeface="+mn-cs"/>
                      </a:endParaRPr>
                    </a:p>
                  </a:txBody>
                  <a:tcPr marT="45712" marB="45712"/>
                </a:tc>
                <a:tc>
                  <a:txBody>
                    <a:bodyPr/>
                    <a:lstStyle/>
                    <a:p>
                      <a:r>
                        <a:rPr lang="en-US" sz="1400" dirty="0" smtClean="0"/>
                        <a:t>20 min</a:t>
                      </a:r>
                      <a:endParaRPr lang="en-US" sz="1400" dirty="0"/>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11-17-1118</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Relay Threat Model for </a:t>
                      </a:r>
                      <a:r>
                        <a:rPr lang="en-US" sz="1400" dirty="0" err="1" smtClean="0">
                          <a:effectLst/>
                        </a:rPr>
                        <a:t>TGaz</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Technical/FRD</a:t>
                      </a:r>
                      <a:endParaRPr lang="en-US" sz="1400" kern="1200" dirty="0" smtClean="0">
                        <a:solidFill>
                          <a:schemeClr val="dk1"/>
                        </a:solidFill>
                        <a:latin typeface="+mn-lt"/>
                        <a:ea typeface="+mn-ea"/>
                        <a:cs typeface="+mn-cs"/>
                      </a:endParaRPr>
                    </a:p>
                  </a:txBody>
                  <a:tcPr marT="45712" marB="45712"/>
                </a:tc>
                <a:tc>
                  <a:txBody>
                    <a:bodyPr/>
                    <a:lstStyle/>
                    <a:p>
                      <a:r>
                        <a:rPr lang="en-US" sz="1600" dirty="0" smtClean="0"/>
                        <a:t>25 min</a:t>
                      </a:r>
                      <a:endParaRPr lang="en-US" sz="1600" dirty="0"/>
                    </a:p>
                  </a:txBody>
                  <a:tcPr marT="45712" marB="45712"/>
                </a:tc>
              </a:tr>
              <a:tr h="223509">
                <a:tc>
                  <a:txBody>
                    <a:bodyPr/>
                    <a:lstStyle/>
                    <a:p>
                      <a:pPr marL="0" algn="l" defTabSz="914400" rtl="0" eaLnBrk="1" latinLnBrk="0" hangingPunct="1"/>
                      <a:r>
                        <a:rPr lang="en-US" sz="1400" kern="1200" dirty="0" smtClean="0">
                          <a:solidFill>
                            <a:schemeClr val="dk1"/>
                          </a:solidFill>
                          <a:latin typeface="+mn-lt"/>
                          <a:ea typeface="+mn-ea"/>
                          <a:cs typeface="+mn-cs"/>
                        </a:rPr>
                        <a:t>11-17-0795</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Qinghua Li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PHY-Level Security Protection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Technical/FRD</a:t>
                      </a:r>
                      <a:endParaRPr lang="en-US" sz="1400" kern="1200" dirty="0">
                        <a:solidFill>
                          <a:schemeClr val="dk1"/>
                        </a:solidFill>
                        <a:latin typeface="+mn-lt"/>
                        <a:ea typeface="+mn-ea"/>
                        <a:cs typeface="+mn-cs"/>
                      </a:endParaRPr>
                    </a:p>
                  </a:txBody>
                  <a:tcPr marT="45712" marB="45712"/>
                </a:tc>
                <a:tc>
                  <a:txBody>
                    <a:bodyPr/>
                    <a:lstStyle/>
                    <a:p>
                      <a:r>
                        <a:rPr lang="en-US" sz="1600" dirty="0" smtClean="0"/>
                        <a:t>25 </a:t>
                      </a:r>
                      <a:r>
                        <a:rPr lang="en-US" sz="1600" dirty="0" smtClean="0"/>
                        <a:t>min</a:t>
                      </a:r>
                      <a:endParaRPr lang="en-US" sz="1600" dirty="0"/>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11-17-1122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Mingguang Xu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CP Replay Attack</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Technical/FRD</a:t>
                      </a:r>
                      <a:endParaRPr lang="en-US" sz="1400" kern="1200" dirty="0" smtClean="0">
                        <a:solidFill>
                          <a:schemeClr val="dk1"/>
                        </a:solidFill>
                        <a:latin typeface="+mn-lt"/>
                        <a:ea typeface="+mn-ea"/>
                        <a:cs typeface="+mn-cs"/>
                      </a:endParaRPr>
                    </a:p>
                  </a:txBody>
                  <a:tcPr marT="45712" marB="45712"/>
                </a:tc>
                <a:tc>
                  <a:txBody>
                    <a:bodyPr/>
                    <a:lstStyle/>
                    <a:p>
                      <a:r>
                        <a:rPr lang="en-US" sz="1600" dirty="0" smtClean="0"/>
                        <a:t>25 min</a:t>
                      </a:r>
                      <a:endParaRPr lang="en-US" sz="1600" dirty="0"/>
                    </a:p>
                  </a:txBody>
                  <a:tcPr marT="45712" marB="45712"/>
                </a:tc>
              </a:tr>
              <a:tr h="411472">
                <a:tc>
                  <a:txBody>
                    <a:bodyPr/>
                    <a:lstStyle/>
                    <a:p>
                      <a:r>
                        <a:rPr lang="en-US" sz="1400" dirty="0" smtClean="0"/>
                        <a:t>11-17-955</a:t>
                      </a:r>
                      <a:endParaRPr lang="en-US" sz="1400" dirty="0"/>
                    </a:p>
                  </a:txBody>
                  <a:tcPr marT="45712" marB="45712"/>
                </a:tc>
                <a:tc>
                  <a:txBody>
                    <a:bodyPr/>
                    <a:lstStyle/>
                    <a:p>
                      <a:r>
                        <a:rPr lang="en-US" sz="1400" dirty="0" smtClean="0"/>
                        <a:t>Roy</a:t>
                      </a:r>
                      <a:r>
                        <a:rPr lang="en-US" sz="1400" baseline="0" dirty="0" smtClean="0"/>
                        <a:t> Want</a:t>
                      </a:r>
                      <a:endParaRPr lang="en-US" sz="1400" dirty="0"/>
                    </a:p>
                  </a:txBody>
                  <a:tcPr marT="45712" marB="45712"/>
                </a:tc>
                <a:tc>
                  <a:txBody>
                    <a:bodyPr/>
                    <a:lstStyle/>
                    <a:p>
                      <a:r>
                        <a:rPr lang="en-US" sz="1400" dirty="0" smtClean="0"/>
                        <a:t>FRD threat model follow up</a:t>
                      </a:r>
                      <a:endParaRPr lang="en-US" sz="1400" dirty="0"/>
                    </a:p>
                  </a:txBody>
                  <a:tcPr marT="45712" marB="45712"/>
                </a:tc>
                <a:tc>
                  <a:txBody>
                    <a:bodyPr/>
                    <a:lstStyle/>
                    <a:p>
                      <a:r>
                        <a:rPr lang="en-US" sz="1400" dirty="0" smtClean="0"/>
                        <a:t>FRD</a:t>
                      </a:r>
                      <a:endParaRPr lang="en-US" sz="1400" dirty="0"/>
                    </a:p>
                  </a:txBody>
                  <a:tcPr marT="45712" marB="45712"/>
                </a:tc>
                <a:tc>
                  <a:txBody>
                    <a:bodyPr/>
                    <a:lstStyle/>
                    <a:p>
                      <a:r>
                        <a:rPr lang="en-US" sz="1400" dirty="0" smtClean="0"/>
                        <a:t>as</a:t>
                      </a:r>
                      <a:r>
                        <a:rPr lang="en-US" sz="1400" baseline="0" dirty="0" smtClean="0"/>
                        <a:t> time permits</a:t>
                      </a:r>
                      <a:endParaRPr lang="en-US" sz="1400" dirty="0"/>
                    </a:p>
                  </a:txBody>
                  <a:tcPr marT="45712" marB="45712"/>
                </a:tc>
              </a:tr>
              <a:tr h="160012">
                <a:tc>
                  <a:txBody>
                    <a:bodyPr/>
                    <a:lstStyle/>
                    <a:p>
                      <a:r>
                        <a:rPr lang="en-US" sz="1400" dirty="0" smtClean="0"/>
                        <a:t>11-17-1249</a:t>
                      </a:r>
                      <a:endParaRPr lang="en-US" sz="1400" dirty="0"/>
                    </a:p>
                  </a:txBody>
                  <a:tcPr marT="45712" marB="45712"/>
                </a:tc>
                <a:tc>
                  <a:txBody>
                    <a:bodyPr/>
                    <a:lstStyle/>
                    <a:p>
                      <a:r>
                        <a:rPr lang="en-US" sz="1400" dirty="0" smtClean="0">
                          <a:effectLst/>
                        </a:rPr>
                        <a:t>Vladica Sark </a:t>
                      </a:r>
                      <a:endParaRPr lang="en-US" sz="1400" dirty="0"/>
                    </a:p>
                  </a:txBody>
                  <a:tcPr marT="45712" marB="45712"/>
                </a:tc>
                <a:tc>
                  <a:txBody>
                    <a:bodyPr/>
                    <a:lstStyle/>
                    <a:p>
                      <a:r>
                        <a:rPr lang="en-US" sz="1400" dirty="0" smtClean="0">
                          <a:effectLst/>
                        </a:rPr>
                        <a:t>Efficient Positioning Method Applicable in Dense Multi User Scenarios</a:t>
                      </a:r>
                      <a:endParaRPr lang="en-US" sz="1400" dirty="0"/>
                    </a:p>
                  </a:txBody>
                  <a:tcPr marT="45712" marB="45712"/>
                </a:tc>
                <a:tc>
                  <a:txBody>
                    <a:bodyPr/>
                    <a:lstStyle/>
                    <a:p>
                      <a:r>
                        <a:rPr lang="en-US" sz="1600" dirty="0" smtClean="0"/>
                        <a:t>Technical</a:t>
                      </a:r>
                      <a:endParaRPr lang="en-US" dirty="0"/>
                    </a:p>
                  </a:txBody>
                  <a:tcPr marT="45712" marB="45712"/>
                </a:tc>
                <a:tc>
                  <a:txBody>
                    <a:bodyPr/>
                    <a:lstStyle/>
                    <a:p>
                      <a:r>
                        <a:rPr lang="en-US" sz="1400" dirty="0" smtClean="0"/>
                        <a:t>Avoid</a:t>
                      </a:r>
                      <a:r>
                        <a:rPr lang="en-US" sz="1400" baseline="0" dirty="0" smtClean="0"/>
                        <a:t> Wed. PM2. </a:t>
                      </a:r>
                      <a:endParaRPr lang="en-US" sz="16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32</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3</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algn="just">
              <a:spcBef>
                <a:spcPct val="20000"/>
              </a:spcBef>
              <a:buFontTx/>
              <a:buChar char="•"/>
            </a:pPr>
            <a:r>
              <a:rPr lang="en-US" altLang="en-US" sz="2000" b="0" dirty="0" smtClean="0"/>
              <a:t>Review TG timelines (10 min</a:t>
            </a:r>
            <a:r>
              <a:rPr lang="en-US" altLang="en-US" sz="2000" b="0" dirty="0"/>
              <a:t> </a:t>
            </a:r>
            <a:r>
              <a:rPr lang="en-US" altLang="en-US" sz="2000" b="0" dirty="0" smtClean="0"/>
              <a:t>– special order)</a:t>
            </a:r>
          </a:p>
          <a:p>
            <a:pPr algn="just">
              <a:spcBef>
                <a:spcPct val="20000"/>
              </a:spcBef>
              <a:buFontTx/>
              <a:buChar char="•"/>
            </a:pPr>
            <a:r>
              <a:rPr lang="en-US" altLang="en-US" sz="2000" b="0" dirty="0" smtClean="0"/>
              <a:t>Consider FRD status and readiness to freeze (15min – special order)</a:t>
            </a:r>
          </a:p>
          <a:p>
            <a:pPr algn="just">
              <a:spcBef>
                <a:spcPct val="20000"/>
              </a:spcBef>
              <a:buFontTx/>
              <a:buChar char="•"/>
            </a:pPr>
            <a:r>
              <a:rPr lang="en-US" altLang="en-US" sz="2000" b="0" dirty="0" smtClean="0"/>
              <a:t>Set goals for July meeting (5min – special order)</a:t>
            </a:r>
          </a:p>
          <a:p>
            <a:pPr algn="just">
              <a:spcBef>
                <a:spcPct val="20000"/>
              </a:spcBef>
              <a:buFontTx/>
              <a:buChar char="•"/>
            </a:pPr>
            <a:r>
              <a:rPr lang="en-US" altLang="en-US" sz="2000" b="0" dirty="0" smtClean="0"/>
              <a:t>Set teleconference times (5min – special order)</a:t>
            </a:r>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a:p>
          <a:p>
            <a:endParaRPr lang="en-US" sz="2000" b="0" dirty="0"/>
          </a:p>
          <a:p>
            <a:endParaRPr lang="en-US" dirty="0"/>
          </a:p>
        </p:txBody>
      </p:sp>
    </p:spTree>
    <p:extLst>
      <p:ext uri="{BB962C8B-B14F-4D97-AF65-F5344CB8AC3E}">
        <p14:creationId xmlns:p14="http://schemas.microsoft.com/office/powerpoint/2010/main" val="345517425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4227907449"/>
              </p:ext>
            </p:extLst>
          </p:nvPr>
        </p:nvGraphicFramePr>
        <p:xfrm>
          <a:off x="773754" y="1556792"/>
          <a:ext cx="7772404" cy="4094224"/>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400" kern="1200" dirty="0" smtClean="0">
                          <a:solidFill>
                            <a:schemeClr val="dk1"/>
                          </a:solidFill>
                          <a:latin typeface="+mn-lt"/>
                          <a:ea typeface="+mn-ea"/>
                          <a:cs typeface="+mn-cs"/>
                        </a:rPr>
                        <a:t>11-17-1124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Liwen Chu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nn-NO" sz="1400" dirty="0" smtClean="0">
                          <a:effectLst/>
                        </a:rPr>
                        <a:t>STA Polling for MU NDP Ranging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a:t>
                      </a:r>
                    </a:p>
                  </a:txBody>
                  <a:tcPr marT="45712" marB="45712"/>
                </a:tc>
                <a:tc>
                  <a:txBody>
                    <a:bodyPr/>
                    <a:lstStyle/>
                    <a:p>
                      <a:r>
                        <a:rPr lang="en-US" sz="1600" dirty="0" smtClean="0"/>
                        <a:t>20 min as time permits</a:t>
                      </a:r>
                      <a:endParaRPr lang="en-US" sz="1600" dirty="0"/>
                    </a:p>
                  </a:txBody>
                  <a:tcPr marT="45712" marB="45712"/>
                </a:tc>
              </a:tr>
              <a:tr h="167632">
                <a:tc>
                  <a:txBody>
                    <a:bodyPr/>
                    <a:lstStyle/>
                    <a:p>
                      <a:pPr marL="0" algn="l" defTabSz="914400" rtl="0" eaLnBrk="1" latinLnBrk="0" hangingPunct="1"/>
                      <a:r>
                        <a:rPr lang="en-US" sz="1400" kern="1200" dirty="0" smtClean="0">
                          <a:solidFill>
                            <a:schemeClr val="dk1"/>
                          </a:solidFill>
                          <a:latin typeface="+mn-lt"/>
                          <a:ea typeface="+mn-ea"/>
                          <a:cs typeface="+mn-cs"/>
                        </a:rPr>
                        <a:t>11-17-1111</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Qinghua Li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Measurement report feedback in 11az</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endParaRPr lang="en-US" sz="1600" dirty="0"/>
                    </a:p>
                  </a:txBody>
                  <a:tcPr marT="45712" marB="45712"/>
                </a:tc>
              </a:tr>
              <a:tr h="160012">
                <a:tc>
                  <a:txBody>
                    <a:bodyPr/>
                    <a:lstStyle/>
                    <a:p>
                      <a:pPr marL="0" algn="l" defTabSz="914400" rtl="0" eaLnBrk="1" latinLnBrk="0" hangingPunct="1"/>
                      <a:r>
                        <a:rPr lang="en-US" sz="1400" kern="1200" dirty="0" smtClean="0">
                          <a:solidFill>
                            <a:schemeClr val="dk1"/>
                          </a:solidFill>
                          <a:latin typeface="+mn-lt"/>
                          <a:ea typeface="+mn-ea"/>
                          <a:cs typeface="+mn-cs"/>
                        </a:rPr>
                        <a:t>11-17-1120</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Christian Berger</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VHT Sounding Feedback</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p>
                  </a:txBody>
                  <a:tcPr marT="45712" marB="45712"/>
                </a:tc>
                <a:tc>
                  <a:txBody>
                    <a:bodyPr/>
                    <a:lstStyle/>
                    <a:p>
                      <a:endParaRPr lang="en-US" sz="1600" dirty="0"/>
                    </a:p>
                  </a:txBody>
                  <a:tcPr marT="45712" marB="45712"/>
                </a:tc>
              </a:tr>
              <a:tr h="160012">
                <a:tc>
                  <a:txBody>
                    <a:bodyPr/>
                    <a:lstStyle/>
                    <a:p>
                      <a:pPr marL="0" algn="l" defTabSz="914400" rtl="0" eaLnBrk="1" latinLnBrk="0" hangingPunct="1"/>
                      <a:r>
                        <a:rPr lang="en-US" sz="1400" kern="1200" dirty="0" smtClean="0">
                          <a:solidFill>
                            <a:schemeClr val="dk1"/>
                          </a:solidFill>
                          <a:latin typeface="+mn-lt"/>
                          <a:ea typeface="+mn-ea"/>
                          <a:cs typeface="+mn-cs"/>
                        </a:rPr>
                        <a:t>11-17-955</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Follow up on</a:t>
                      </a:r>
                      <a:r>
                        <a:rPr lang="en-US" sz="1400" kern="1200" baseline="0" dirty="0" smtClean="0">
                          <a:solidFill>
                            <a:schemeClr val="dk1"/>
                          </a:solidFill>
                          <a:latin typeface="+mn-lt"/>
                          <a:ea typeface="+mn-ea"/>
                          <a:cs typeface="+mn-cs"/>
                        </a:rPr>
                        <a:t> FRD threat model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endParaRPr lang="en-US" sz="1400" kern="1200" dirty="0" smtClean="0">
                        <a:solidFill>
                          <a:schemeClr val="dk1"/>
                        </a:solidFill>
                        <a:latin typeface="+mn-lt"/>
                        <a:ea typeface="+mn-ea"/>
                        <a:cs typeface="+mn-cs"/>
                      </a:endParaRPr>
                    </a:p>
                  </a:txBody>
                  <a:tcPr marT="45712" marB="45712"/>
                </a:tc>
                <a:tc>
                  <a:txBody>
                    <a:bodyPr/>
                    <a:lstStyle/>
                    <a:p>
                      <a:r>
                        <a:rPr lang="en-US" sz="1600" dirty="0" smtClean="0"/>
                        <a:t>20 min</a:t>
                      </a:r>
                      <a:endParaRPr lang="en-US" sz="1600" dirty="0"/>
                    </a:p>
                  </a:txBody>
                  <a:tcPr marT="45712" marB="45712"/>
                </a:tc>
              </a:tr>
              <a:tr h="274315">
                <a:tc>
                  <a:txBody>
                    <a:bodyPr/>
                    <a:lstStyle/>
                    <a:p>
                      <a:pPr marL="0" algn="l" defTabSz="914400" rtl="0" eaLnBrk="1" latinLnBrk="0" hangingPunct="1"/>
                      <a:r>
                        <a:rPr lang="en-US" sz="1400" kern="1200" dirty="0" smtClean="0">
                          <a:solidFill>
                            <a:schemeClr val="dk1"/>
                          </a:solidFill>
                          <a:latin typeface="+mn-lt"/>
                          <a:ea typeface="+mn-ea"/>
                          <a:cs typeface="+mn-cs"/>
                        </a:rPr>
                        <a:t>11-17-1126</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a:t>
                      </a:r>
                      <a:r>
                        <a:rPr lang="en-US" sz="1400" kern="1200" baseline="0" dirty="0" smtClean="0">
                          <a:solidFill>
                            <a:schemeClr val="dk1"/>
                          </a:solidFill>
                          <a:latin typeface="+mn-lt"/>
                          <a:ea typeface="+mn-ea"/>
                          <a:cs typeface="+mn-cs"/>
                        </a:rPr>
                        <a:t>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MU Negotiations for Unassociated STA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c>
                  <a:txBody>
                    <a:bodyPr/>
                    <a:lstStyle/>
                    <a:p>
                      <a:r>
                        <a:rPr lang="en-US" sz="1600" dirty="0" smtClean="0"/>
                        <a:t>Late submission</a:t>
                      </a:r>
                      <a:endParaRPr lang="en-US" sz="1600" dirty="0"/>
                    </a:p>
                  </a:txBody>
                  <a:tcPr marT="45712" marB="45712"/>
                </a:tc>
              </a:tr>
              <a:tr h="548629">
                <a:tc>
                  <a:txBody>
                    <a:bodyPr/>
                    <a:lstStyle/>
                    <a:p>
                      <a:pPr marL="0" algn="l" defTabSz="914400" rtl="0" eaLnBrk="1" latinLnBrk="0" hangingPunct="1"/>
                      <a:r>
                        <a:rPr lang="en-US" sz="1400" kern="1200" dirty="0" smtClean="0">
                          <a:solidFill>
                            <a:schemeClr val="dk1"/>
                          </a:solidFill>
                          <a:latin typeface="+mn-lt"/>
                          <a:ea typeface="+mn-ea"/>
                          <a:cs typeface="+mn-cs"/>
                        </a:rPr>
                        <a:t>11-17-1128</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a:t>
                      </a:r>
                      <a:r>
                        <a:rPr lang="en-US" sz="1400" kern="1200" baseline="0" dirty="0" smtClean="0">
                          <a:solidFill>
                            <a:schemeClr val="dk1"/>
                          </a:solidFill>
                          <a:latin typeface="+mn-lt"/>
                          <a:ea typeface="+mn-ea"/>
                          <a:cs typeface="+mn-cs"/>
                        </a:rPr>
                        <a:t>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Target Wake Time for MU Measurement Scheduling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c>
                  <a:txBody>
                    <a:bodyPr/>
                    <a:lstStyle/>
                    <a:p>
                      <a:r>
                        <a:rPr lang="en-US" sz="1600" dirty="0" smtClean="0"/>
                        <a:t>Late submission</a:t>
                      </a:r>
                      <a:endParaRPr lang="en-US" sz="1600"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38</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419290996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4559866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140955694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 4</a:t>
            </a:r>
            <a:endParaRPr lang="en-US" altLang="en-US" sz="2000" dirty="0"/>
          </a:p>
          <a:p>
            <a:endParaRPr lang="en-US" sz="3600" dirty="0"/>
          </a:p>
        </p:txBody>
      </p:sp>
    </p:spTree>
    <p:extLst>
      <p:ext uri="{BB962C8B-B14F-4D97-AF65-F5344CB8AC3E}">
        <p14:creationId xmlns:p14="http://schemas.microsoft.com/office/powerpoint/2010/main" val="113823804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3</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algn="just">
              <a:spcBef>
                <a:spcPct val="20000"/>
              </a:spcBef>
              <a:buFontTx/>
              <a:buChar char="•"/>
            </a:pPr>
            <a:r>
              <a:rPr lang="en-US" altLang="en-US" sz="2000" b="0" dirty="0" smtClean="0"/>
              <a:t>Review TG timelines (10 min</a:t>
            </a:r>
            <a:r>
              <a:rPr lang="en-US" altLang="en-US" sz="2000" b="0" dirty="0"/>
              <a:t> </a:t>
            </a:r>
            <a:r>
              <a:rPr lang="en-US" altLang="en-US" sz="2000" b="0" dirty="0" smtClean="0"/>
              <a:t>– special order)</a:t>
            </a:r>
          </a:p>
          <a:p>
            <a:pPr algn="just">
              <a:spcBef>
                <a:spcPct val="20000"/>
              </a:spcBef>
              <a:buFontTx/>
              <a:buChar char="•"/>
            </a:pPr>
            <a:r>
              <a:rPr lang="en-US" altLang="en-US" sz="2000" b="0" dirty="0" smtClean="0"/>
              <a:t>Consider FRD status and readiness to freeze (15min – special order)</a:t>
            </a:r>
          </a:p>
          <a:p>
            <a:pPr algn="just">
              <a:spcBef>
                <a:spcPct val="20000"/>
              </a:spcBef>
              <a:buFontTx/>
              <a:buChar char="•"/>
            </a:pPr>
            <a:r>
              <a:rPr lang="en-US" altLang="en-US" sz="2000" b="0" dirty="0" smtClean="0"/>
              <a:t>Set goals for July meeting (5min – special order)</a:t>
            </a:r>
          </a:p>
          <a:p>
            <a:pPr algn="just">
              <a:spcBef>
                <a:spcPct val="20000"/>
              </a:spcBef>
              <a:buFontTx/>
              <a:buChar char="•"/>
            </a:pPr>
            <a:r>
              <a:rPr lang="en-US" altLang="en-US" sz="2000" b="0" dirty="0" smtClean="0"/>
              <a:t>Set teleconference times (5min – special order)</a:t>
            </a:r>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a:p>
          <a:p>
            <a:endParaRPr lang="en-US" sz="2000" b="0" dirty="0"/>
          </a:p>
          <a:p>
            <a:endParaRPr lang="en-US" dirty="0"/>
          </a:p>
        </p:txBody>
      </p:sp>
    </p:spTree>
    <p:extLst>
      <p:ext uri="{BB962C8B-B14F-4D97-AF65-F5344CB8AC3E}">
        <p14:creationId xmlns:p14="http://schemas.microsoft.com/office/powerpoint/2010/main" val="82577047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61263724"/>
              </p:ext>
            </p:extLst>
          </p:nvPr>
        </p:nvGraphicFramePr>
        <p:xfrm>
          <a:off x="622302" y="1916832"/>
          <a:ext cx="7772404" cy="3240832"/>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411472">
                <a:tc>
                  <a:txBody>
                    <a:bodyPr/>
                    <a:lstStyle/>
                    <a:p>
                      <a:r>
                        <a:rPr lang="en-US" sz="1400" dirty="0" smtClean="0"/>
                        <a:t>11-17-1249</a:t>
                      </a:r>
                      <a:endParaRPr lang="en-US" sz="1400" dirty="0"/>
                    </a:p>
                  </a:txBody>
                  <a:tcPr marT="45712" marB="45712"/>
                </a:tc>
                <a:tc>
                  <a:txBody>
                    <a:bodyPr/>
                    <a:lstStyle/>
                    <a:p>
                      <a:r>
                        <a:rPr lang="en-US" sz="1400" dirty="0" smtClean="0">
                          <a:effectLst/>
                        </a:rPr>
                        <a:t>Vladica Sark </a:t>
                      </a:r>
                      <a:endParaRPr lang="en-US" sz="1400" dirty="0"/>
                    </a:p>
                  </a:txBody>
                  <a:tcPr marT="45712" marB="45712"/>
                </a:tc>
                <a:tc>
                  <a:txBody>
                    <a:bodyPr/>
                    <a:lstStyle/>
                    <a:p>
                      <a:r>
                        <a:rPr lang="en-US" sz="1400" dirty="0" smtClean="0">
                          <a:effectLst/>
                        </a:rPr>
                        <a:t>Efficient Positioning Method Applicable in Dense Multi User Scenarios</a:t>
                      </a:r>
                      <a:endParaRPr lang="en-US" sz="1400" dirty="0"/>
                    </a:p>
                  </a:txBody>
                  <a:tcPr marT="45712" marB="45712"/>
                </a:tc>
                <a:tc>
                  <a:txBody>
                    <a:bodyPr/>
                    <a:lstStyle/>
                    <a:p>
                      <a:r>
                        <a:rPr lang="en-US" sz="1600" dirty="0" smtClean="0"/>
                        <a:t>Technical</a:t>
                      </a:r>
                      <a:endParaRPr lang="en-US" dirty="0"/>
                    </a:p>
                  </a:txBody>
                  <a:tcPr marT="45712" marB="45712"/>
                </a:tc>
                <a:tc>
                  <a:txBody>
                    <a:bodyPr/>
                    <a:lstStyle/>
                    <a:p>
                      <a:r>
                        <a:rPr lang="en-US" sz="1400" dirty="0" smtClean="0"/>
                        <a:t>Avoid</a:t>
                      </a:r>
                      <a:r>
                        <a:rPr lang="en-US" sz="1400" baseline="0" dirty="0" smtClean="0"/>
                        <a:t> Wed. PM2. </a:t>
                      </a:r>
                      <a:endParaRPr lang="en-US" sz="1600" dirty="0"/>
                    </a:p>
                  </a:txBody>
                  <a:tcPr marT="45712" marB="45712"/>
                </a:tc>
              </a:tr>
              <a:tr h="411472">
                <a:tc>
                  <a:txBody>
                    <a:bodyPr/>
                    <a:lstStyle/>
                    <a:p>
                      <a:r>
                        <a:rPr lang="en-US" sz="1600" dirty="0" smtClean="0"/>
                        <a:t>11-17-462</a:t>
                      </a:r>
                      <a:endParaRPr lang="en-US" sz="1600"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Chao Chun Wang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Spec</a:t>
                      </a:r>
                      <a:r>
                        <a:rPr lang="en-US" sz="1600" kern="1200" baseline="0" dirty="0" smtClean="0">
                          <a:solidFill>
                            <a:schemeClr val="dk1"/>
                          </a:solidFill>
                          <a:latin typeface="+mn-lt"/>
                          <a:ea typeface="+mn-ea"/>
                          <a:cs typeface="+mn-cs"/>
                        </a:rPr>
                        <a:t> Framework Document draft</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Approval of SFD working draft</a:t>
                      </a:r>
                      <a:endParaRPr lang="en-US" sz="1600" kern="1200" dirty="0">
                        <a:solidFill>
                          <a:schemeClr val="dk1"/>
                        </a:solidFill>
                        <a:latin typeface="+mn-lt"/>
                        <a:ea typeface="+mn-ea"/>
                        <a:cs typeface="+mn-cs"/>
                      </a:endParaRPr>
                    </a:p>
                  </a:txBody>
                  <a:tcPr marT="45712" marB="45712"/>
                </a:tc>
                <a:tc>
                  <a:txBody>
                    <a:bodyPr/>
                    <a:lstStyle/>
                    <a:p>
                      <a:r>
                        <a:rPr lang="en-US" sz="1600" dirty="0" smtClean="0"/>
                        <a:t>20 min</a:t>
                      </a:r>
                      <a:endParaRPr lang="en-US" sz="1600" dirty="0"/>
                    </a:p>
                  </a:txBody>
                  <a:tcPr marT="45712" marB="45712"/>
                </a:tc>
              </a:tr>
              <a:tr h="160012">
                <a:tc>
                  <a:txBody>
                    <a:bodyPr/>
                    <a:lstStyle/>
                    <a:p>
                      <a:pPr marL="0" algn="l" defTabSz="914400" rtl="0" eaLnBrk="1" latinLnBrk="0" hangingPunct="1"/>
                      <a:r>
                        <a:rPr lang="en-US" sz="1400" kern="1200" smtClean="0">
                          <a:solidFill>
                            <a:schemeClr val="dk1"/>
                          </a:solidFill>
                          <a:latin typeface="+mn-lt"/>
                          <a:ea typeface="+mn-ea"/>
                          <a:cs typeface="+mn-cs"/>
                        </a:rPr>
                        <a:t>11-17-1113</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smtClean="0">
                          <a:solidFill>
                            <a:schemeClr val="dk1"/>
                          </a:solidFill>
                          <a:latin typeface="+mn-lt"/>
                          <a:ea typeface="+mn-ea"/>
                          <a:cs typeface="+mn-cs"/>
                        </a:rPr>
                        <a:t>Chao Chun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mtClean="0">
                          <a:effectLst/>
                        </a:rPr>
                        <a:t>Resource Negotiation for Unassociated STAs in SU request and response in MU Operation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smtClean="0">
                          <a:solidFill>
                            <a:schemeClr val="dk1"/>
                          </a:solidFill>
                          <a:latin typeface="+mn-lt"/>
                          <a:ea typeface="+mn-ea"/>
                          <a:cs typeface="+mn-cs"/>
                        </a:rPr>
                        <a:t>SFD</a:t>
                      </a:r>
                      <a:endParaRPr lang="en-US" sz="1400" kern="1200" dirty="0" smtClean="0">
                        <a:solidFill>
                          <a:schemeClr val="dk1"/>
                        </a:solidFill>
                        <a:latin typeface="+mn-lt"/>
                        <a:ea typeface="+mn-ea"/>
                        <a:cs typeface="+mn-cs"/>
                      </a:endParaRPr>
                    </a:p>
                  </a:txBody>
                  <a:tcPr marT="45712" marB="45712"/>
                </a:tc>
                <a:tc>
                  <a:txBody>
                    <a:bodyPr/>
                    <a:lstStyle/>
                    <a:p>
                      <a:r>
                        <a:rPr lang="en-US" sz="1600" dirty="0" smtClean="0"/>
                        <a:t>20</a:t>
                      </a:r>
                      <a:r>
                        <a:rPr lang="en-US" sz="1600" baseline="0" dirty="0" smtClean="0"/>
                        <a:t> min</a:t>
                      </a:r>
                      <a:endParaRPr lang="en-US" sz="1600" dirty="0"/>
                    </a:p>
                  </a:txBody>
                  <a:tcPr marT="45712" marB="45712"/>
                </a:tc>
              </a:tr>
            </a:tbl>
          </a:graphicData>
        </a:graphic>
      </p:graphicFrame>
    </p:spTree>
    <p:extLst>
      <p:ext uri="{BB962C8B-B14F-4D97-AF65-F5344CB8AC3E}">
        <p14:creationId xmlns:p14="http://schemas.microsoft.com/office/powerpoint/2010/main" val="376708988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44</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352986113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grpSp>
        <p:nvGrpSpPr>
          <p:cNvPr id="7" name="Group 6"/>
          <p:cNvGrpSpPr/>
          <p:nvPr/>
        </p:nvGrpSpPr>
        <p:grpSpPr>
          <a:xfrm>
            <a:off x="74364" y="1844823"/>
            <a:ext cx="9034902" cy="4176465"/>
            <a:chOff x="74364" y="1844823"/>
            <a:chExt cx="9034902"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87238"/>
              <a:ext cx="878097"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808677"/>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58208963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FRD Maturity – Freeze (previously)</a:t>
            </a:r>
            <a:endParaRPr lang="en-US" dirty="0"/>
          </a:p>
        </p:txBody>
      </p:sp>
      <p:sp>
        <p:nvSpPr>
          <p:cNvPr id="3" name="Content Placeholder 2"/>
          <p:cNvSpPr>
            <a:spLocks noGrp="1"/>
          </p:cNvSpPr>
          <p:nvPr>
            <p:ph idx="1"/>
          </p:nvPr>
        </p:nvSpPr>
        <p:spPr>
          <a:xfrm>
            <a:off x="685800" y="1628800"/>
            <a:ext cx="7770813" cy="4465613"/>
          </a:xfrm>
        </p:spPr>
        <p:txBody>
          <a:bodyPr/>
          <a:lstStyle/>
          <a:p>
            <a:pPr algn="just">
              <a:spcBef>
                <a:spcPts val="1225"/>
              </a:spcBef>
              <a:buFontTx/>
              <a:buChar char="•"/>
            </a:pPr>
            <a:r>
              <a:rPr lang="en-US" altLang="en-US" sz="2000" dirty="0" smtClean="0"/>
              <a:t>During the March meeting group committed (motion) to bring the FRD to maturity.</a:t>
            </a:r>
          </a:p>
          <a:p>
            <a:pPr algn="just">
              <a:spcBef>
                <a:spcPts val="1225"/>
              </a:spcBef>
              <a:buFontTx/>
              <a:buChar char="•"/>
            </a:pPr>
            <a:r>
              <a:rPr lang="en-US" altLang="en-US" sz="2000" dirty="0" smtClean="0"/>
              <a:t>TG approved timelines reflect FRD freeze post May meeting.</a:t>
            </a:r>
          </a:p>
          <a:p>
            <a:pPr algn="just">
              <a:spcBef>
                <a:spcPts val="1225"/>
              </a:spcBef>
              <a:buFontTx/>
              <a:buChar char="•"/>
            </a:pPr>
            <a:r>
              <a:rPr lang="en-US" altLang="en-US" sz="2000" dirty="0" smtClean="0"/>
              <a:t>Options to consider:</a:t>
            </a:r>
          </a:p>
          <a:p>
            <a:pPr lvl="1" algn="just">
              <a:spcBef>
                <a:spcPts val="1225"/>
              </a:spcBef>
              <a:buFontTx/>
              <a:buChar char="•"/>
            </a:pPr>
            <a:r>
              <a:rPr lang="en-US" altLang="en-US" sz="1800" dirty="0" smtClean="0"/>
              <a:t>Consider the FRD sufficiently mature to go to freeze and focus on development of SFD (current timelines).</a:t>
            </a:r>
          </a:p>
          <a:p>
            <a:pPr lvl="1" algn="just">
              <a:spcBef>
                <a:spcPts val="1225"/>
              </a:spcBef>
              <a:buFontTx/>
              <a:buChar char="•"/>
            </a:pPr>
            <a:r>
              <a:rPr lang="en-US" altLang="en-US" sz="1800" dirty="0" smtClean="0"/>
              <a:t>Continue developing the FRD and reflect that by delaying the TG timelines.</a:t>
            </a:r>
          </a:p>
          <a:p>
            <a:pPr lvl="1" algn="just">
              <a:spcBef>
                <a:spcPts val="1225"/>
              </a:spcBef>
              <a:buFontTx/>
              <a:buChar char="•"/>
            </a:pPr>
            <a:r>
              <a:rPr lang="en-US" altLang="en-US" sz="1800" dirty="0" smtClean="0"/>
              <a:t>Consider the FRD complete and move to comment collection of FRD to be resolved in the July meeting, where these are considered and FRD goes to final version past that meeting – depending on level of comments delay possibly absorbed on other activities. </a:t>
            </a:r>
          </a:p>
          <a:p>
            <a:pPr algn="just">
              <a:spcBef>
                <a:spcPts val="1225"/>
              </a:spcBef>
              <a:buFontTx/>
              <a:buChar char="•"/>
            </a:pPr>
            <a:r>
              <a:rPr lang="en-US" altLang="en-US" sz="2000" dirty="0" smtClean="0"/>
              <a:t>Discussion….</a:t>
            </a:r>
            <a:endParaRPr lang="en-US" altLang="en-US" sz="2000" dirty="0"/>
          </a:p>
          <a:p>
            <a:pPr lvl="0">
              <a:buFont typeface="Arial" panose="020B0604020202020204" pitchFamily="34" charset="0"/>
              <a:buChar char="•"/>
            </a:pPr>
            <a:endParaRPr lang="en-US" altLang="en-US" sz="20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42248502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(May meeting) </a:t>
            </a:r>
            <a:endParaRPr lang="en-US" dirty="0"/>
          </a:p>
        </p:txBody>
      </p:sp>
      <p:sp>
        <p:nvSpPr>
          <p:cNvPr id="3" name="Content Placeholder 2"/>
          <p:cNvSpPr>
            <a:spLocks noGrp="1"/>
          </p:cNvSpPr>
          <p:nvPr>
            <p:ph idx="1"/>
          </p:nvPr>
        </p:nvSpPr>
        <p:spPr/>
        <p:txBody>
          <a:bodyPr/>
          <a:lstStyle/>
          <a:p>
            <a:pPr marL="0" indent="0"/>
            <a:r>
              <a:rPr lang="en-US" dirty="0"/>
              <a:t>Move to approve the </a:t>
            </a:r>
            <a:r>
              <a:rPr lang="en-US" dirty="0" smtClean="0"/>
              <a:t>Functional </a:t>
            </a:r>
            <a:r>
              <a:rPr lang="en-US" dirty="0"/>
              <a:t>Requirement </a:t>
            </a:r>
            <a:r>
              <a:rPr lang="en-US" dirty="0" smtClean="0"/>
              <a:t>Document 11-17-424-05 with additions made during the May meeting and </a:t>
            </a:r>
            <a:r>
              <a:rPr lang="en-US" dirty="0"/>
              <a:t>start a 45 day comment collection, limiting the duration of the subsequent comment resolution to the end of the next face to face IEEE 802.11 WG </a:t>
            </a:r>
            <a:r>
              <a:rPr lang="en-US" dirty="0" smtClean="0"/>
              <a:t>meeting.</a:t>
            </a:r>
          </a:p>
          <a:p>
            <a:r>
              <a:rPr lang="en-US" dirty="0" smtClean="0"/>
              <a:t>Results: 22/0/0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133774101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Sep.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 SFD development.</a:t>
            </a:r>
          </a:p>
          <a:p>
            <a:pPr>
              <a:buFont typeface="Arial" panose="020B0604020202020204" pitchFamily="34" charset="0"/>
              <a:buChar char="•"/>
            </a:pPr>
            <a:r>
              <a:rPr lang="en-US" dirty="0" smtClean="0"/>
              <a:t>Initiate a call for amendment text contributions.</a:t>
            </a:r>
          </a:p>
          <a:p>
            <a:pPr>
              <a:buFont typeface="Arial" panose="020B0604020202020204" pitchFamily="34" charset="0"/>
              <a:buChar char="•"/>
            </a:pPr>
            <a:r>
              <a:rPr lang="en-US" dirty="0" smtClean="0"/>
              <a:t>Consider technical proposals.</a:t>
            </a:r>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18418020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Sep. 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Sep. meeting goals as the TG Plan Of Record.</a:t>
            </a:r>
          </a:p>
          <a:p>
            <a:endParaRPr lang="en-US" dirty="0" smtClean="0"/>
          </a:p>
          <a:p>
            <a:r>
              <a:rPr lang="en-US" dirty="0" smtClean="0"/>
              <a:t>Moved:</a:t>
            </a:r>
          </a:p>
          <a:p>
            <a:r>
              <a:rPr lang="en-US" dirty="0" smtClean="0"/>
              <a:t>2</a:t>
            </a:r>
            <a:r>
              <a:rPr lang="en-US" baseline="30000" dirty="0" smtClean="0"/>
              <a:t>nd</a:t>
            </a:r>
            <a:r>
              <a:rPr lang="en-US" dirty="0" smtClean="0"/>
              <a:t>:</a:t>
            </a:r>
          </a:p>
          <a:p>
            <a:endParaRPr lang="en-US" dirty="0"/>
          </a:p>
          <a:p>
            <a:r>
              <a:rPr lang="en-US" dirty="0" smtClean="0"/>
              <a:t>Y: 				N: 			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29883223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May 31</a:t>
            </a:r>
            <a:r>
              <a:rPr lang="en-US" altLang="en-US" baseline="30000" dirty="0" smtClean="0"/>
              <a:t>st</a:t>
            </a:r>
            <a:r>
              <a:rPr lang="en-US" altLang="en-US" dirty="0" smtClean="0"/>
              <a:t> (</a:t>
            </a:r>
            <a:r>
              <a:rPr lang="en-US" altLang="en-US" dirty="0"/>
              <a:t>Wed.) </a:t>
            </a:r>
            <a:r>
              <a:rPr lang="en-US" altLang="en-US" dirty="0" smtClean="0"/>
              <a:t>11:00AM </a:t>
            </a:r>
            <a:r>
              <a:rPr lang="en-US" altLang="en-US" dirty="0"/>
              <a:t>ET for 1hr. </a:t>
            </a:r>
          </a:p>
          <a:p>
            <a:pPr algn="just">
              <a:spcBef>
                <a:spcPct val="20000"/>
              </a:spcBef>
              <a:buFontTx/>
              <a:buChar char="•"/>
            </a:pPr>
            <a:r>
              <a:rPr lang="en-US" altLang="en-US" dirty="0"/>
              <a:t>Do we need anymore calls</a:t>
            </a:r>
            <a:r>
              <a:rPr lang="en-US" altLang="en-US" dirty="0" smtClean="0"/>
              <a:t>?</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393466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245920329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25566027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8567215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20822838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58</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59</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accent2"/>
                </a:solidFill>
              </a:rPr>
              <a:t>Participants, Patents, and Duty to Inform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Rectangle 1027"/>
          <p:cNvSpPr txBox="1">
            <a:spLocks noChangeArrowheads="1"/>
          </p:cNvSpPr>
          <p:nvPr/>
        </p:nvSpPr>
        <p:spPr bwMode="auto">
          <a:xfrm>
            <a:off x="0" y="1340768"/>
            <a:ext cx="9144000" cy="53340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 typeface="Monotype Sorts"/>
              <a:buNone/>
            </a:pPr>
            <a:r>
              <a:rPr lang="en-US" altLang="en-US" sz="1800" kern="0" dirty="0" smtClean="0"/>
              <a:t>All participants in this meeting have certain obligations under the IEEE-SA Patent Policy. </a:t>
            </a:r>
          </a:p>
          <a:p>
            <a:pPr lvl="1">
              <a:buFont typeface="Arial" pitchFamily="34" charset="0"/>
              <a:buChar char="•"/>
            </a:pPr>
            <a:r>
              <a:rPr lang="en-US" altLang="en-US" sz="1800" b="1" kern="0" dirty="0" smtClean="0">
                <a:solidFill>
                  <a:srgbClr val="003399"/>
                </a:solidFill>
              </a:rPr>
              <a:t>Participants [Note: </a:t>
            </a:r>
            <a:r>
              <a:rPr lang="en-GB" altLang="en-US" sz="1800" b="1" kern="0" dirty="0" smtClean="0">
                <a:solidFill>
                  <a:srgbClr val="003399"/>
                </a:solidFill>
              </a:rPr>
              <a:t>Quoted text excerpted from IEEE-SA Standards Board Bylaws </a:t>
            </a:r>
            <a:r>
              <a:rPr lang="en-GB" altLang="en-US" sz="1800" b="1" kern="0" dirty="0" err="1" smtClean="0">
                <a:solidFill>
                  <a:srgbClr val="003399"/>
                </a:solidFill>
              </a:rPr>
              <a:t>subclause</a:t>
            </a:r>
            <a:r>
              <a:rPr lang="en-GB" altLang="en-US" sz="1800" b="1" kern="0" dirty="0" smtClean="0">
                <a:solidFill>
                  <a:srgbClr val="003399"/>
                </a:solidFill>
              </a:rPr>
              <a:t> 6.2</a:t>
            </a:r>
            <a:r>
              <a:rPr lang="en-US" altLang="en-US" sz="1800" b="1" kern="0" dirty="0" smtClean="0">
                <a:solidFill>
                  <a:srgbClr val="003399"/>
                </a:solidFill>
              </a:rPr>
              <a:t>]:</a:t>
            </a:r>
          </a:p>
          <a:p>
            <a:pPr lvl="2">
              <a:buFont typeface="Arial" pitchFamily="34" charset="0"/>
              <a:buChar char="•"/>
            </a:pPr>
            <a:r>
              <a:rPr lang="en-US" altLang="en-US" sz="1800" b="1" kern="0"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800" kern="0" dirty="0" smtClean="0"/>
          </a:p>
          <a:p>
            <a:pPr lvl="2">
              <a:buFont typeface="Arial" pitchFamily="34" charset="0"/>
              <a:buChar char="•"/>
            </a:pPr>
            <a:r>
              <a:rPr lang="en-US" altLang="en-US" sz="1800" b="1" kern="0"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kern="0"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kern="0" dirty="0" smtClean="0">
                <a:solidFill>
                  <a:srgbClr val="003399"/>
                </a:solidFill>
              </a:rPr>
              <a:t>Early identification of holders of potential Essential Patent Claims is strongly encouraged</a:t>
            </a:r>
          </a:p>
          <a:p>
            <a:pPr lvl="1">
              <a:buFont typeface="Arial" pitchFamily="34" charset="0"/>
              <a:buChar char="•"/>
            </a:pPr>
            <a:r>
              <a:rPr lang="en-US" altLang="en-US" sz="1800" b="1" kern="0" dirty="0" smtClean="0">
                <a:solidFill>
                  <a:srgbClr val="003399"/>
                </a:solidFill>
              </a:rPr>
              <a:t>No duty to perform a patent search</a:t>
            </a:r>
            <a:endParaRPr lang="en-US" altLang="en-US" sz="1800" kern="0" dirty="0"/>
          </a:p>
        </p:txBody>
      </p:sp>
    </p:spTree>
    <p:extLst>
      <p:ext uri="{BB962C8B-B14F-4D97-AF65-F5344CB8AC3E}">
        <p14:creationId xmlns:p14="http://schemas.microsoft.com/office/powerpoint/2010/main" val="313156423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60</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61</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62</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64</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735987"/>
            <a:ext cx="7770813" cy="1065213"/>
          </a:xfrm>
        </p:spPr>
        <p:txBody>
          <a:bodyPr/>
          <a:lstStyle/>
          <a:p>
            <a:r>
              <a:rPr lang="en-GB" altLang="en-US" u="sng" dirty="0">
                <a:solidFill>
                  <a:schemeClr val="accent2"/>
                </a:solidFill>
              </a:rPr>
              <a:t>Patent Related Links</a:t>
            </a:r>
            <a:endParaRPr lang="en-US" dirty="0"/>
          </a:p>
        </p:txBody>
      </p:sp>
      <p:sp>
        <p:nvSpPr>
          <p:cNvPr id="8" name="Rectangle 3"/>
          <p:cNvSpPr txBox="1">
            <a:spLocks noChangeArrowheads="1"/>
          </p:cNvSpPr>
          <p:nvPr/>
        </p:nvSpPr>
        <p:spPr bwMode="auto">
          <a:xfrm>
            <a:off x="-19127" y="1556792"/>
            <a:ext cx="8991600" cy="38862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lnSpc>
                <a:spcPct val="90000"/>
              </a:lnSpc>
              <a:buFont typeface="Monotype Sorts"/>
              <a:buNone/>
            </a:pPr>
            <a:r>
              <a:rPr lang="en-US" sz="1800" kern="0" dirty="0" smtClean="0">
                <a:cs typeface="Times New Roman" pitchFamily="18" charset="0"/>
              </a:rPr>
              <a:t>	</a:t>
            </a:r>
            <a:r>
              <a:rPr lang="en-US" altLang="en-US" sz="2400" kern="0" dirty="0" smtClean="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kern="0" dirty="0" smtClean="0">
                <a:solidFill>
                  <a:schemeClr val="accent6">
                    <a:lumMod val="75000"/>
                  </a:schemeClr>
                </a:solidFill>
              </a:rPr>
              <a:t>		IEEE-SA Standards Boards Bylaws</a:t>
            </a:r>
          </a:p>
          <a:p>
            <a:pPr lvl="1">
              <a:lnSpc>
                <a:spcPct val="90000"/>
              </a:lnSpc>
              <a:buFont typeface="Monotype Sorts"/>
              <a:buNone/>
            </a:pPr>
            <a:r>
              <a:rPr lang="en-US" altLang="en-US" sz="2100" kern="0" dirty="0" smtClean="0">
                <a:solidFill>
                  <a:schemeClr val="accent6">
                    <a:lumMod val="75000"/>
                  </a:schemeClr>
                </a:solidFill>
              </a:rPr>
              <a:t>		</a:t>
            </a:r>
            <a:r>
              <a:rPr lang="en-US" altLang="en-US" sz="2100" i="1" kern="0" dirty="0" smtClean="0">
                <a:solidFill>
                  <a:schemeClr val="accent6">
                    <a:lumMod val="75000"/>
                  </a:schemeClr>
                </a:solidFill>
                <a:hlinkClick r:id="rId2"/>
              </a:rPr>
              <a:t>http://standards.ieee.org/develop/policies/bylaws/sect6-7.html#6</a:t>
            </a:r>
            <a:r>
              <a:rPr lang="en-US" altLang="en-US" sz="2100" i="1" kern="0" dirty="0" smtClean="0">
                <a:solidFill>
                  <a:schemeClr val="accent6">
                    <a:lumMod val="75000"/>
                  </a:schemeClr>
                </a:solidFill>
              </a:rPr>
              <a:t> </a:t>
            </a:r>
          </a:p>
          <a:p>
            <a:pPr lvl="1">
              <a:lnSpc>
                <a:spcPct val="90000"/>
              </a:lnSpc>
              <a:buFont typeface="Monotype Sorts"/>
              <a:buNone/>
            </a:pPr>
            <a:r>
              <a:rPr lang="en-GB" altLang="en-US" sz="2400" kern="0" dirty="0" smtClean="0">
                <a:solidFill>
                  <a:schemeClr val="accent6">
                    <a:lumMod val="75000"/>
                  </a:schemeClr>
                </a:solidFill>
              </a:rPr>
              <a:t>		IEEE-SA Standards Board Operations Manual</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3"/>
              </a:rPr>
              <a:t>http://standards.ieee.org/develop/policies/opman/sect6.html#6.3</a:t>
            </a:r>
            <a:r>
              <a:rPr lang="en-US" altLang="en-US" sz="2100" i="1" kern="0" dirty="0" smtClean="0">
                <a:solidFill>
                  <a:schemeClr val="accent6">
                    <a:lumMod val="75000"/>
                  </a:schemeClr>
                </a:solidFill>
              </a:rPr>
              <a:t> </a:t>
            </a:r>
            <a:endParaRPr lang="en-US" altLang="en-US" sz="2400" kern="0" dirty="0" smtClean="0">
              <a:solidFill>
                <a:schemeClr val="accent6">
                  <a:lumMod val="75000"/>
                </a:schemeClr>
              </a:solidFill>
            </a:endParaRP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Material about the patent policy is available at</a:t>
            </a:r>
            <a:r>
              <a:rPr lang="en-US" altLang="en-US" sz="2400" kern="0" dirty="0" smtClean="0">
                <a:solidFill>
                  <a:schemeClr val="accent6">
                    <a:lumMod val="75000"/>
                  </a:schemeClr>
                </a:solidFill>
              </a:rPr>
              <a:t> </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4"/>
              </a:rPr>
              <a:t>http://standards.ieee.org/about/sasb/patcom/materials.html</a:t>
            </a:r>
            <a:r>
              <a:rPr lang="en-US" altLang="en-US" sz="2100" i="1" kern="0" dirty="0" smtClean="0">
                <a:solidFill>
                  <a:schemeClr val="accent6">
                    <a:lumMod val="75000"/>
                  </a:schemeClr>
                </a:solidFill>
              </a:rPr>
              <a:t> </a:t>
            </a:r>
            <a:endParaRPr lang="en-US" altLang="en-US" sz="2100" i="1" kern="0" dirty="0">
              <a:solidFill>
                <a:schemeClr val="accent6">
                  <a:lumMod val="75000"/>
                </a:schemeClr>
              </a:solidFill>
            </a:endParaRPr>
          </a:p>
        </p:txBody>
      </p:sp>
    </p:spTree>
    <p:extLst>
      <p:ext uri="{BB962C8B-B14F-4D97-AF65-F5344CB8AC3E}">
        <p14:creationId xmlns:p14="http://schemas.microsoft.com/office/powerpoint/2010/main" val="37099702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solidFill>
                  <a:schemeClr val="accent2">
                    <a:lumMod val="75000"/>
                  </a:schemeClr>
                </a:solidFill>
              </a:rPr>
              <a:t>Call for Potentially Essential Patents</a:t>
            </a:r>
            <a:endParaRPr lang="en-US" dirty="0"/>
          </a:p>
        </p:txBody>
      </p:sp>
      <p:sp>
        <p:nvSpPr>
          <p:cNvPr id="8" name="Rectangle 1027"/>
          <p:cNvSpPr txBox="1">
            <a:spLocks noChangeArrowheads="1"/>
          </p:cNvSpPr>
          <p:nvPr/>
        </p:nvSpPr>
        <p:spPr bwMode="auto">
          <a:xfrm>
            <a:off x="685800" y="1751013"/>
            <a:ext cx="8077200" cy="47244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en-US" sz="2800" kern="0" smtClean="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kern="0" smtClean="0">
                <a:solidFill>
                  <a:schemeClr val="accent6">
                    <a:lumMod val="75000"/>
                  </a:schemeClr>
                </a:solidFill>
              </a:rPr>
              <a:t>Either speak up now or</a:t>
            </a:r>
          </a:p>
          <a:p>
            <a:pPr lvl="1">
              <a:buFont typeface="Arial" pitchFamily="34" charset="0"/>
              <a:buChar char="•"/>
            </a:pPr>
            <a:r>
              <a:rPr lang="en-US" altLang="en-US" kern="0" smtClean="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kern="0" smtClean="0">
                <a:solidFill>
                  <a:schemeClr val="accent6">
                    <a:lumMod val="75000"/>
                  </a:schemeClr>
                </a:solidFill>
              </a:rPr>
              <a:t>Cause an LOA to be submitted</a:t>
            </a:r>
            <a:endParaRPr lang="en-US" altLang="en-US" kern="0" dirty="0">
              <a:solidFill>
                <a:schemeClr val="accent6">
                  <a:lumMod val="75000"/>
                </a:schemeClr>
              </a:solidFill>
            </a:endParaRPr>
          </a:p>
        </p:txBody>
      </p:sp>
    </p:spTree>
    <p:extLst>
      <p:ext uri="{BB962C8B-B14F-4D97-AF65-F5344CB8AC3E}">
        <p14:creationId xmlns:p14="http://schemas.microsoft.com/office/powerpoint/2010/main" val="256025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u="sng" dirty="0">
                <a:solidFill>
                  <a:schemeClr val="accent2">
                    <a:lumMod val="75000"/>
                  </a:schemeClr>
                </a:solidFill>
              </a:rPr>
              <a:t>Other Guidelines for IEEE WG Meetings</a:t>
            </a:r>
            <a:endParaRPr lang="en-US" dirty="0"/>
          </a:p>
        </p:txBody>
      </p:sp>
      <p:sp>
        <p:nvSpPr>
          <p:cNvPr id="8"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2396559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6975</TotalTime>
  <Words>3605</Words>
  <Application>Microsoft Office PowerPoint</Application>
  <PresentationFormat>On-screen Show (4:3)</PresentationFormat>
  <Paragraphs>878</Paragraphs>
  <Slides>64</Slides>
  <Notes>12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74" baseType="lpstr">
      <vt:lpstr>Arial Unicode MS</vt:lpstr>
      <vt:lpstr>MS Gothic</vt:lpstr>
      <vt:lpstr>MS PGothic</vt:lpstr>
      <vt:lpstr>Arial</vt:lpstr>
      <vt:lpstr>DejaVu Sans</vt:lpstr>
      <vt:lpstr>Monotype Sorts</vt:lpstr>
      <vt:lpstr>Times</vt:lpstr>
      <vt:lpstr>Times New Roman</vt:lpstr>
      <vt:lpstr>Office Theme</vt:lpstr>
      <vt:lpstr>Document</vt:lpstr>
      <vt:lpstr>TGaz Next Generation Positioning  July Meeting Agenda</vt:lpstr>
      <vt:lpstr>IEEE 802.11 Task Group AZ Next Generation Positioning </vt:lpstr>
      <vt:lpstr>Abstract</vt:lpstr>
      <vt:lpstr>Logistics</vt:lpstr>
      <vt:lpstr>Patent Policy</vt:lpstr>
      <vt:lpstr>Participants, Patents, and Duty to Inform</vt:lpstr>
      <vt:lpstr>Patent Related Links</vt:lpstr>
      <vt:lpstr>Call for Potentially Essential Patents</vt:lpstr>
      <vt:lpstr>Other Guidelines for IEEE WG Meetings</vt:lpstr>
      <vt:lpstr>Participation in IEEE 802 Meetings</vt:lpstr>
      <vt:lpstr>802 Ground rules </vt:lpstr>
      <vt:lpstr>IEEE-SA policy documents</vt:lpstr>
      <vt:lpstr>PowerPoint Presentation</vt:lpstr>
      <vt:lpstr>PowerPoint Presentation</vt:lpstr>
      <vt:lpstr>TGaz Schedule at a glance</vt:lpstr>
      <vt:lpstr>Agenda for the Week</vt:lpstr>
      <vt:lpstr>Submission List for the week (1)</vt:lpstr>
      <vt:lpstr>Submission List for the week (2)</vt:lpstr>
      <vt:lpstr>PowerPoint Presentation</vt:lpstr>
      <vt:lpstr>Meeting Slot # 1 discussion items</vt:lpstr>
      <vt:lpstr>Submission order – Slot #1</vt:lpstr>
      <vt:lpstr>Approval of previous meeting minutes</vt:lpstr>
      <vt:lpstr>Approval of FRD Working Draft</vt:lpstr>
      <vt:lpstr>Motion</vt:lpstr>
      <vt:lpstr>Presentations</vt:lpstr>
      <vt:lpstr>Attendance reminder</vt:lpstr>
      <vt:lpstr>Recess</vt:lpstr>
      <vt:lpstr>PowerPoint Presentation</vt:lpstr>
      <vt:lpstr>Meeting Slot # 2 discussion items</vt:lpstr>
      <vt:lpstr>Submission order – Slot # 2 (previously)</vt:lpstr>
      <vt:lpstr>Submission order – Slot # 2</vt:lpstr>
      <vt:lpstr>Presentations</vt:lpstr>
      <vt:lpstr>Reminder to do attendance</vt:lpstr>
      <vt:lpstr>Recess</vt:lpstr>
      <vt:lpstr>PowerPoint Presentation</vt:lpstr>
      <vt:lpstr>Meeting Slot # 3 discussion items</vt:lpstr>
      <vt:lpstr>Submission order – Slot #3</vt:lpstr>
      <vt:lpstr>Presentations</vt:lpstr>
      <vt:lpstr>Reminder to do attendance</vt:lpstr>
      <vt:lpstr>Recess</vt:lpstr>
      <vt:lpstr>PowerPoint Presentation</vt:lpstr>
      <vt:lpstr>Meeting Slot # 3 discussion items</vt:lpstr>
      <vt:lpstr>Submission order – Slot #3</vt:lpstr>
      <vt:lpstr>Presentations</vt:lpstr>
      <vt:lpstr>PowerPoint Presentation</vt:lpstr>
      <vt:lpstr>FRD Maturity – Freeze (previously)</vt:lpstr>
      <vt:lpstr>Motion (May meeting) </vt:lpstr>
      <vt:lpstr>Goals for Sep. Meeting</vt:lpstr>
      <vt:lpstr>Motion – approval of Sep.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lastModifiedBy>Segev, Jonathan</cp:lastModifiedBy>
  <cp:revision>155</cp:revision>
  <cp:lastPrinted>1601-01-01T00:00:00Z</cp:lastPrinted>
  <dcterms:created xsi:type="dcterms:W3CDTF">2017-01-29T08:57:00Z</dcterms:created>
  <dcterms:modified xsi:type="dcterms:W3CDTF">2017-07-12T10:20:27Z</dcterms:modified>
</cp:coreProperties>
</file>