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6"/>
  </p:notesMasterIdLst>
  <p:handoutMasterIdLst>
    <p:handoutMasterId r:id="rId67"/>
  </p:handoutMasterIdLst>
  <p:sldIdLst>
    <p:sldId id="256" r:id="rId2"/>
    <p:sldId id="265" r:id="rId3"/>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315" r:id="rId18"/>
    <p:sldId id="316" r:id="rId19"/>
    <p:sldId id="281" r:id="rId20"/>
    <p:sldId id="282" r:id="rId21"/>
    <p:sldId id="283" r:id="rId22"/>
    <p:sldId id="284" r:id="rId23"/>
    <p:sldId id="318" r:id="rId24"/>
    <p:sldId id="320" r:id="rId25"/>
    <p:sldId id="285" r:id="rId26"/>
    <p:sldId id="286" r:id="rId27"/>
    <p:sldId id="287" r:id="rId28"/>
    <p:sldId id="290" r:id="rId29"/>
    <p:sldId id="289" r:id="rId30"/>
    <p:sldId id="317" r:id="rId31"/>
    <p:sldId id="322" r:id="rId32"/>
    <p:sldId id="327" r:id="rId33"/>
    <p:sldId id="304" r:id="rId34"/>
    <p:sldId id="308" r:id="rId35"/>
    <p:sldId id="306" r:id="rId36"/>
    <p:sldId id="307" r:id="rId37"/>
    <p:sldId id="305" r:id="rId38"/>
    <p:sldId id="328" r:id="rId39"/>
    <p:sldId id="325" r:id="rId40"/>
    <p:sldId id="326" r:id="rId41"/>
    <p:sldId id="323" r:id="rId42"/>
    <p:sldId id="324" r:id="rId43"/>
    <p:sldId id="321" r:id="rId44"/>
    <p:sldId id="329" r:id="rId45"/>
    <p:sldId id="291" r:id="rId46"/>
    <p:sldId id="293" r:id="rId47"/>
    <p:sldId id="313" r:id="rId48"/>
    <p:sldId id="314" r:id="rId49"/>
    <p:sldId id="309" r:id="rId50"/>
    <p:sldId id="294" r:id="rId51"/>
    <p:sldId id="295" r:id="rId52"/>
    <p:sldId id="296" r:id="rId53"/>
    <p:sldId id="297" r:id="rId54"/>
    <p:sldId id="298" r:id="rId55"/>
    <p:sldId id="299" r:id="rId56"/>
    <p:sldId id="300" r:id="rId57"/>
    <p:sldId id="301" r:id="rId58"/>
    <p:sldId id="258" r:id="rId59"/>
    <p:sldId id="259" r:id="rId60"/>
    <p:sldId id="260" r:id="rId61"/>
    <p:sldId id="261" r:id="rId62"/>
    <p:sldId id="262" r:id="rId63"/>
    <p:sldId id="263" r:id="rId64"/>
    <p:sldId id="264" r:id="rId6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7"/>
            <p14:sldId id="268"/>
            <p14:sldId id="269"/>
            <p14:sldId id="270"/>
            <p14:sldId id="271"/>
            <p14:sldId id="272"/>
            <p14:sldId id="273"/>
            <p14:sldId id="274"/>
            <p14:sldId id="275"/>
            <p14:sldId id="276"/>
            <p14:sldId id="277"/>
            <p14:sldId id="278"/>
            <p14:sldId id="279"/>
            <p14:sldId id="315"/>
            <p14:sldId id="316"/>
          </p14:sldIdLst>
        </p14:section>
        <p14:section name="Slot # 1" id="{A8BC1F47-3153-4394-9D00-B4D234301B74}">
          <p14:sldIdLst>
            <p14:sldId id="281"/>
            <p14:sldId id="282"/>
            <p14:sldId id="283"/>
            <p14:sldId id="284"/>
            <p14:sldId id="318"/>
            <p14:sldId id="320"/>
            <p14:sldId id="285"/>
            <p14:sldId id="286"/>
            <p14:sldId id="287"/>
          </p14:sldIdLst>
        </p14:section>
        <p14:section name="Slot # 2" id="{5DEA695E-ACCD-4583-8C8C-713FC3EAA3F2}">
          <p14:sldIdLst>
            <p14:sldId id="290"/>
            <p14:sldId id="289"/>
            <p14:sldId id="317"/>
            <p14:sldId id="322"/>
            <p14:sldId id="327"/>
            <p14:sldId id="304"/>
            <p14:sldId id="308"/>
          </p14:sldIdLst>
        </p14:section>
        <p14:section name="Slot #3" id="{630C644C-9DFD-4620-9650-24BD26CEB6E3}">
          <p14:sldIdLst>
            <p14:sldId id="306"/>
            <p14:sldId id="307"/>
            <p14:sldId id="305"/>
            <p14:sldId id="328"/>
            <p14:sldId id="325"/>
            <p14:sldId id="326"/>
            <p14:sldId id="323"/>
          </p14:sldIdLst>
        </p14:section>
        <p14:section name="Slot #4" id="{BC53A078-CFD0-4CD3-BEED-747D5107E17F}">
          <p14:sldIdLst>
            <p14:sldId id="324"/>
            <p14:sldId id="321"/>
            <p14:sldId id="329"/>
            <p14:sldId id="291"/>
            <p14:sldId id="293"/>
            <p14:sldId id="313"/>
            <p14:sldId id="314"/>
            <p14:sldId id="309"/>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506" autoAdjust="0"/>
    <p:restoredTop sz="94660"/>
  </p:normalViewPr>
  <p:slideViewPr>
    <p:cSldViewPr>
      <p:cViewPr>
        <p:scale>
          <a:sx n="75" d="100"/>
          <a:sy n="75" d="100"/>
        </p:scale>
        <p:origin x="744" y="5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802.11-17/0534r0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802.11-17/0534r0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64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802.11-17/0534r0</a:t>
            </a:r>
            <a:endParaRPr lang="en-US"/>
          </a:p>
        </p:txBody>
      </p:sp>
      <p:sp>
        <p:nvSpPr>
          <p:cNvPr id="5" name="Date Placeholder 4"/>
          <p:cNvSpPr>
            <a:spLocks noGrp="1"/>
          </p:cNvSpPr>
          <p:nvPr>
            <p:ph type="dt" idx="11"/>
          </p:nvPr>
        </p:nvSpPr>
        <p:spPr/>
        <p:txBody>
          <a:bodyPr/>
          <a:lstStyle/>
          <a:p>
            <a:r>
              <a:rPr lang="en-US" smtClean="0"/>
              <a:t>May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2573519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58</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59</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60</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802.11-17/0534r0</a:t>
            </a:r>
            <a:endParaRPr lang="en-US"/>
          </a:p>
        </p:txBody>
      </p:sp>
      <p:sp>
        <p:nvSpPr>
          <p:cNvPr id="5" name="Rectangle 3"/>
          <p:cNvSpPr>
            <a:spLocks noGrp="1" noChangeArrowheads="1"/>
          </p:cNvSpPr>
          <p:nvPr>
            <p:ph type="dt"/>
          </p:nvPr>
        </p:nvSpPr>
        <p:spPr>
          <a:ln/>
        </p:spPr>
        <p:txBody>
          <a:bodyPr/>
          <a:lstStyle/>
          <a:p>
            <a:r>
              <a:rPr lang="en-US" smtClean="0"/>
              <a:t>May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61</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802.11-17/0836r03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July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2017-07-12</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162"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02051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6857496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7759528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14</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695643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073241486"/>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r>
                        <a:rPr lang="en-US" sz="1800" kern="1200" dirty="0" smtClean="0"/>
                        <a:t>AZ</a:t>
                      </a:r>
                      <a:endParaRPr lang="en-US" sz="1800" dirty="0"/>
                    </a:p>
                  </a:txBody>
                  <a:tcPr marT="45746" marB="45746">
                    <a:solidFill>
                      <a:srgbClr val="92D050"/>
                    </a:solidFill>
                  </a:tcPr>
                </a:tc>
                <a:tc>
                  <a:txBody>
                    <a:bodyPr/>
                    <a:lstStyle/>
                    <a:p>
                      <a:pPr algn="ctr"/>
                      <a:r>
                        <a:rPr lang="en-US" dirty="0" smtClean="0"/>
                        <a:t>AZ</a:t>
                      </a:r>
                      <a:endParaRPr lang="en-US" dirty="0"/>
                    </a:p>
                  </a:txBody>
                  <a:tcPr marT="45746" marB="45746">
                    <a:solidFill>
                      <a:srgbClr val="92D050"/>
                    </a:solidFill>
                  </a:tcPr>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601923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Patent policy</a:t>
            </a:r>
          </a:p>
          <a:p>
            <a:pPr algn="just">
              <a:spcBef>
                <a:spcPct val="20000"/>
              </a:spcBef>
              <a:buFontTx/>
              <a:buChar char="•"/>
            </a:pPr>
            <a:r>
              <a:rPr lang="en-US" altLang="en-US" sz="2000" b="0" dirty="0" smtClean="0"/>
              <a:t>Agenda setting for the week.</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(11-17-842).  </a:t>
            </a:r>
          </a:p>
          <a:p>
            <a:pPr algn="just">
              <a:spcBef>
                <a:spcPct val="20000"/>
              </a:spcBef>
              <a:buFontTx/>
              <a:buChar char="•"/>
            </a:pPr>
            <a:r>
              <a:rPr lang="en-US" altLang="en-US" sz="2000" b="0" dirty="0" smtClean="0"/>
              <a:t>FRD </a:t>
            </a:r>
            <a:r>
              <a:rPr lang="en-US" altLang="en-US" sz="2000" b="0" dirty="0" smtClean="0"/>
              <a:t>comment </a:t>
            </a:r>
            <a:r>
              <a:rPr lang="en-US" altLang="en-US" sz="2000" b="0" dirty="0" smtClean="0"/>
              <a:t>resolution – review and assignment.</a:t>
            </a:r>
          </a:p>
          <a:p>
            <a:pPr algn="just">
              <a:spcBef>
                <a:spcPct val="20000"/>
              </a:spcBef>
              <a:buFontTx/>
              <a:buChar char="•"/>
            </a:pPr>
            <a:r>
              <a:rPr lang="en-US" altLang="en-US" sz="2000" b="0" dirty="0" smtClean="0"/>
              <a:t>Review and consider adopting of SFD working draft.</a:t>
            </a:r>
          </a:p>
          <a:p>
            <a:pPr algn="just">
              <a:spcBef>
                <a:spcPct val="20000"/>
              </a:spcBef>
              <a:buFontTx/>
              <a:buChar char="•"/>
            </a:pPr>
            <a:r>
              <a:rPr lang="en-US" altLang="en-US" sz="2000" b="0" dirty="0" smtClean="0"/>
              <a:t>Review of proposed FRD comment resolutions.</a:t>
            </a:r>
          </a:p>
          <a:p>
            <a:pPr algn="just">
              <a:spcBef>
                <a:spcPct val="20000"/>
              </a:spcBef>
              <a:buFontTx/>
              <a:buChar char="•"/>
            </a:pPr>
            <a:r>
              <a:rPr lang="en-US" altLang="en-US" sz="2000" b="0" dirty="0" smtClean="0"/>
              <a:t>Presentations </a:t>
            </a:r>
            <a:r>
              <a:rPr lang="en-US" altLang="en-US" sz="2000" b="0" dirty="0"/>
              <a:t>to inform </a:t>
            </a:r>
            <a:r>
              <a:rPr lang="en-US" altLang="en-US" sz="2000" b="0" dirty="0" smtClean="0"/>
              <a:t>the TG</a:t>
            </a:r>
            <a:r>
              <a:rPr lang="en-US" altLang="en-US" sz="2000" b="0" dirty="0" smtClean="0">
                <a:solidFill>
                  <a:srgbClr val="FF33CC"/>
                </a:solidFill>
              </a:rPr>
              <a:t>:</a:t>
            </a:r>
            <a:endParaRPr lang="en-US" altLang="en-US" sz="2000" b="0" dirty="0"/>
          </a:p>
          <a:p>
            <a:pPr lvl="1" algn="just">
              <a:spcBef>
                <a:spcPct val="20000"/>
              </a:spcBef>
              <a:buFontTx/>
              <a:buChar char="•"/>
            </a:pPr>
            <a:r>
              <a:rPr lang="en-US" altLang="en-US" sz="1800" dirty="0" smtClean="0"/>
              <a:t>Submissions </a:t>
            </a:r>
            <a:r>
              <a:rPr lang="en-US" altLang="en-US" sz="1800" dirty="0"/>
              <a:t>towards </a:t>
            </a:r>
            <a:r>
              <a:rPr lang="en-US" altLang="en-US" sz="1800" dirty="0" smtClean="0"/>
              <a:t>SFD </a:t>
            </a:r>
            <a:r>
              <a:rPr lang="en-US" altLang="en-US" sz="1800" dirty="0"/>
              <a:t>text.</a:t>
            </a:r>
          </a:p>
          <a:p>
            <a:pPr lvl="1" algn="just">
              <a:spcBef>
                <a:spcPct val="20000"/>
              </a:spcBef>
              <a:buFontTx/>
              <a:buChar char="•"/>
            </a:pPr>
            <a:r>
              <a:rPr lang="en-US" altLang="en-US" sz="1800" dirty="0"/>
              <a:t>Supportive technical submissions to inform the TG.</a:t>
            </a:r>
          </a:p>
          <a:p>
            <a:pPr algn="just">
              <a:spcBef>
                <a:spcPct val="20000"/>
              </a:spcBef>
              <a:buFontTx/>
              <a:buChar char="•"/>
            </a:pPr>
            <a:r>
              <a:rPr lang="en-US" altLang="en-US" sz="2000" b="0" dirty="0" smtClean="0"/>
              <a:t>Review program timelines and consider FRD freeze.</a:t>
            </a:r>
          </a:p>
          <a:p>
            <a:pPr algn="just">
              <a:spcBef>
                <a:spcPct val="20000"/>
              </a:spcBef>
              <a:buFontTx/>
              <a:buChar char="•"/>
            </a:pPr>
            <a:r>
              <a:rPr lang="en-US" altLang="en-US" sz="2000" b="0" dirty="0" smtClean="0"/>
              <a:t>Schedule </a:t>
            </a:r>
            <a:r>
              <a:rPr lang="en-US" altLang="en-US" sz="2000" b="0" dirty="0"/>
              <a:t>teleconference times as needed.</a:t>
            </a:r>
          </a:p>
          <a:p>
            <a:endParaRPr lang="en-US" sz="28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0183679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(1)</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097012418"/>
              </p:ext>
            </p:extLst>
          </p:nvPr>
        </p:nvGraphicFramePr>
        <p:xfrm>
          <a:off x="342106" y="1770836"/>
          <a:ext cx="8458200" cy="3439046"/>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pPr marL="0" algn="l" defTabSz="914400" rtl="0" eaLnBrk="1" latinLnBrk="0" hangingPunct="1"/>
                      <a:r>
                        <a:rPr lang="en-US" sz="1400" kern="1200" dirty="0" smtClean="0">
                          <a:solidFill>
                            <a:schemeClr val="dk1"/>
                          </a:solidFill>
                          <a:latin typeface="+mn-lt"/>
                          <a:ea typeface="+mn-ea"/>
                          <a:cs typeface="+mn-cs"/>
                        </a:rPr>
                        <a:t>11-17-836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2017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r>
              <a:tr h="315128">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r>
              <a:tr h="148656">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r>
              <a:tr h="492360">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076556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a:t>
            </a:r>
            <a:r>
              <a:rPr lang="en-US" altLang="en-US" dirty="0" smtClean="0">
                <a:solidFill>
                  <a:schemeClr val="tx2"/>
                </a:solidFill>
              </a:rPr>
              <a:t>week </a:t>
            </a:r>
            <a:r>
              <a:rPr lang="en-US" altLang="en-US" dirty="0" smtClean="0">
                <a:solidFill>
                  <a:schemeClr val="tx2"/>
                </a:solidFill>
              </a:rPr>
              <a:t>(2)</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3228612979"/>
              </p:ext>
            </p:extLst>
          </p:nvPr>
        </p:nvGraphicFramePr>
        <p:xfrm>
          <a:off x="342106" y="1770836"/>
          <a:ext cx="8458200" cy="3502515"/>
        </p:xfrm>
        <a:graphic>
          <a:graphicData uri="http://schemas.openxmlformats.org/drawingml/2006/table">
            <a:tbl>
              <a:tblPr firstRow="1" bandRow="1">
                <a:tableStyleId>{21E4AEA4-8DFA-4A89-87EB-49C32662AFE0}</a:tableStyleId>
              </a:tblPr>
              <a:tblGrid>
                <a:gridCol w="1205558"/>
                <a:gridCol w="1834108"/>
                <a:gridCol w="3278460"/>
                <a:gridCol w="2140074"/>
              </a:tblGrid>
              <a:tr h="332739">
                <a:tc>
                  <a:txBody>
                    <a:bodyPr/>
                    <a:lstStyle/>
                    <a:p>
                      <a:pPr algn="ctr"/>
                      <a:r>
                        <a:rPr lang="en-US" sz="1400" dirty="0" smtClean="0"/>
                        <a:t>DCN</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259072">
                <a:tc>
                  <a:txBody>
                    <a:bodyPr/>
                    <a:lstStyle/>
                    <a:p>
                      <a:r>
                        <a:rPr lang="en-US" sz="1400" dirty="0" smtClean="0"/>
                        <a:t>11-17-981</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Using Beacon Frames</a:t>
                      </a:r>
                      <a:endParaRPr lang="en-US" sz="1400" dirty="0"/>
                    </a:p>
                  </a:txBody>
                  <a:tcPr marT="45712" marB="45712"/>
                </a:tc>
                <a:tc>
                  <a:txBody>
                    <a:bodyPr/>
                    <a:lstStyle/>
                    <a:p>
                      <a:r>
                        <a:rPr lang="en-US" sz="1600" dirty="0" smtClean="0"/>
                        <a:t>Technical</a:t>
                      </a:r>
                      <a:endParaRPr lang="en-US" dirty="0"/>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16666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MU Negotiations for Unassociated STA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Target Wake Time for MU Measurement Scheduling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6077498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414838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Berlin, Germany</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July 9</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-14</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a:t>
            </a:r>
            <a:r>
              <a:rPr lang="en-US" altLang="en-US" sz="4000" dirty="0" smtClean="0">
                <a:cs typeface="Times New Roman" panose="02020603050405020304" pitchFamily="18" charset="0"/>
              </a:rPr>
              <a:t>2017</a:t>
            </a:r>
            <a:endParaRPr lang="en-US" altLang="en-US" sz="40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Vice-chair:</a:t>
            </a:r>
            <a:r>
              <a:rPr lang="en-US" altLang="en-US" sz="2000" b="0" dirty="0">
                <a:cs typeface="Times New Roman" panose="02020603050405020304" pitchFamily="18" charset="0"/>
              </a:rPr>
              <a:t> Carlos Aldana </a:t>
            </a:r>
            <a:r>
              <a:rPr lang="en-US" altLang="en-US" sz="1600" b="0" dirty="0">
                <a:cs typeface="Times New Roman" panose="02020603050405020304" pitchFamily="18" charset="0"/>
              </a:rPr>
              <a:t>(Intel Corporation)</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p>
          <a:p>
            <a:pPr marL="1524000">
              <a:lnSpc>
                <a:spcPct val="90000"/>
              </a:lnSpc>
              <a:buFontTx/>
              <a:buNone/>
            </a:pPr>
            <a:r>
              <a:rPr lang="en-US" altLang="en-US" sz="2000" dirty="0" smtClean="0">
                <a:cs typeface="Times New Roman" panose="02020603050405020304" pitchFamily="18" charset="0"/>
              </a:rPr>
              <a:t>Secretary</a:t>
            </a:r>
            <a:r>
              <a:rPr lang="en-US" altLang="en-US" sz="2000" b="0" dirty="0" smtClean="0">
                <a:cs typeface="Times New Roman" panose="02020603050405020304" pitchFamily="18" charset="0"/>
              </a:rPr>
              <a:t>: Roy Want (Google)</a:t>
            </a:r>
            <a:endParaRPr lang="en-US" altLang="en-US" sz="2000" b="0" dirty="0">
              <a:cs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193624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a:t>
            </a:r>
            <a:r>
              <a:rPr lang="en-US" altLang="en-US" sz="2000" b="0" dirty="0" smtClean="0"/>
              <a:t>15 </a:t>
            </a:r>
            <a:r>
              <a:rPr lang="en-US" altLang="en-US" sz="2000" b="0" dirty="0"/>
              <a:t>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Review </a:t>
            </a:r>
            <a:r>
              <a:rPr lang="en-US" altLang="en-US" sz="2000" b="0" dirty="0" smtClean="0"/>
              <a:t>FRD comment collection status (as needed)</a:t>
            </a:r>
          </a:p>
          <a:p>
            <a:pPr algn="just">
              <a:spcBef>
                <a:spcPct val="20000"/>
              </a:spcBef>
              <a:buFontTx/>
              <a:buChar char="•"/>
            </a:pPr>
            <a:r>
              <a:rPr lang="en-US" altLang="en-US" sz="2000" b="0" dirty="0" smtClean="0"/>
              <a:t>FRD comments resolution (as needed)</a:t>
            </a:r>
          </a:p>
          <a:p>
            <a:pPr algn="just">
              <a:spcBef>
                <a:spcPct val="20000"/>
              </a:spcBef>
              <a:buFontTx/>
              <a:buChar char="•"/>
            </a:pPr>
            <a:r>
              <a:rPr lang="en-US" altLang="en-US" sz="2000" b="0" dirty="0" smtClean="0"/>
              <a:t>Presentations </a:t>
            </a:r>
            <a:r>
              <a:rPr lang="en-US" altLang="en-US" sz="2000" b="0" dirty="0"/>
              <a:t>to inform the group </a:t>
            </a:r>
            <a:r>
              <a:rPr lang="en-US" altLang="en-US" sz="2000" b="0" dirty="0" smtClean="0"/>
              <a:t>(special order 1AS discussion on FTM).</a:t>
            </a:r>
            <a:endParaRPr lang="en-US" altLang="en-US" sz="1600" dirty="0"/>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0586591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a:t>
            </a:r>
            <a:r>
              <a:rPr lang="en-US" altLang="en-US" dirty="0" smtClean="0">
                <a:solidFill>
                  <a:schemeClr val="tx2"/>
                </a:solidFill>
              </a:rPr>
              <a:t>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3943464507"/>
              </p:ext>
            </p:extLst>
          </p:nvPr>
        </p:nvGraphicFramePr>
        <p:xfrm>
          <a:off x="323528" y="1916832"/>
          <a:ext cx="8640960" cy="4359128"/>
        </p:xfrm>
        <a:graphic>
          <a:graphicData uri="http://schemas.openxmlformats.org/drawingml/2006/table">
            <a:tbl>
              <a:tblPr firstRow="1" bandRow="1">
                <a:tableStyleId>{21E4AEA4-8DFA-4A89-87EB-49C32662AFE0}</a:tableStyleId>
              </a:tblPr>
              <a:tblGrid>
                <a:gridCol w="1033961"/>
                <a:gridCol w="1624796"/>
                <a:gridCol w="3175738"/>
                <a:gridCol w="1772505"/>
                <a:gridCol w="1033960"/>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dirty="0" err="1" smtClean="0"/>
                        <a:t>TGaz</a:t>
                      </a:r>
                      <a:r>
                        <a:rPr lang="en-US" sz="1600" dirty="0" smtClean="0"/>
                        <a:t> July</a:t>
                      </a:r>
                      <a:r>
                        <a:rPr lang="en-US" sz="1600" baseline="0" dirty="0" smtClean="0"/>
                        <a:t> </a:t>
                      </a:r>
                      <a:r>
                        <a:rPr lang="en-US" sz="1600" dirty="0" smtClean="0"/>
                        <a:t>2017 Agenda</a:t>
                      </a:r>
                      <a:endParaRPr lang="en-US" sz="1600" dirty="0"/>
                    </a:p>
                  </a:txBody>
                  <a:tcPr marT="45712" marB="45712"/>
                </a:tc>
                <a:tc>
                  <a:txBody>
                    <a:bodyPr/>
                    <a:lstStyle/>
                    <a:p>
                      <a:r>
                        <a:rPr lang="en-US" sz="1600" dirty="0" smtClean="0"/>
                        <a:t>Agenda</a:t>
                      </a:r>
                      <a:r>
                        <a:rPr lang="en-US" sz="1600" baseline="0" dirty="0" smtClean="0"/>
                        <a:t> Deck</a:t>
                      </a:r>
                      <a:endParaRPr lang="en-US" sz="1600" dirty="0"/>
                    </a:p>
                  </a:txBody>
                  <a:tcPr marT="45712" marB="45712"/>
                </a:tc>
                <a:tc>
                  <a:txBody>
                    <a:bodyPr/>
                    <a:lstStyle/>
                    <a:p>
                      <a:r>
                        <a:rPr lang="en-US" sz="1400" dirty="0" smtClean="0"/>
                        <a:t>As needed</a:t>
                      </a:r>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11-17-842</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Roy Want</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May meeting 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 min</a:t>
                      </a:r>
                      <a:endParaRPr lang="en-US" sz="1400" kern="1200" dirty="0" smtClean="0">
                        <a:solidFill>
                          <a:schemeClr val="dk1"/>
                        </a:solidFill>
                        <a:latin typeface="+mn-lt"/>
                        <a:ea typeface="+mn-ea"/>
                        <a:cs typeface="+mn-cs"/>
                      </a:endParaRPr>
                    </a:p>
                  </a:txBody>
                  <a:tcPr marT="45712" marB="45712"/>
                </a:tc>
              </a:tr>
              <a:tr h="259072">
                <a:tc>
                  <a:txBody>
                    <a:bodyPr/>
                    <a:lstStyle/>
                    <a:p>
                      <a:pPr marL="0" algn="l" defTabSz="914400" rtl="0" eaLnBrk="1" latinLnBrk="0" hangingPunct="1"/>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Working Draft Approval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 review</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a:t>
                      </a:r>
                      <a:r>
                        <a:rPr lang="en-US" sz="1400" kern="1200" baseline="0" dirty="0" smtClean="0">
                          <a:solidFill>
                            <a:schemeClr val="dk1"/>
                          </a:solidFill>
                          <a:latin typeface="+mn-lt"/>
                          <a:ea typeface="+mn-ea"/>
                          <a:cs typeface="+mn-cs"/>
                        </a:rPr>
                        <a:t>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11-17-918</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requirements for Scalable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a:t>
                      </a:r>
                      <a:r>
                        <a:rPr lang="en-US" sz="1400" kern="1200" baseline="0" dirty="0" smtClean="0">
                          <a:solidFill>
                            <a:schemeClr val="dk1"/>
                          </a:solidFill>
                          <a:latin typeface="+mn-lt"/>
                          <a:ea typeface="+mn-ea"/>
                          <a:cs typeface="+mn-cs"/>
                        </a:rPr>
                        <a:t> min</a:t>
                      </a:r>
                      <a:endParaRPr lang="en-US" sz="1400" kern="1200" dirty="0" smtClean="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SK Yong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20 min</a:t>
                      </a:r>
                      <a:endParaRPr lang="en-US" sz="1400" kern="1200" dirty="0">
                        <a:solidFill>
                          <a:schemeClr val="dk1"/>
                        </a:solidFill>
                        <a:latin typeface="+mn-lt"/>
                        <a:ea typeface="+mn-ea"/>
                        <a:cs typeface="+mn-cs"/>
                      </a:endParaRPr>
                    </a:p>
                  </a:txBody>
                  <a:tcPr marT="45712" marB="45712"/>
                </a:tc>
              </a:tr>
              <a:tr h="305408">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noProof="0" dirty="0" smtClean="0">
                          <a:effectLst/>
                        </a:rPr>
                        <a:t>Comments on 802-11az Functional Requirement Document</a:t>
                      </a:r>
                      <a:endParaRPr lang="en-US" sz="1400" kern="1200" noProof="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5 min</a:t>
                      </a:r>
                      <a:endParaRPr lang="en-US" sz="14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11-17-1086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802.1AS use of FTM</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FTM</a:t>
                      </a:r>
                      <a:endParaRPr lang="en-US" sz="14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36575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 (as</a:t>
                      </a:r>
                      <a:r>
                        <a:rPr lang="en-US" sz="1400" kern="1200" baseline="0" dirty="0" smtClean="0">
                          <a:solidFill>
                            <a:schemeClr val="dk1"/>
                          </a:solidFill>
                          <a:latin typeface="+mn-lt"/>
                          <a:ea typeface="+mn-ea"/>
                          <a:cs typeface="+mn-cs"/>
                        </a:rPr>
                        <a:t> time permits) </a:t>
                      </a:r>
                      <a:endParaRPr lang="en-US" sz="1400" kern="1200" dirty="0">
                        <a:solidFill>
                          <a:schemeClr val="dk1"/>
                        </a:solidFill>
                        <a:latin typeface="+mn-lt"/>
                        <a:ea typeface="+mn-ea"/>
                        <a:cs typeface="+mn-cs"/>
                      </a:endParaRPr>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269432631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11-17/842r0 “</a:t>
            </a:r>
            <a:r>
              <a:rPr lang="en-US" dirty="0"/>
              <a:t>Meeting Minutes </a:t>
            </a:r>
            <a:r>
              <a:rPr lang="en-US" dirty="0" smtClean="0"/>
              <a:t>May 2017 </a:t>
            </a:r>
            <a:r>
              <a:rPr lang="en-US" dirty="0"/>
              <a:t>Session</a:t>
            </a:r>
            <a:r>
              <a:rPr lang="en-US" b="0" dirty="0" smtClean="0"/>
              <a:t>” </a:t>
            </a:r>
            <a:r>
              <a:rPr lang="en-US" b="0" dirty="0"/>
              <a:t>posted to Mentor </a:t>
            </a:r>
            <a:r>
              <a:rPr lang="en-US" b="0" dirty="0" smtClean="0"/>
              <a:t>on May 15</a:t>
            </a:r>
            <a:r>
              <a:rPr lang="en-US" b="0" baseline="30000" dirty="0" smtClean="0"/>
              <a:t>th</a:t>
            </a:r>
            <a:r>
              <a:rPr lang="en-US" b="0" dirty="0" smtClean="0"/>
              <a:t>. </a:t>
            </a:r>
            <a:endParaRPr lang="en-US" b="0" dirty="0"/>
          </a:p>
          <a:p>
            <a:endParaRPr lang="en-US" dirty="0"/>
          </a:p>
          <a:p>
            <a:r>
              <a:rPr lang="en-US" dirty="0"/>
              <a:t>Motion:</a:t>
            </a:r>
          </a:p>
          <a:p>
            <a:pPr marL="0" indent="0"/>
            <a:r>
              <a:rPr lang="en-US" b="0" dirty="0" smtClean="0"/>
              <a:t>Move to </a:t>
            </a:r>
            <a:r>
              <a:rPr lang="en-US" b="0" dirty="0"/>
              <a:t>approve document </a:t>
            </a:r>
            <a:r>
              <a:rPr lang="en-US" b="0" dirty="0" smtClean="0"/>
              <a:t>11-17/842r0 as </a:t>
            </a:r>
            <a:r>
              <a:rPr lang="en-US" b="0" dirty="0" err="1" smtClean="0"/>
              <a:t>TGaz</a:t>
            </a:r>
            <a:r>
              <a:rPr lang="en-US" b="0" dirty="0" smtClean="0"/>
              <a:t> </a:t>
            </a:r>
            <a:r>
              <a:rPr lang="en-US" b="0" dirty="0"/>
              <a:t>meeting minutes for the </a:t>
            </a:r>
            <a:r>
              <a:rPr lang="en-US" b="0" dirty="0" smtClean="0"/>
              <a:t>May meeting</a:t>
            </a:r>
            <a:r>
              <a:rPr lang="en-US" b="0" dirty="0"/>
              <a:t>. </a:t>
            </a:r>
          </a:p>
          <a:p>
            <a:endParaRPr lang="en-US" b="0" dirty="0" smtClean="0"/>
          </a:p>
          <a:p>
            <a:r>
              <a:rPr lang="en-US" b="0" dirty="0" smtClean="0"/>
              <a:t>Moved by: Assaf Kasher </a:t>
            </a:r>
            <a:endParaRPr lang="en-US" b="0" dirty="0"/>
          </a:p>
          <a:p>
            <a:r>
              <a:rPr lang="en-US" b="0" dirty="0"/>
              <a:t>Seconded by</a:t>
            </a:r>
            <a:r>
              <a:rPr lang="en-US" b="0" dirty="0" smtClean="0"/>
              <a:t>: Qinghua Li</a:t>
            </a:r>
            <a:endParaRPr lang="en-US" b="0" dirty="0"/>
          </a:p>
          <a:p>
            <a:r>
              <a:rPr lang="en-US" b="0" dirty="0"/>
              <a:t>Results (Y/N/A</a:t>
            </a:r>
            <a:r>
              <a:rPr lang="en-US" b="0" dirty="0" smtClean="0"/>
              <a:t>): 16 / 0 / 0</a:t>
            </a:r>
            <a:endParaRPr lang="en-US" b="0" dirty="0" smtClean="0"/>
          </a:p>
          <a:p>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764160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a:t>
            </a:r>
            <a:r>
              <a:rPr lang="en-US" altLang="en-US" b="0" dirty="0" smtClean="0"/>
              <a:t>FRD Working Draft</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11-16/424r6 “Proposed 802.11az Functional Requirements” </a:t>
            </a:r>
            <a:r>
              <a:rPr lang="en-US" b="0" dirty="0"/>
              <a:t>posted to Mentor </a:t>
            </a:r>
            <a:r>
              <a:rPr lang="en-US" b="0" dirty="0" smtClean="0"/>
              <a:t>on </a:t>
            </a:r>
            <a:r>
              <a:rPr lang="en-US" b="0" dirty="0" smtClean="0"/>
              <a:t>June 14th. </a:t>
            </a:r>
            <a:endParaRPr lang="en-US" b="0" dirty="0"/>
          </a:p>
          <a:p>
            <a:endParaRPr lang="en-US" dirty="0"/>
          </a:p>
          <a:p>
            <a:r>
              <a:rPr lang="en-US" dirty="0"/>
              <a:t>Motion:</a:t>
            </a:r>
          </a:p>
          <a:p>
            <a:pPr marL="0" indent="0"/>
            <a:r>
              <a:rPr lang="en-US" b="0" dirty="0" smtClean="0"/>
              <a:t>Move to </a:t>
            </a:r>
            <a:r>
              <a:rPr lang="en-US" b="0" dirty="0" smtClean="0"/>
              <a:t>adopt document 11-16/424r6 as </a:t>
            </a:r>
            <a:r>
              <a:rPr lang="en-US" b="0" dirty="0" err="1" smtClean="0"/>
              <a:t>TGaz</a:t>
            </a:r>
            <a:r>
              <a:rPr lang="en-US" b="0" dirty="0" smtClean="0"/>
              <a:t> Working Draft Functional Requirement Document. </a:t>
            </a:r>
            <a:endParaRPr lang="en-US" b="0" dirty="0"/>
          </a:p>
          <a:p>
            <a:endParaRPr lang="en-US" b="0" dirty="0" smtClean="0"/>
          </a:p>
          <a:p>
            <a:r>
              <a:rPr lang="en-US" b="0" dirty="0" smtClean="0"/>
              <a:t>Moved by: Allan Zhu </a:t>
            </a:r>
            <a:endParaRPr lang="en-US" b="0" dirty="0"/>
          </a:p>
          <a:p>
            <a:r>
              <a:rPr lang="en-US" b="0" dirty="0"/>
              <a:t>Seconded by</a:t>
            </a:r>
            <a:r>
              <a:rPr lang="en-US" b="0" dirty="0" smtClean="0"/>
              <a:t>: Roy Want </a:t>
            </a:r>
          </a:p>
          <a:p>
            <a:r>
              <a:rPr lang="en-US" b="0" dirty="0" smtClean="0"/>
              <a:t>Results </a:t>
            </a:r>
            <a:r>
              <a:rPr lang="en-US" b="0" dirty="0"/>
              <a:t>(Y/N/A</a:t>
            </a:r>
            <a:r>
              <a:rPr lang="en-US" b="0" dirty="0" smtClean="0"/>
              <a:t>): 17/0/1 motion passes.</a:t>
            </a:r>
            <a:endParaRPr lang="en-US" b="0" dirty="0" smtClean="0"/>
          </a:p>
        </p:txBody>
      </p:sp>
      <p:sp>
        <p:nvSpPr>
          <p:cNvPr id="15"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
        <p:nvSpPr>
          <p:cNvPr id="2" name="Footer Placeholder 1"/>
          <p:cNvSpPr>
            <a:spLocks noGrp="1"/>
          </p:cNvSpPr>
          <p:nvPr>
            <p:ph type="ftr" idx="14"/>
          </p:nvPr>
        </p:nvSpPr>
        <p:spPr/>
        <p:txBody>
          <a:bodyPr/>
          <a:lstStyle/>
          <a:p>
            <a:r>
              <a:rPr lang="en-GB" smtClean="0"/>
              <a:t>Jonathan Segev, Intel Corporation</a:t>
            </a:r>
            <a:endParaRPr lang="en-GB" dirty="0"/>
          </a:p>
        </p:txBody>
      </p:sp>
      <p:sp>
        <p:nvSpPr>
          <p:cNvPr id="3" name="Slide Number Placeholder 2"/>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4524652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smtClean="0"/>
              <a:t>Move </a:t>
            </a:r>
            <a:r>
              <a:rPr lang="en-US" dirty="0"/>
              <a:t>to adopt the set of </a:t>
            </a:r>
            <a:r>
              <a:rPr lang="en-US" dirty="0" smtClean="0"/>
              <a:t>functional requirements </a:t>
            </a:r>
            <a:r>
              <a:rPr lang="en-US" dirty="0" smtClean="0"/>
              <a:t>listed </a:t>
            </a:r>
            <a:r>
              <a:rPr lang="en-US" dirty="0"/>
              <a:t>in </a:t>
            </a:r>
            <a:r>
              <a:rPr lang="en-US" dirty="0" smtClean="0"/>
              <a:t>slides </a:t>
            </a:r>
            <a:r>
              <a:rPr lang="en-US" dirty="0" smtClean="0"/>
              <a:t>6 and the terminology in slide 5 of </a:t>
            </a:r>
            <a:r>
              <a:rPr lang="en-US" dirty="0" smtClean="0"/>
              <a:t>submission 11-17-918r0 and </a:t>
            </a:r>
            <a:r>
              <a:rPr lang="en-US" dirty="0" smtClean="0"/>
              <a:t>instruct the </a:t>
            </a:r>
            <a:r>
              <a:rPr lang="en-US" dirty="0" smtClean="0"/>
              <a:t>FRD editor </a:t>
            </a:r>
            <a:r>
              <a:rPr lang="en-US" dirty="0" smtClean="0"/>
              <a:t>to include it in </a:t>
            </a:r>
            <a:r>
              <a:rPr lang="en-US" dirty="0"/>
              <a:t>the </a:t>
            </a:r>
            <a:r>
              <a:rPr lang="en-US" dirty="0" err="1"/>
              <a:t>TGaz</a:t>
            </a:r>
            <a:r>
              <a:rPr lang="en-US" dirty="0"/>
              <a:t> </a:t>
            </a:r>
            <a:r>
              <a:rPr lang="en-US" dirty="0" smtClean="0"/>
              <a:t>FRD </a:t>
            </a:r>
            <a:r>
              <a:rPr lang="en-US" dirty="0" smtClean="0"/>
              <a:t>under </a:t>
            </a:r>
            <a:r>
              <a:rPr lang="en-US" dirty="0"/>
              <a:t>the </a:t>
            </a:r>
            <a:r>
              <a:rPr lang="en-US" dirty="0" smtClean="0"/>
              <a:t>sub-section </a:t>
            </a:r>
            <a:r>
              <a:rPr lang="en-US" dirty="0" smtClean="0"/>
              <a:t>Scalability (2.1.3) for </a:t>
            </a:r>
            <a:r>
              <a:rPr lang="en-US" dirty="0"/>
              <a:t>the </a:t>
            </a:r>
            <a:r>
              <a:rPr lang="en-US" dirty="0" smtClean="0"/>
              <a:t>802.11az </a:t>
            </a:r>
            <a:r>
              <a:rPr lang="en-US" dirty="0" smtClean="0"/>
              <a:t>protocol . </a:t>
            </a:r>
            <a:endParaRPr lang="en-US" dirty="0"/>
          </a:p>
          <a:p>
            <a:pPr marL="0" indent="0"/>
            <a:endParaRPr lang="en-US" dirty="0"/>
          </a:p>
          <a:p>
            <a:pPr marL="0" indent="0"/>
            <a:r>
              <a:rPr lang="en-US" dirty="0"/>
              <a:t>Moved: </a:t>
            </a:r>
            <a:r>
              <a:rPr lang="en-US" dirty="0" smtClean="0"/>
              <a:t>Ganesh </a:t>
            </a:r>
            <a:r>
              <a:rPr lang="en-US" dirty="0" err="1" smtClean="0"/>
              <a:t>Venkatesan</a:t>
            </a:r>
            <a:endParaRPr lang="en-US" dirty="0"/>
          </a:p>
          <a:p>
            <a:pPr marL="0" indent="0"/>
            <a:r>
              <a:rPr lang="en-US" dirty="0"/>
              <a:t>Seconded: </a:t>
            </a:r>
            <a:r>
              <a:rPr lang="en-US" dirty="0" smtClean="0"/>
              <a:t>Qinghua Li </a:t>
            </a:r>
            <a:endParaRPr lang="en-US" dirty="0"/>
          </a:p>
          <a:p>
            <a:pPr marL="0" indent="0"/>
            <a:r>
              <a:rPr lang="en-US" dirty="0"/>
              <a:t>Result</a:t>
            </a:r>
            <a:r>
              <a:rPr lang="en-US" dirty="0" smtClean="0"/>
              <a:t>: 17/0/0 motion passes</a:t>
            </a:r>
            <a:endParaRPr lang="en-US" dirty="0"/>
          </a:p>
        </p:txBody>
      </p:sp>
    </p:spTree>
    <p:extLst>
      <p:ext uri="{BB962C8B-B14F-4D97-AF65-F5344CB8AC3E}">
        <p14:creationId xmlns:p14="http://schemas.microsoft.com/office/powerpoint/2010/main" val="599543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746605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8847592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063468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July Berlin, Germany meeting</a:t>
            </a:r>
            <a:r>
              <a:rPr lang="en-US" altLang="en-US" dirty="0"/>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 </a:t>
            </a:r>
            <a:r>
              <a:rPr lang="en-US" altLang="en-US" dirty="0" smtClean="0">
                <a:solidFill>
                  <a:schemeClr val="tx2"/>
                </a:solidFill>
              </a:rPr>
              <a:t>2 (previously)</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684835620"/>
              </p:ext>
            </p:extLst>
          </p:nvPr>
        </p:nvGraphicFramePr>
        <p:xfrm>
          <a:off x="400113" y="1484784"/>
          <a:ext cx="8342185" cy="6304000"/>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 (as</a:t>
                      </a:r>
                      <a:r>
                        <a:rPr lang="en-US" sz="1400" kern="1200" baseline="0" dirty="0" smtClean="0">
                          <a:solidFill>
                            <a:schemeClr val="dk1"/>
                          </a:solidFill>
                          <a:latin typeface="+mn-lt"/>
                          <a:ea typeface="+mn-ea"/>
                          <a:cs typeface="+mn-cs"/>
                        </a:rPr>
                        <a:t> time permits) </a:t>
                      </a:r>
                      <a:endParaRPr lang="en-US" sz="14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c>
                  <a:txBody>
                    <a:bodyPr/>
                    <a:lstStyle/>
                    <a:p>
                      <a:r>
                        <a:rPr lang="en-US" sz="1400" dirty="0" smtClean="0"/>
                        <a:t>20 min</a:t>
                      </a:r>
                      <a:endParaRPr lang="en-US" sz="1400" dirty="0"/>
                    </a:p>
                  </a:txBody>
                  <a:tcPr marT="45712" marB="45712"/>
                </a:tc>
              </a:tr>
              <a:tr h="411472">
                <a:tc>
                  <a:txBody>
                    <a:bodyPr/>
                    <a:lstStyle/>
                    <a:p>
                      <a:r>
                        <a:rPr lang="en-US" sz="1600" strike="sngStrike" dirty="0" smtClean="0"/>
                        <a:t>11-17-462</a:t>
                      </a:r>
                      <a:endParaRPr lang="en-US" sz="1600" strike="sngStrike" dirty="0"/>
                    </a:p>
                  </a:txBody>
                  <a:tcPr marT="45712" marB="45712"/>
                </a:tc>
                <a:tc>
                  <a:txBody>
                    <a:bodyPr/>
                    <a:lstStyle/>
                    <a:p>
                      <a:pPr marL="0" algn="l" defTabSz="914400" rtl="0" eaLnBrk="1" latinLnBrk="0" hangingPunct="1"/>
                      <a:r>
                        <a:rPr lang="en-US" sz="1600" strike="sngStrike" kern="1200" dirty="0" smtClean="0">
                          <a:solidFill>
                            <a:schemeClr val="dk1"/>
                          </a:solidFill>
                          <a:latin typeface="+mn-lt"/>
                          <a:ea typeface="+mn-ea"/>
                          <a:cs typeface="+mn-cs"/>
                        </a:rPr>
                        <a:t>Chao Chun Wang</a:t>
                      </a:r>
                      <a:endParaRPr lang="en-US" sz="16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sngStrike" kern="1200" dirty="0" smtClean="0">
                          <a:solidFill>
                            <a:schemeClr val="dk1"/>
                          </a:solidFill>
                          <a:latin typeface="+mn-lt"/>
                          <a:ea typeface="+mn-ea"/>
                          <a:cs typeface="+mn-cs"/>
                        </a:rPr>
                        <a:t>Spec</a:t>
                      </a:r>
                      <a:r>
                        <a:rPr lang="en-US" sz="1600" strike="sngStrike" kern="1200" baseline="0" dirty="0" smtClean="0">
                          <a:solidFill>
                            <a:schemeClr val="dk1"/>
                          </a:solidFill>
                          <a:latin typeface="+mn-lt"/>
                          <a:ea typeface="+mn-ea"/>
                          <a:cs typeface="+mn-cs"/>
                        </a:rPr>
                        <a:t> Framework Document draft</a:t>
                      </a:r>
                      <a:endParaRPr lang="en-US" sz="16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sngStrike" kern="1200" dirty="0" smtClean="0">
                          <a:solidFill>
                            <a:schemeClr val="dk1"/>
                          </a:solidFill>
                          <a:latin typeface="+mn-lt"/>
                          <a:ea typeface="+mn-ea"/>
                          <a:cs typeface="+mn-cs"/>
                        </a:rPr>
                        <a:t>Approval of SFD working draft</a:t>
                      </a:r>
                      <a:endParaRPr lang="en-US" sz="1600" strike="sngStrike" kern="1200" dirty="0">
                        <a:solidFill>
                          <a:schemeClr val="dk1"/>
                        </a:solidFill>
                        <a:latin typeface="+mn-lt"/>
                        <a:ea typeface="+mn-ea"/>
                        <a:cs typeface="+mn-cs"/>
                      </a:endParaRPr>
                    </a:p>
                  </a:txBody>
                  <a:tcPr marT="45712" marB="45712"/>
                </a:tc>
                <a:tc>
                  <a:txBody>
                    <a:bodyPr/>
                    <a:lstStyle/>
                    <a:p>
                      <a:r>
                        <a:rPr lang="en-US" sz="1600" strike="sngStrike" dirty="0" smtClean="0"/>
                        <a:t>20 min</a:t>
                      </a:r>
                      <a:endParaRPr lang="en-US" sz="1600" strike="sngStrike" dirty="0"/>
                    </a:p>
                  </a:txBody>
                  <a:tcPr marT="45712" marB="45712"/>
                </a:tc>
              </a:tr>
              <a:tr h="160012">
                <a:tc>
                  <a:txBody>
                    <a:bodyPr/>
                    <a:lstStyle/>
                    <a:p>
                      <a:pPr marL="0" algn="l" defTabSz="914400" rtl="0" eaLnBrk="1" latinLnBrk="0" hangingPunct="1"/>
                      <a:r>
                        <a:rPr lang="en-US" sz="1400" strike="sngStrike" kern="1200" dirty="0" smtClean="0">
                          <a:solidFill>
                            <a:schemeClr val="dk1"/>
                          </a:solidFill>
                          <a:latin typeface="+mn-lt"/>
                          <a:ea typeface="+mn-ea"/>
                          <a:cs typeface="+mn-cs"/>
                        </a:rPr>
                        <a:t>11-17-1113</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Chao Chun</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dirty="0" smtClean="0">
                          <a:effectLst/>
                        </a:rPr>
                        <a:t>Resource Negotiation for Unassociated STAs in SU request and response in MU Operation</a:t>
                      </a:r>
                      <a:endParaRPr lang="en-US" sz="1400" strike="sng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trike="sngStrike" kern="1200" dirty="0" smtClean="0">
                          <a:solidFill>
                            <a:schemeClr val="dk1"/>
                          </a:solidFill>
                          <a:latin typeface="+mn-lt"/>
                          <a:ea typeface="+mn-ea"/>
                          <a:cs typeface="+mn-cs"/>
                        </a:rPr>
                        <a:t>SFD</a:t>
                      </a:r>
                    </a:p>
                  </a:txBody>
                  <a:tcPr marT="45712" marB="45712"/>
                </a:tc>
                <a:tc>
                  <a:txBody>
                    <a:bodyPr/>
                    <a:lstStyle/>
                    <a:p>
                      <a:r>
                        <a:rPr lang="en-US" sz="1600" strike="sngStrike" dirty="0" smtClean="0"/>
                        <a:t>20</a:t>
                      </a:r>
                      <a:r>
                        <a:rPr lang="en-US" sz="1600" strike="sngStrike" baseline="0" dirty="0" smtClean="0"/>
                        <a:t> min</a:t>
                      </a:r>
                      <a:endParaRPr lang="en-US" sz="1600" strike="sngStrike"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Liwen Chu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400" dirty="0" smtClean="0">
                          <a:effectLst/>
                        </a:rPr>
                        <a:t>STA Polling for MU NDP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p>
                  </a:txBody>
                  <a:tcPr marT="45712" marB="45712"/>
                </a:tc>
                <a:tc>
                  <a:txBody>
                    <a:bodyPr/>
                    <a:lstStyle/>
                    <a:p>
                      <a:r>
                        <a:rPr lang="en-US" sz="1600" dirty="0" smtClean="0"/>
                        <a:t>20 min</a:t>
                      </a:r>
                      <a:endParaRPr lang="en-US" sz="1600" dirty="0"/>
                    </a:p>
                  </a:txBody>
                  <a:tcPr marT="45712" marB="45712"/>
                </a:tc>
              </a:tr>
              <a:tr h="16001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c>
                  <a:txBody>
                    <a:bodyPr/>
                    <a:lstStyle/>
                    <a:p>
                      <a:r>
                        <a:rPr lang="en-US" sz="1400" dirty="0" smtClean="0"/>
                        <a:t>Avoid</a:t>
                      </a:r>
                      <a:r>
                        <a:rPr lang="en-US" sz="1400" baseline="0" dirty="0" smtClean="0"/>
                        <a:t> Wed. PM2. As time permits – 30min</a:t>
                      </a:r>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526088">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r>
                        <a:rPr lang="en-US" sz="1600" dirty="0" smtClean="0"/>
                        <a:t>20 min as time permits</a:t>
                      </a:r>
                      <a:endParaRPr lang="en-US" sz="1600" dirty="0"/>
                    </a:p>
                  </a:txBody>
                  <a:tcPr marT="45712" marB="45712"/>
                </a:tc>
              </a:tr>
            </a:tbl>
          </a:graphicData>
        </a:graphic>
      </p:graphicFrame>
    </p:spTree>
    <p:extLst>
      <p:ext uri="{BB962C8B-B14F-4D97-AF65-F5344CB8AC3E}">
        <p14:creationId xmlns:p14="http://schemas.microsoft.com/office/powerpoint/2010/main" val="34747916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1"/>
            <a:ext cx="7770813" cy="798984"/>
          </a:xfrm>
        </p:spPr>
        <p:txBody>
          <a:bodyPr/>
          <a:lstStyle/>
          <a:p>
            <a:r>
              <a:rPr lang="en-US" altLang="en-US" dirty="0">
                <a:solidFill>
                  <a:schemeClr val="tx2"/>
                </a:solidFill>
              </a:rPr>
              <a:t>Submission order – Slot </a:t>
            </a:r>
            <a:r>
              <a:rPr lang="en-US" altLang="en-US" dirty="0" smtClean="0">
                <a:solidFill>
                  <a:schemeClr val="tx2"/>
                </a:solidFill>
              </a:rPr>
              <a:t># 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020571649"/>
              </p:ext>
            </p:extLst>
          </p:nvPr>
        </p:nvGraphicFramePr>
        <p:xfrm>
          <a:off x="400113" y="1484784"/>
          <a:ext cx="8342185" cy="4139936"/>
        </p:xfrm>
        <a:graphic>
          <a:graphicData uri="http://schemas.openxmlformats.org/drawingml/2006/table">
            <a:tbl>
              <a:tblPr firstRow="1" bandRow="1">
                <a:tableStyleId>{21E4AEA4-8DFA-4A89-87EB-49C32662AFE0}</a:tableStyleId>
              </a:tblPr>
              <a:tblGrid>
                <a:gridCol w="1225059"/>
                <a:gridCol w="1860543"/>
                <a:gridCol w="2952328"/>
                <a:gridCol w="1368152"/>
                <a:gridCol w="936103"/>
              </a:tblGrid>
              <a:tr h="370760">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endParaRPr lang="en-US" sz="1500" dirty="0"/>
                    </a:p>
                  </a:txBody>
                  <a:tcPr marT="45712" marB="45712"/>
                </a:tc>
              </a:tr>
              <a:tr h="370760">
                <a:tc>
                  <a:txBody>
                    <a:bodyPr/>
                    <a:lstStyle/>
                    <a:p>
                      <a:r>
                        <a:rPr lang="en-US" sz="1600" dirty="0" smtClean="0"/>
                        <a:t>11-17-0836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kern="1200" dirty="0" smtClean="0">
                          <a:solidFill>
                            <a:schemeClr val="dk1"/>
                          </a:solidFill>
                          <a:latin typeface="+mn-lt"/>
                          <a:ea typeface="+mn-ea"/>
                          <a:cs typeface="+mn-cs"/>
                        </a:rPr>
                        <a:t>11-17-958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Thomas Handte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Proposed changes to FRD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 collection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10 min (as</a:t>
                      </a:r>
                      <a:r>
                        <a:rPr lang="en-US" sz="1400" kern="1200" baseline="0" dirty="0" smtClean="0">
                          <a:solidFill>
                            <a:schemeClr val="dk1"/>
                          </a:solidFill>
                          <a:latin typeface="+mn-lt"/>
                          <a:ea typeface="+mn-ea"/>
                          <a:cs typeface="+mn-cs"/>
                        </a:rPr>
                        <a:t> time permits) </a:t>
                      </a:r>
                      <a:endParaRPr lang="en-US" sz="1400" kern="1200" dirty="0">
                        <a:solidFill>
                          <a:schemeClr val="dk1"/>
                        </a:solidFill>
                        <a:latin typeface="+mn-lt"/>
                        <a:ea typeface="+mn-ea"/>
                        <a:cs typeface="+mn-cs"/>
                      </a:endParaRPr>
                    </a:p>
                  </a:txBody>
                  <a:tcPr marT="45712" marB="45712"/>
                </a:tc>
              </a:tr>
              <a:tr h="411472">
                <a:tc>
                  <a:txBody>
                    <a:bodyPr/>
                    <a:lstStyle/>
                    <a:p>
                      <a:pPr marL="0" algn="l" defTabSz="914400" rtl="0" eaLnBrk="1" latinLnBrk="0" hangingPunct="1"/>
                      <a:r>
                        <a:rPr lang="en-US" sz="1400" kern="1200" dirty="0" smtClean="0">
                          <a:solidFill>
                            <a:schemeClr val="dk1"/>
                          </a:solidFill>
                          <a:latin typeface="+mn-lt"/>
                          <a:ea typeface="+mn-ea"/>
                          <a:cs typeface="+mn-cs"/>
                        </a:rPr>
                        <a:t>11-17-1127</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Ganesh </a:t>
                      </a:r>
                      <a:r>
                        <a:rPr lang="en-US" sz="1400" kern="1200" dirty="0" err="1" smtClean="0">
                          <a:solidFill>
                            <a:schemeClr val="dk1"/>
                          </a:solidFill>
                          <a:latin typeface="+mn-lt"/>
                          <a:ea typeface="+mn-ea"/>
                          <a:cs typeface="+mn-cs"/>
                        </a:rPr>
                        <a:t>Venkatesan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 comments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comments</a:t>
                      </a:r>
                      <a:endParaRPr lang="en-US" sz="1400" kern="1200" dirty="0" smtClean="0">
                        <a:solidFill>
                          <a:schemeClr val="dk1"/>
                        </a:solidFill>
                        <a:latin typeface="+mn-lt"/>
                        <a:ea typeface="+mn-ea"/>
                        <a:cs typeface="+mn-cs"/>
                      </a:endParaRPr>
                    </a:p>
                  </a:txBody>
                  <a:tcPr marT="45712" marB="45712"/>
                </a:tc>
                <a:tc>
                  <a:txBody>
                    <a:bodyPr/>
                    <a:lstStyle/>
                    <a:p>
                      <a:r>
                        <a:rPr lang="en-US" sz="1400" dirty="0" smtClean="0"/>
                        <a:t>20 min</a:t>
                      </a:r>
                      <a:endParaRPr lang="en-US" sz="1400" dirty="0"/>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11-17-1118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Relay Threat Model for </a:t>
                      </a:r>
                      <a:r>
                        <a:rPr lang="en-US" sz="1400" dirty="0" err="1" smtClean="0">
                          <a:effectLst/>
                        </a:rPr>
                        <a:t>TGaz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223509">
                <a:tc>
                  <a:txBody>
                    <a:bodyPr/>
                    <a:lstStyle/>
                    <a:p>
                      <a:pPr marL="0" algn="l" defTabSz="914400" rtl="0" eaLnBrk="1" latinLnBrk="0" hangingPunct="1"/>
                      <a:r>
                        <a:rPr lang="en-US" sz="1400" kern="1200" dirty="0" smtClean="0">
                          <a:solidFill>
                            <a:schemeClr val="dk1"/>
                          </a:solidFill>
                          <a:latin typeface="+mn-lt"/>
                          <a:ea typeface="+mn-ea"/>
                          <a:cs typeface="+mn-cs"/>
                        </a:rPr>
                        <a:t>11-17-0795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PHY-Level Security Protection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a:solidFill>
                          <a:schemeClr val="dk1"/>
                        </a:solidFill>
                        <a:latin typeface="+mn-lt"/>
                        <a:ea typeface="+mn-ea"/>
                        <a:cs typeface="+mn-cs"/>
                      </a:endParaRPr>
                    </a:p>
                  </a:txBody>
                  <a:tcPr marT="45712" marB="45712"/>
                </a:tc>
                <a:tc>
                  <a:txBody>
                    <a:bodyPr/>
                    <a:lstStyle/>
                    <a:p>
                      <a:r>
                        <a:rPr lang="en-US" sz="1600" dirty="0" smtClean="0"/>
                        <a:t>25 </a:t>
                      </a:r>
                      <a:r>
                        <a:rPr lang="en-US" sz="1600" dirty="0" smtClean="0"/>
                        <a:t>min</a:t>
                      </a:r>
                      <a:endParaRPr lang="en-US" sz="1600" dirty="0"/>
                    </a:p>
                  </a:txBody>
                  <a:tcPr marT="45712" marB="45712"/>
                </a:tc>
              </a:tr>
              <a:tr h="0">
                <a:tc>
                  <a:txBody>
                    <a:bodyPr/>
                    <a:lstStyle/>
                    <a:p>
                      <a:pPr marL="0" algn="l" defTabSz="914400" rtl="0" eaLnBrk="1" latinLnBrk="0" hangingPunct="1"/>
                      <a:r>
                        <a:rPr lang="en-US" sz="1400" kern="1200" dirty="0" smtClean="0">
                          <a:solidFill>
                            <a:schemeClr val="dk1"/>
                          </a:solidFill>
                          <a:latin typeface="+mn-lt"/>
                          <a:ea typeface="+mn-ea"/>
                          <a:cs typeface="+mn-cs"/>
                        </a:rPr>
                        <a:t>11-17-1122</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Mingguang Xu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CP Replay Attack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25 min</a:t>
                      </a:r>
                      <a:endParaRPr lang="en-US" sz="1600" dirty="0"/>
                    </a:p>
                  </a:txBody>
                  <a:tcPr marT="45712" marB="45712"/>
                </a:tc>
              </a:tr>
              <a:tr h="411472">
                <a:tc>
                  <a:txBody>
                    <a:bodyPr/>
                    <a:lstStyle/>
                    <a:p>
                      <a:r>
                        <a:rPr lang="en-US" sz="1400" dirty="0" smtClean="0"/>
                        <a:t>11-17-955</a:t>
                      </a:r>
                      <a:endParaRPr lang="en-US" sz="1400" dirty="0"/>
                    </a:p>
                  </a:txBody>
                  <a:tcPr marT="45712" marB="45712"/>
                </a:tc>
                <a:tc>
                  <a:txBody>
                    <a:bodyPr/>
                    <a:lstStyle/>
                    <a:p>
                      <a:r>
                        <a:rPr lang="en-US" sz="1400" dirty="0" smtClean="0"/>
                        <a:t>Roy</a:t>
                      </a:r>
                      <a:r>
                        <a:rPr lang="en-US" sz="1400" baseline="0" dirty="0" smtClean="0"/>
                        <a:t> Want</a:t>
                      </a:r>
                      <a:endParaRPr lang="en-US" sz="1400" dirty="0"/>
                    </a:p>
                  </a:txBody>
                  <a:tcPr marT="45712" marB="45712"/>
                </a:tc>
                <a:tc>
                  <a:txBody>
                    <a:bodyPr/>
                    <a:lstStyle/>
                    <a:p>
                      <a:r>
                        <a:rPr lang="en-US" sz="1400" dirty="0" smtClean="0"/>
                        <a:t>FRD threat model follow up</a:t>
                      </a:r>
                      <a:endParaRPr lang="en-US" sz="1400" dirty="0"/>
                    </a:p>
                  </a:txBody>
                  <a:tcPr marT="45712" marB="45712"/>
                </a:tc>
                <a:tc>
                  <a:txBody>
                    <a:bodyPr/>
                    <a:lstStyle/>
                    <a:p>
                      <a:r>
                        <a:rPr lang="en-US" sz="1400" dirty="0" smtClean="0"/>
                        <a:t>FRD</a:t>
                      </a:r>
                      <a:endParaRPr lang="en-US" sz="1400" dirty="0"/>
                    </a:p>
                  </a:txBody>
                  <a:tcPr marT="45712" marB="45712"/>
                </a:tc>
                <a:tc>
                  <a:txBody>
                    <a:bodyPr/>
                    <a:lstStyle/>
                    <a:p>
                      <a:r>
                        <a:rPr lang="en-US" sz="1400" dirty="0" smtClean="0"/>
                        <a:t>as</a:t>
                      </a:r>
                      <a:r>
                        <a:rPr lang="en-US" sz="1400" baseline="0" dirty="0" smtClean="0"/>
                        <a:t> time permits</a:t>
                      </a:r>
                      <a:endParaRPr lang="en-US" sz="1400" dirty="0"/>
                    </a:p>
                  </a:txBody>
                  <a:tcPr marT="45712" marB="45712"/>
                </a:tc>
              </a:tr>
              <a:tr h="16001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c>
                  <a:txBody>
                    <a:bodyPr/>
                    <a:lstStyle/>
                    <a:p>
                      <a:r>
                        <a:rPr lang="en-US" sz="1400" dirty="0" smtClean="0"/>
                        <a:t>Avoid</a:t>
                      </a:r>
                      <a:r>
                        <a:rPr lang="en-US" sz="1400" baseline="0" dirty="0" smtClean="0"/>
                        <a:t> Wed. PM2. </a:t>
                      </a:r>
                      <a:endParaRPr lang="en-US" sz="1600" dirty="0"/>
                    </a:p>
                  </a:txBody>
                  <a:tcPr marT="45712" marB="45712"/>
                </a:tc>
              </a:tr>
            </a:tbl>
          </a:graphicData>
        </a:graphic>
      </p:graphicFrame>
    </p:spTree>
    <p:extLst>
      <p:ext uri="{BB962C8B-B14F-4D97-AF65-F5344CB8AC3E}">
        <p14:creationId xmlns:p14="http://schemas.microsoft.com/office/powerpoint/2010/main" val="39025953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32</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17105513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204442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250767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#3</a:t>
            </a:r>
            <a:endParaRPr lang="en-US" altLang="en-US" sz="2000" dirty="0"/>
          </a:p>
          <a:p>
            <a:endParaRPr lang="en-US" sz="3600" dirty="0"/>
          </a:p>
        </p:txBody>
      </p:sp>
    </p:spTree>
    <p:extLst>
      <p:ext uri="{BB962C8B-B14F-4D97-AF65-F5344CB8AC3E}">
        <p14:creationId xmlns:p14="http://schemas.microsoft.com/office/powerpoint/2010/main" val="40555719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p>
          <a:p>
            <a:pPr algn="just">
              <a:spcBef>
                <a:spcPct val="20000"/>
              </a:spcBef>
              <a:buFontTx/>
              <a:buChar char="•"/>
            </a:pPr>
            <a:r>
              <a:rPr lang="en-US" altLang="en-US" sz="2000" b="0" dirty="0" smtClean="0"/>
              <a:t>Set goals for July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34551742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4227907449"/>
              </p:ext>
            </p:extLst>
          </p:nvPr>
        </p:nvGraphicFramePr>
        <p:xfrm>
          <a:off x="773754" y="1556792"/>
          <a:ext cx="7772404" cy="4094224"/>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11-17-1124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Liwen Chu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nn-NO" sz="1400" dirty="0" smtClean="0">
                          <a:effectLst/>
                        </a:rPr>
                        <a:t>STA Polling for MU NDP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a:t>
                      </a:r>
                    </a:p>
                  </a:txBody>
                  <a:tcPr marT="45712" marB="45712"/>
                </a:tc>
                <a:tc>
                  <a:txBody>
                    <a:bodyPr/>
                    <a:lstStyle/>
                    <a:p>
                      <a:r>
                        <a:rPr lang="en-US" sz="1600" dirty="0" smtClean="0"/>
                        <a:t>20 min as time permits</a:t>
                      </a:r>
                      <a:endParaRPr lang="en-US" sz="1600" dirty="0"/>
                    </a:p>
                  </a:txBody>
                  <a:tcPr marT="45712" marB="45712"/>
                </a:tc>
              </a:tr>
              <a:tr h="167632">
                <a:tc>
                  <a:txBody>
                    <a:bodyPr/>
                    <a:lstStyle/>
                    <a:p>
                      <a:pPr marL="0" algn="l" defTabSz="914400" rtl="0" eaLnBrk="1" latinLnBrk="0" hangingPunct="1"/>
                      <a:r>
                        <a:rPr lang="en-US" sz="1400" kern="1200" dirty="0" smtClean="0">
                          <a:solidFill>
                            <a:schemeClr val="dk1"/>
                          </a:solidFill>
                          <a:latin typeface="+mn-lt"/>
                          <a:ea typeface="+mn-ea"/>
                          <a:cs typeface="+mn-cs"/>
                        </a:rPr>
                        <a:t>11-17-1111</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Qinghua Li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Measurement report feedback in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11-17-1120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Christian Berger</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VHT Sounding Feedback</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endParaRPr lang="en-US" sz="1600" dirty="0"/>
                    </a:p>
                  </a:txBody>
                  <a:tcPr marT="45712" marB="45712"/>
                </a:tc>
              </a:tr>
              <a:tr h="160012">
                <a:tc>
                  <a:txBody>
                    <a:bodyPr/>
                    <a:lstStyle/>
                    <a:p>
                      <a:pPr marL="0" algn="l" defTabSz="914400" rtl="0" eaLnBrk="1" latinLnBrk="0" hangingPunct="1"/>
                      <a:r>
                        <a:rPr lang="en-US" sz="1400" kern="1200" dirty="0" smtClean="0">
                          <a:solidFill>
                            <a:schemeClr val="dk1"/>
                          </a:solidFill>
                          <a:latin typeface="+mn-lt"/>
                          <a:ea typeface="+mn-ea"/>
                          <a:cs typeface="+mn-cs"/>
                        </a:rPr>
                        <a:t>11-17-955</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Follow up on</a:t>
                      </a:r>
                      <a:r>
                        <a:rPr lang="en-US" sz="1400" kern="1200" baseline="0" dirty="0" smtClean="0">
                          <a:solidFill>
                            <a:schemeClr val="dk1"/>
                          </a:solidFill>
                          <a:latin typeface="+mn-lt"/>
                          <a:ea typeface="+mn-ea"/>
                          <a:cs typeface="+mn-cs"/>
                        </a:rPr>
                        <a:t> FRD threat model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274315">
                <a:tc>
                  <a:txBody>
                    <a:bodyPr/>
                    <a:lstStyle/>
                    <a:p>
                      <a:pPr marL="0" algn="l" defTabSz="914400" rtl="0" eaLnBrk="1" latinLnBrk="0" hangingPunct="1"/>
                      <a:r>
                        <a:rPr lang="en-US" sz="1400" kern="1200" dirty="0" smtClean="0">
                          <a:solidFill>
                            <a:schemeClr val="dk1"/>
                          </a:solidFill>
                          <a:latin typeface="+mn-lt"/>
                          <a:ea typeface="+mn-ea"/>
                          <a:cs typeface="+mn-cs"/>
                        </a:rPr>
                        <a:t>11-17-1126</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MU Negotiations for Unassociated STA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r>
                        <a:rPr lang="en-US" sz="1600" dirty="0" smtClean="0"/>
                        <a:t>Late submission</a:t>
                      </a:r>
                      <a:endParaRPr lang="en-US" sz="1600" dirty="0"/>
                    </a:p>
                  </a:txBody>
                  <a:tcPr marT="45712" marB="45712"/>
                </a:tc>
              </a:tr>
              <a:tr h="548629">
                <a:tc>
                  <a:txBody>
                    <a:bodyPr/>
                    <a:lstStyle/>
                    <a:p>
                      <a:pPr marL="0" algn="l" defTabSz="914400" rtl="0" eaLnBrk="1" latinLnBrk="0" hangingPunct="1"/>
                      <a:r>
                        <a:rPr lang="en-US" sz="1400" kern="1200" dirty="0" smtClean="0">
                          <a:solidFill>
                            <a:schemeClr val="dk1"/>
                          </a:solidFill>
                          <a:latin typeface="+mn-lt"/>
                          <a:ea typeface="+mn-ea"/>
                          <a:cs typeface="+mn-cs"/>
                        </a:rPr>
                        <a:t>11-17-1128</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a:t>
                      </a:r>
                      <a:r>
                        <a:rPr lang="en-US" sz="1400" kern="1200" baseline="0" dirty="0" smtClean="0">
                          <a:solidFill>
                            <a:schemeClr val="dk1"/>
                          </a:solidFill>
                          <a:latin typeface="+mn-lt"/>
                          <a:ea typeface="+mn-ea"/>
                          <a:cs typeface="+mn-cs"/>
                        </a:rPr>
                        <a:t>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Target Wake Time for MU Measurement Scheduling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smtClean="0">
                        <a:solidFill>
                          <a:schemeClr val="dk1"/>
                        </a:solidFill>
                        <a:latin typeface="+mn-lt"/>
                        <a:ea typeface="+mn-ea"/>
                        <a:cs typeface="+mn-cs"/>
                      </a:endParaRPr>
                    </a:p>
                  </a:txBody>
                  <a:tcPr marT="45712" marB="45712"/>
                </a:tc>
                <a:tc>
                  <a:txBody>
                    <a:bodyPr/>
                    <a:lstStyle/>
                    <a:p>
                      <a:r>
                        <a:rPr lang="en-US" sz="1600" dirty="0" smtClean="0"/>
                        <a:t>Late submission</a:t>
                      </a:r>
                      <a:endParaRPr lang="en-US" sz="1600" dirty="0"/>
                    </a:p>
                  </a:txBody>
                  <a:tcPr marT="45712" marB="45712"/>
                </a:tc>
              </a:tr>
            </a:tbl>
          </a:graphicData>
        </a:graphic>
      </p:graphicFrame>
    </p:spTree>
    <p:extLst>
      <p:ext uri="{BB962C8B-B14F-4D97-AF65-F5344CB8AC3E}">
        <p14:creationId xmlns:p14="http://schemas.microsoft.com/office/powerpoint/2010/main" val="362465029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38</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419290996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55986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smtClean="0"/>
              <a:t>You </a:t>
            </a:r>
            <a:r>
              <a:rPr lang="en-US" altLang="en-US" dirty="0"/>
              <a:t>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419731329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4095569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 4</a:t>
            </a:r>
            <a:endParaRPr lang="en-US" altLang="en-US" sz="2000" dirty="0"/>
          </a:p>
          <a:p>
            <a:endParaRPr lang="en-US" sz="3600" dirty="0"/>
          </a:p>
        </p:txBody>
      </p:sp>
    </p:spTree>
    <p:extLst>
      <p:ext uri="{BB962C8B-B14F-4D97-AF65-F5344CB8AC3E}">
        <p14:creationId xmlns:p14="http://schemas.microsoft.com/office/powerpoint/2010/main" val="11382380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3</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t>
            </a:r>
            <a:r>
              <a:rPr lang="en-US" altLang="en-US" sz="2000" b="0" dirty="0" smtClean="0"/>
              <a:t>(as needed)</a:t>
            </a:r>
          </a:p>
          <a:p>
            <a:pPr algn="just">
              <a:spcBef>
                <a:spcPct val="20000"/>
              </a:spcBef>
              <a:buFontTx/>
              <a:buChar char="•"/>
            </a:pPr>
            <a:r>
              <a:rPr lang="en-US" altLang="en-US" sz="2000" b="0" dirty="0" smtClean="0"/>
              <a:t>Review TG timelines (10 min</a:t>
            </a:r>
            <a:r>
              <a:rPr lang="en-US" altLang="en-US" sz="2000" b="0" dirty="0"/>
              <a:t> </a:t>
            </a:r>
            <a:r>
              <a:rPr lang="en-US" altLang="en-US" sz="2000" b="0" dirty="0" smtClean="0"/>
              <a:t>– special order)</a:t>
            </a:r>
          </a:p>
          <a:p>
            <a:pPr algn="just">
              <a:spcBef>
                <a:spcPct val="20000"/>
              </a:spcBef>
              <a:buFontTx/>
              <a:buChar char="•"/>
            </a:pPr>
            <a:r>
              <a:rPr lang="en-US" altLang="en-US" sz="2000" b="0" dirty="0" smtClean="0"/>
              <a:t>Consider FRD status and readiness to freeze (15min – special order)</a:t>
            </a:r>
          </a:p>
          <a:p>
            <a:pPr algn="just">
              <a:spcBef>
                <a:spcPct val="20000"/>
              </a:spcBef>
              <a:buFontTx/>
              <a:buChar char="•"/>
            </a:pPr>
            <a:r>
              <a:rPr lang="en-US" altLang="en-US" sz="2000" b="0" dirty="0" smtClean="0"/>
              <a:t>Set goals for July meeting (5min – special order)</a:t>
            </a:r>
          </a:p>
          <a:p>
            <a:pPr algn="just">
              <a:spcBef>
                <a:spcPct val="20000"/>
              </a:spcBef>
              <a:buFontTx/>
              <a:buChar char="•"/>
            </a:pPr>
            <a:r>
              <a:rPr lang="en-US" altLang="en-US" sz="2000" b="0" dirty="0" smtClean="0"/>
              <a:t>Set teleconference times (5min – special order)</a:t>
            </a:r>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smtClean="0"/>
          </a:p>
          <a:p>
            <a:pPr algn="just">
              <a:spcBef>
                <a:spcPct val="20000"/>
              </a:spcBef>
              <a:buFontTx/>
              <a:buChar char="•"/>
            </a:pPr>
            <a:endParaRPr lang="en-US" altLang="en-US" sz="2000" b="0" dirty="0"/>
          </a:p>
          <a:p>
            <a:endParaRPr lang="en-US" sz="2000" b="0" dirty="0"/>
          </a:p>
          <a:p>
            <a:endParaRPr lang="en-US" dirty="0"/>
          </a:p>
        </p:txBody>
      </p:sp>
    </p:spTree>
    <p:extLst>
      <p:ext uri="{BB962C8B-B14F-4D97-AF65-F5344CB8AC3E}">
        <p14:creationId xmlns:p14="http://schemas.microsoft.com/office/powerpoint/2010/main" val="8257704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smtClean="0">
                <a:solidFill>
                  <a:schemeClr val="tx2"/>
                </a:solidFill>
              </a:rPr>
              <a:t>#3</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61263724"/>
              </p:ext>
            </p:extLst>
          </p:nvPr>
        </p:nvGraphicFramePr>
        <p:xfrm>
          <a:off x="622302" y="1916832"/>
          <a:ext cx="7772404" cy="3240832"/>
        </p:xfrm>
        <a:graphic>
          <a:graphicData uri="http://schemas.openxmlformats.org/drawingml/2006/table">
            <a:tbl>
              <a:tblPr firstRow="1" bandRow="1">
                <a:tableStyleId>{21E4AEA4-8DFA-4A89-87EB-49C32662AFE0}</a:tableStyleId>
              </a:tblPr>
              <a:tblGrid>
                <a:gridCol w="1380624"/>
                <a:gridCol w="1670495"/>
                <a:gridCol w="2304256"/>
                <a:gridCol w="1296144"/>
                <a:gridCol w="1120885"/>
              </a:tblGrid>
              <a:tr h="370760">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endParaRPr lang="en-US" sz="1600" dirty="0"/>
                    </a:p>
                  </a:txBody>
                  <a:tcPr marT="45712" marB="45712"/>
                </a:tc>
              </a:tr>
              <a:tr h="370760">
                <a:tc>
                  <a:txBody>
                    <a:bodyPr/>
                    <a:lstStyle/>
                    <a:p>
                      <a:r>
                        <a:rPr lang="en-US" sz="1600" dirty="0" smtClean="0"/>
                        <a:t>11-17-836</a:t>
                      </a:r>
                      <a:endParaRPr lang="en-US" sz="1600" dirty="0"/>
                    </a:p>
                  </a:txBody>
                  <a:tcPr marT="45712" marB="45712"/>
                </a:tc>
                <a:tc>
                  <a:txBody>
                    <a:bodyPr/>
                    <a:lstStyle/>
                    <a:p>
                      <a:r>
                        <a:rPr lang="en-US" sz="1600" dirty="0" smtClean="0"/>
                        <a:t>Jonathan Segev</a:t>
                      </a:r>
                      <a:endParaRPr lang="en-US" sz="1600" dirty="0"/>
                    </a:p>
                  </a:txBody>
                  <a:tcPr marT="45712" marB="45712"/>
                </a:tc>
                <a:tc>
                  <a:txBody>
                    <a:bodyPr/>
                    <a:lstStyle/>
                    <a:p>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May 2017</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endParaRPr lang="en-US" sz="1600" kern="1200" dirty="0">
                        <a:solidFill>
                          <a:schemeClr val="dk1"/>
                        </a:solidFill>
                        <a:latin typeface="+mn-lt"/>
                        <a:ea typeface="+mn-ea"/>
                        <a:cs typeface="+mn-cs"/>
                      </a:endParaRPr>
                    </a:p>
                  </a:txBody>
                  <a:tcPr marT="45712" marB="45712"/>
                </a:tc>
              </a:tr>
              <a:tr h="411472">
                <a:tc>
                  <a:txBody>
                    <a:bodyPr/>
                    <a:lstStyle/>
                    <a:p>
                      <a:r>
                        <a:rPr lang="en-US" sz="1400" dirty="0" smtClean="0"/>
                        <a:t>11-17-1249</a:t>
                      </a:r>
                      <a:endParaRPr lang="en-US" sz="1400" dirty="0"/>
                    </a:p>
                  </a:txBody>
                  <a:tcPr marT="45712" marB="45712"/>
                </a:tc>
                <a:tc>
                  <a:txBody>
                    <a:bodyPr/>
                    <a:lstStyle/>
                    <a:p>
                      <a:r>
                        <a:rPr lang="en-US" sz="1400" dirty="0" smtClean="0">
                          <a:effectLst/>
                        </a:rPr>
                        <a:t>Vladica Sark </a:t>
                      </a:r>
                      <a:endParaRPr lang="en-US" sz="1400" dirty="0"/>
                    </a:p>
                  </a:txBody>
                  <a:tcPr marT="45712" marB="45712"/>
                </a:tc>
                <a:tc>
                  <a:txBody>
                    <a:bodyPr/>
                    <a:lstStyle/>
                    <a:p>
                      <a:r>
                        <a:rPr lang="en-US" sz="1400" dirty="0" smtClean="0">
                          <a:effectLst/>
                        </a:rPr>
                        <a:t>Efficient Positioning Method Applicable in Dense Multi User Scenarios</a:t>
                      </a:r>
                      <a:endParaRPr lang="en-US" sz="1400" dirty="0"/>
                    </a:p>
                  </a:txBody>
                  <a:tcPr marT="45712" marB="45712"/>
                </a:tc>
                <a:tc>
                  <a:txBody>
                    <a:bodyPr/>
                    <a:lstStyle/>
                    <a:p>
                      <a:r>
                        <a:rPr lang="en-US" sz="1600" dirty="0" smtClean="0"/>
                        <a:t>Technical</a:t>
                      </a:r>
                      <a:endParaRPr lang="en-US" dirty="0"/>
                    </a:p>
                  </a:txBody>
                  <a:tcPr marT="45712" marB="45712"/>
                </a:tc>
                <a:tc>
                  <a:txBody>
                    <a:bodyPr/>
                    <a:lstStyle/>
                    <a:p>
                      <a:r>
                        <a:rPr lang="en-US" sz="1400" dirty="0" smtClean="0"/>
                        <a:t>Avoid</a:t>
                      </a:r>
                      <a:r>
                        <a:rPr lang="en-US" sz="1400" baseline="0" dirty="0" smtClean="0"/>
                        <a:t> Wed. PM2. </a:t>
                      </a:r>
                      <a:endParaRPr lang="en-US" sz="1600" dirty="0"/>
                    </a:p>
                  </a:txBody>
                  <a:tcPr marT="45712" marB="45712"/>
                </a:tc>
              </a:tr>
              <a:tr h="411472">
                <a:tc>
                  <a:txBody>
                    <a:bodyPr/>
                    <a:lstStyle/>
                    <a:p>
                      <a:r>
                        <a:rPr lang="en-US" sz="1600" dirty="0" smtClean="0"/>
                        <a:t>11-17-462</a:t>
                      </a:r>
                      <a:endParaRPr lang="en-US" sz="1600"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Chao Chun Wang</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Spec</a:t>
                      </a:r>
                      <a:r>
                        <a:rPr lang="en-US" sz="1600" kern="1200" baseline="0" dirty="0" smtClean="0">
                          <a:solidFill>
                            <a:schemeClr val="dk1"/>
                          </a:solidFill>
                          <a:latin typeface="+mn-lt"/>
                          <a:ea typeface="+mn-ea"/>
                          <a:cs typeface="+mn-cs"/>
                        </a:rPr>
                        <a:t> Framework Document draft</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Approval of SFD working draft</a:t>
                      </a:r>
                      <a:endParaRPr lang="en-US" sz="1600" kern="1200" dirty="0">
                        <a:solidFill>
                          <a:schemeClr val="dk1"/>
                        </a:solidFill>
                        <a:latin typeface="+mn-lt"/>
                        <a:ea typeface="+mn-ea"/>
                        <a:cs typeface="+mn-cs"/>
                      </a:endParaRPr>
                    </a:p>
                  </a:txBody>
                  <a:tcPr marT="45712" marB="45712"/>
                </a:tc>
                <a:tc>
                  <a:txBody>
                    <a:bodyPr/>
                    <a:lstStyle/>
                    <a:p>
                      <a:r>
                        <a:rPr lang="en-US" sz="1600" dirty="0" smtClean="0"/>
                        <a:t>20 min</a:t>
                      </a:r>
                      <a:endParaRPr lang="en-US" sz="1600" dirty="0"/>
                    </a:p>
                  </a:txBody>
                  <a:tcPr marT="45712" marB="45712"/>
                </a:tc>
              </a:tr>
              <a:tr h="160012">
                <a:tc>
                  <a:txBody>
                    <a:bodyPr/>
                    <a:lstStyle/>
                    <a:p>
                      <a:pPr marL="0" algn="l" defTabSz="914400" rtl="0" eaLnBrk="1" latinLnBrk="0" hangingPunct="1"/>
                      <a:r>
                        <a:rPr lang="en-US" sz="1400" kern="1200" smtClean="0">
                          <a:solidFill>
                            <a:schemeClr val="dk1"/>
                          </a:solidFill>
                          <a:latin typeface="+mn-lt"/>
                          <a:ea typeface="+mn-ea"/>
                          <a:cs typeface="+mn-cs"/>
                        </a:rPr>
                        <a:t>11-17-1113</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Chao Chun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smtClean="0">
                          <a:effectLst/>
                        </a:rPr>
                        <a:t>Resource Negotiation for Unassociated STAs in SU request and response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smtClean="0">
                          <a:solidFill>
                            <a:schemeClr val="dk1"/>
                          </a:solidFill>
                          <a:latin typeface="+mn-lt"/>
                          <a:ea typeface="+mn-ea"/>
                          <a:cs typeface="+mn-cs"/>
                        </a:rPr>
                        <a:t>SFD</a:t>
                      </a:r>
                      <a:endParaRPr lang="en-US" sz="1400" kern="1200" dirty="0" smtClean="0">
                        <a:solidFill>
                          <a:schemeClr val="dk1"/>
                        </a:solidFill>
                        <a:latin typeface="+mn-lt"/>
                        <a:ea typeface="+mn-ea"/>
                        <a:cs typeface="+mn-cs"/>
                      </a:endParaRPr>
                    </a:p>
                  </a:txBody>
                  <a:tcPr marT="45712" marB="45712"/>
                </a:tc>
                <a:tc>
                  <a:txBody>
                    <a:bodyPr/>
                    <a:lstStyle/>
                    <a:p>
                      <a:r>
                        <a:rPr lang="en-US" sz="1600" dirty="0" smtClean="0"/>
                        <a:t>20</a:t>
                      </a:r>
                      <a:r>
                        <a:rPr lang="en-US" sz="1600" baseline="0" dirty="0" smtClean="0"/>
                        <a:t> min</a:t>
                      </a:r>
                      <a:endParaRPr lang="en-US" sz="1600" dirty="0"/>
                    </a:p>
                  </a:txBody>
                  <a:tcPr marT="45712" marB="45712"/>
                </a:tc>
              </a:tr>
            </a:tbl>
          </a:graphicData>
        </a:graphic>
      </p:graphicFrame>
    </p:spTree>
    <p:extLst>
      <p:ext uri="{BB962C8B-B14F-4D97-AF65-F5344CB8AC3E}">
        <p14:creationId xmlns:p14="http://schemas.microsoft.com/office/powerpoint/2010/main" val="376708988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44</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July 2017</a:t>
            </a:r>
            <a:endParaRPr lang="en-GB" dirty="0"/>
          </a:p>
        </p:txBody>
      </p:sp>
    </p:spTree>
    <p:extLst>
      <p:ext uri="{BB962C8B-B14F-4D97-AF65-F5344CB8AC3E}">
        <p14:creationId xmlns:p14="http://schemas.microsoft.com/office/powerpoint/2010/main" val="352986113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39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3" y="2899544"/>
              <a:ext cx="172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24140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114129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cxnSp>
        <p:nvCxnSpPr>
          <p:cNvPr id="81" name="Straight Connector 80"/>
          <p:cNvCxnSpPr/>
          <p:nvPr/>
        </p:nvCxnSpPr>
        <p:spPr bwMode="auto">
          <a:xfrm>
            <a:off x="3800232" y="368084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Connector 81"/>
          <p:cNvCxnSpPr/>
          <p:nvPr/>
        </p:nvCxnSpPr>
        <p:spPr bwMode="auto">
          <a:xfrm>
            <a:off x="2002572" y="5517232"/>
            <a:ext cx="2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Connector 82"/>
          <p:cNvCxnSpPr/>
          <p:nvPr/>
        </p:nvCxnSpPr>
        <p:spPr bwMode="auto">
          <a:xfrm>
            <a:off x="2519150" y="3059295"/>
            <a:ext cx="4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Connector 83"/>
          <p:cNvCxnSpPr/>
          <p:nvPr/>
        </p:nvCxnSpPr>
        <p:spPr bwMode="auto">
          <a:xfrm>
            <a:off x="3203848" y="3680842"/>
            <a:ext cx="10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Connector 84"/>
          <p:cNvCxnSpPr/>
          <p:nvPr/>
        </p:nvCxnSpPr>
        <p:spPr bwMode="auto">
          <a:xfrm>
            <a:off x="3187445" y="4141460"/>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endParaRPr lang="en-US"/>
          </a:p>
        </p:txBody>
      </p:sp>
    </p:spTree>
    <p:extLst>
      <p:ext uri="{BB962C8B-B14F-4D97-AF65-F5344CB8AC3E}">
        <p14:creationId xmlns:p14="http://schemas.microsoft.com/office/powerpoint/2010/main" val="58208963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FRD Maturity – Freeze (previously)</a:t>
            </a:r>
            <a:endParaRPr lang="en-US" dirty="0"/>
          </a:p>
        </p:txBody>
      </p:sp>
      <p:sp>
        <p:nvSpPr>
          <p:cNvPr id="3" name="Content Placeholder 2"/>
          <p:cNvSpPr>
            <a:spLocks noGrp="1"/>
          </p:cNvSpPr>
          <p:nvPr>
            <p:ph idx="1"/>
          </p:nvPr>
        </p:nvSpPr>
        <p:spPr>
          <a:xfrm>
            <a:off x="685800" y="1628800"/>
            <a:ext cx="7770813" cy="4465613"/>
          </a:xfrm>
        </p:spPr>
        <p:txBody>
          <a:bodyPr/>
          <a:lstStyle/>
          <a:p>
            <a:pPr algn="just">
              <a:spcBef>
                <a:spcPts val="1225"/>
              </a:spcBef>
              <a:buFontTx/>
              <a:buChar char="•"/>
            </a:pPr>
            <a:r>
              <a:rPr lang="en-US" altLang="en-US" sz="2000" dirty="0" smtClean="0"/>
              <a:t>During the March meeting group committed (motion) to bring the FRD to maturity.</a:t>
            </a:r>
          </a:p>
          <a:p>
            <a:pPr algn="just">
              <a:spcBef>
                <a:spcPts val="1225"/>
              </a:spcBef>
              <a:buFontTx/>
              <a:buChar char="•"/>
            </a:pPr>
            <a:r>
              <a:rPr lang="en-US" altLang="en-US" sz="2000" dirty="0" smtClean="0"/>
              <a:t>TG approved timelines reflect FRD freeze post May meeting.</a:t>
            </a:r>
          </a:p>
          <a:p>
            <a:pPr algn="just">
              <a:spcBef>
                <a:spcPts val="1225"/>
              </a:spcBef>
              <a:buFontTx/>
              <a:buChar char="•"/>
            </a:pPr>
            <a:r>
              <a:rPr lang="en-US" altLang="en-US" sz="2000" dirty="0" smtClean="0"/>
              <a:t>Options to consider:</a:t>
            </a:r>
          </a:p>
          <a:p>
            <a:pPr lvl="1" algn="just">
              <a:spcBef>
                <a:spcPts val="1225"/>
              </a:spcBef>
              <a:buFontTx/>
              <a:buChar char="•"/>
            </a:pPr>
            <a:r>
              <a:rPr lang="en-US" altLang="en-US" sz="1800" dirty="0" smtClean="0"/>
              <a:t>Consider the FRD sufficiently mature to go to freeze and focus on development of SFD (current timelines).</a:t>
            </a:r>
          </a:p>
          <a:p>
            <a:pPr lvl="1" algn="just">
              <a:spcBef>
                <a:spcPts val="1225"/>
              </a:spcBef>
              <a:buFontTx/>
              <a:buChar char="•"/>
            </a:pPr>
            <a:r>
              <a:rPr lang="en-US" altLang="en-US" sz="1800" dirty="0" smtClean="0"/>
              <a:t>Continue developing the FRD and reflect that by delaying the TG timelines.</a:t>
            </a:r>
          </a:p>
          <a:p>
            <a:pPr lvl="1" algn="just">
              <a:spcBef>
                <a:spcPts val="1225"/>
              </a:spcBef>
              <a:buFontTx/>
              <a:buChar char="•"/>
            </a:pPr>
            <a:r>
              <a:rPr lang="en-US" altLang="en-US" sz="1800" dirty="0" smtClean="0"/>
              <a:t>Consider the FRD complete and move to comment collection of FRD to be resolved in the July meeting, where these are considered and FRD goes to final version past that meeting – depending on level of comments delay possibly absorbed on other activities. </a:t>
            </a:r>
          </a:p>
          <a:p>
            <a:pPr algn="just">
              <a:spcBef>
                <a:spcPts val="1225"/>
              </a:spcBef>
              <a:buFontTx/>
              <a:buChar char="•"/>
            </a:pPr>
            <a:r>
              <a:rPr lang="en-US" altLang="en-US" sz="2000" dirty="0" smtClean="0"/>
              <a:t>Discussion….</a:t>
            </a:r>
            <a:endParaRPr lang="en-US" altLang="en-US" sz="2000" dirty="0"/>
          </a:p>
          <a:p>
            <a:pPr lvl="0">
              <a:buFont typeface="Arial" panose="020B0604020202020204" pitchFamily="34" charset="0"/>
              <a:buChar char="•"/>
            </a:pPr>
            <a:endParaRPr lang="en-US" altLang="en-US" sz="20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42248502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(May meeting) </a:t>
            </a:r>
            <a:endParaRPr lang="en-US" dirty="0"/>
          </a:p>
        </p:txBody>
      </p:sp>
      <p:sp>
        <p:nvSpPr>
          <p:cNvPr id="3" name="Content Placeholder 2"/>
          <p:cNvSpPr>
            <a:spLocks noGrp="1"/>
          </p:cNvSpPr>
          <p:nvPr>
            <p:ph idx="1"/>
          </p:nvPr>
        </p:nvSpPr>
        <p:spPr/>
        <p:txBody>
          <a:bodyPr/>
          <a:lstStyle/>
          <a:p>
            <a:pPr marL="0" indent="0"/>
            <a:r>
              <a:rPr lang="en-US" dirty="0"/>
              <a:t>Move to approve the </a:t>
            </a:r>
            <a:r>
              <a:rPr lang="en-US" dirty="0" smtClean="0"/>
              <a:t>Functional </a:t>
            </a:r>
            <a:r>
              <a:rPr lang="en-US" dirty="0"/>
              <a:t>Requirement </a:t>
            </a:r>
            <a:r>
              <a:rPr lang="en-US" dirty="0" smtClean="0"/>
              <a:t>Document 11-17-424-05 with additions made during the May meeting and </a:t>
            </a:r>
            <a:r>
              <a:rPr lang="en-US" dirty="0"/>
              <a:t>start a 45 day comment collection, limiting the duration of the subsequent comment resolution to the end of the next face to face IEEE 802.11 WG </a:t>
            </a:r>
            <a:r>
              <a:rPr lang="en-US" dirty="0" smtClean="0"/>
              <a:t>meeting.</a:t>
            </a:r>
          </a:p>
          <a:p>
            <a:r>
              <a:rPr lang="en-US" dirty="0" smtClean="0"/>
              <a:t>Results: 22/0/0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33774101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Sep. Meeting</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Continue SFD development.</a:t>
            </a:r>
          </a:p>
          <a:p>
            <a:pPr>
              <a:buFont typeface="Arial" panose="020B0604020202020204" pitchFamily="34" charset="0"/>
              <a:buChar char="•"/>
            </a:pPr>
            <a:r>
              <a:rPr lang="en-US" dirty="0" smtClean="0"/>
              <a:t>Initiate a call for amendment text contributions.</a:t>
            </a:r>
          </a:p>
          <a:p>
            <a:pPr>
              <a:buFont typeface="Arial" panose="020B0604020202020204" pitchFamily="34" charset="0"/>
              <a:buChar char="•"/>
            </a:pPr>
            <a:r>
              <a:rPr lang="en-US" dirty="0" smtClean="0"/>
              <a:t>Consider technical proposals.</a:t>
            </a:r>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1841802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 approval of Sep. meeting Goals</a:t>
            </a:r>
            <a:endParaRPr lang="en-US" dirty="0"/>
          </a:p>
        </p:txBody>
      </p:sp>
      <p:sp>
        <p:nvSpPr>
          <p:cNvPr id="3" name="Content Placeholder 2"/>
          <p:cNvSpPr>
            <a:spLocks noGrp="1"/>
          </p:cNvSpPr>
          <p:nvPr>
            <p:ph idx="1"/>
          </p:nvPr>
        </p:nvSpPr>
        <p:spPr/>
        <p:txBody>
          <a:bodyPr/>
          <a:lstStyle/>
          <a:p>
            <a:pPr marL="0" indent="0"/>
            <a:r>
              <a:rPr lang="en-US" dirty="0" smtClean="0"/>
              <a:t>We commit for the Sep. meeting goals as the TG Plan Of Record.</a:t>
            </a:r>
          </a:p>
          <a:p>
            <a:endParaRPr lang="en-US" dirty="0" smtClean="0"/>
          </a:p>
          <a:p>
            <a:r>
              <a:rPr lang="en-US" dirty="0" smtClean="0"/>
              <a:t>Moved:</a:t>
            </a:r>
          </a:p>
          <a:p>
            <a:r>
              <a:rPr lang="en-US" dirty="0" smtClean="0"/>
              <a:t>2</a:t>
            </a:r>
            <a:r>
              <a:rPr lang="en-US" baseline="30000" dirty="0" smtClean="0"/>
              <a:t>nd</a:t>
            </a:r>
            <a:r>
              <a:rPr lang="en-US" dirty="0" smtClean="0"/>
              <a:t>:</a:t>
            </a:r>
          </a:p>
          <a:p>
            <a:endParaRPr lang="en-US" dirty="0"/>
          </a:p>
          <a:p>
            <a:r>
              <a:rPr lang="en-US" dirty="0" smtClean="0"/>
              <a:t>Y: 				N: 			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988322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56616262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a:xfrm>
            <a:off x="685800" y="1981201"/>
            <a:ext cx="7770813" cy="1375792"/>
          </a:xfrm>
        </p:spPr>
        <p:txBody>
          <a:bodyPr/>
          <a:lstStyle/>
          <a:p>
            <a:pPr algn="just">
              <a:spcBef>
                <a:spcPct val="20000"/>
              </a:spcBef>
              <a:buFontTx/>
              <a:buChar char="•"/>
            </a:pPr>
            <a:r>
              <a:rPr lang="en-US" altLang="en-US" dirty="0" smtClean="0"/>
              <a:t>May 31</a:t>
            </a:r>
            <a:r>
              <a:rPr lang="en-US" altLang="en-US" baseline="30000" dirty="0" smtClean="0"/>
              <a:t>st</a:t>
            </a:r>
            <a:r>
              <a:rPr lang="en-US" altLang="en-US" dirty="0" smtClean="0"/>
              <a:t> (</a:t>
            </a:r>
            <a:r>
              <a:rPr lang="en-US" altLang="en-US" dirty="0"/>
              <a:t>Wed.) </a:t>
            </a:r>
            <a:r>
              <a:rPr lang="en-US" altLang="en-US" dirty="0" smtClean="0"/>
              <a:t>11:00AM </a:t>
            </a:r>
            <a:r>
              <a:rPr lang="en-US" altLang="en-US" dirty="0"/>
              <a:t>ET for 1hr. </a:t>
            </a:r>
          </a:p>
          <a:p>
            <a:pPr algn="just">
              <a:spcBef>
                <a:spcPct val="20000"/>
              </a:spcBef>
              <a:buFontTx/>
              <a:buChar char="•"/>
            </a:pPr>
            <a:r>
              <a:rPr lang="en-US" altLang="en-US" dirty="0"/>
              <a:t>Do we need anymore calls</a:t>
            </a:r>
            <a:r>
              <a:rPr lang="en-US" altLang="en-US" dirty="0" smtClean="0"/>
              <a:t>?</a:t>
            </a: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Tree>
    <p:extLst>
      <p:ext uri="{BB962C8B-B14F-4D97-AF65-F5344CB8AC3E}">
        <p14:creationId xmlns:p14="http://schemas.microsoft.com/office/powerpoint/2010/main" val="162748957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58</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59</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60</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61</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64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July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6975</TotalTime>
  <Words>3605</Words>
  <Application>Microsoft Office PowerPoint</Application>
  <PresentationFormat>On-screen Show (4:3)</PresentationFormat>
  <Paragraphs>878</Paragraphs>
  <Slides>64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July Meeting Agenda</vt:lpstr>
      <vt:lpstr>IEEE 802.11 Task Group AZ Next Generation Positioning </vt:lpstr>
      <vt:lpstr>Abstract</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 (1)</vt:lpstr>
      <vt:lpstr>Submission List for the week (2)</vt:lpstr>
      <vt:lpstr>PowerPoint Presentation</vt:lpstr>
      <vt:lpstr>Meeting Slot # 1 discussion items</vt:lpstr>
      <vt:lpstr>Submission order – Slot #1</vt:lpstr>
      <vt:lpstr>Approval of previous meeting minutes</vt:lpstr>
      <vt:lpstr>Approval of FRD Working Draft</vt:lpstr>
      <vt:lpstr>Motion</vt:lpstr>
      <vt:lpstr>Presentations</vt:lpstr>
      <vt:lpstr>Attendance reminder</vt:lpstr>
      <vt:lpstr>Recess</vt:lpstr>
      <vt:lpstr>PowerPoint Presentation</vt:lpstr>
      <vt:lpstr>Meeting Slot # 2 discussion items</vt:lpstr>
      <vt:lpstr>Submission order – Slot # 2 (previously)</vt:lpstr>
      <vt:lpstr>Submission order – Slot # 2</vt:lpstr>
      <vt:lpstr>Presentations</vt:lpstr>
      <vt:lpstr>Reminder to do attendance</vt:lpstr>
      <vt:lpstr>Recess</vt:lpstr>
      <vt:lpstr>PowerPoint Presentation</vt:lpstr>
      <vt:lpstr>Meeting Slot # 3 discussion items</vt:lpstr>
      <vt:lpstr>Submission order – Slot #3</vt:lpstr>
      <vt:lpstr>Presentations</vt:lpstr>
      <vt:lpstr>Reminder to do attendance</vt:lpstr>
      <vt:lpstr>Recess</vt:lpstr>
      <vt:lpstr>PowerPoint Presentation</vt:lpstr>
      <vt:lpstr>Meeting Slot # 3 discussion items</vt:lpstr>
      <vt:lpstr>Submission order – Slot #3</vt:lpstr>
      <vt:lpstr>Presentations</vt:lpstr>
      <vt:lpstr>PowerPoint Presentation</vt:lpstr>
      <vt:lpstr>FRD Maturity – Freeze (previously)</vt:lpstr>
      <vt:lpstr>Motion (May meeting) </vt:lpstr>
      <vt:lpstr>Goals for Sep. Meeting</vt:lpstr>
      <vt:lpstr>Motion – approval of Sep. meeting Goals</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Agenda</dc:title>
  <dc:subject>TG AZ Meeting Agenda</dc:subject>
  <dc:creator>Segev, Jonathan (Intel Corporation)</dc:creator>
  <cp:lastModifiedBy>Segev, Jonathan</cp:lastModifiedBy>
  <cp:revision>155</cp:revision>
  <cp:lastPrinted>1601-01-01T00:00:00Z</cp:lastPrinted>
  <dcterms:created xsi:type="dcterms:W3CDTF">2017-01-29T08:57:00Z</dcterms:created>
  <dcterms:modified xsi:type="dcterms:W3CDTF">2017-07-12T10:20:27Z</dcterms:modified>
</cp:coreProperties>
</file>