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281" r:id="rId20"/>
    <p:sldId id="282" r:id="rId21"/>
    <p:sldId id="283" r:id="rId22"/>
    <p:sldId id="284" r:id="rId23"/>
    <p:sldId id="318" r:id="rId24"/>
    <p:sldId id="320" r:id="rId25"/>
    <p:sldId id="285" r:id="rId26"/>
    <p:sldId id="286" r:id="rId27"/>
    <p:sldId id="287" r:id="rId28"/>
    <p:sldId id="290" r:id="rId29"/>
    <p:sldId id="289" r:id="rId30"/>
    <p:sldId id="288" r:id="rId31"/>
    <p:sldId id="317" r:id="rId32"/>
    <p:sldId id="304" r:id="rId33"/>
    <p:sldId id="308" r:id="rId34"/>
    <p:sldId id="306" r:id="rId35"/>
    <p:sldId id="307" r:id="rId36"/>
    <p:sldId id="305" r:id="rId37"/>
    <p:sldId id="291" r:id="rId38"/>
    <p:sldId id="293" r:id="rId39"/>
    <p:sldId id="313" r:id="rId40"/>
    <p:sldId id="314" r:id="rId41"/>
    <p:sldId id="309" r:id="rId42"/>
    <p:sldId id="294" r:id="rId43"/>
    <p:sldId id="295" r:id="rId44"/>
    <p:sldId id="296" r:id="rId45"/>
    <p:sldId id="297" r:id="rId46"/>
    <p:sldId id="298" r:id="rId47"/>
    <p:sldId id="299" r:id="rId48"/>
    <p:sldId id="300" r:id="rId49"/>
    <p:sldId id="301" r:id="rId50"/>
    <p:sldId id="258" r:id="rId51"/>
    <p:sldId id="259" r:id="rId52"/>
    <p:sldId id="260" r:id="rId53"/>
    <p:sldId id="261" r:id="rId54"/>
    <p:sldId id="262" r:id="rId55"/>
    <p:sldId id="263" r:id="rId56"/>
    <p:sldId id="264" r:id="rId5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Lst>
        </p14:section>
        <p14:section name="Slot # 1" id="{A8BC1F47-3153-4394-9D00-B4D234301B74}">
          <p14:sldIdLst>
            <p14:sldId id="281"/>
            <p14:sldId id="282"/>
            <p14:sldId id="283"/>
            <p14:sldId id="284"/>
            <p14:sldId id="318"/>
            <p14:sldId id="320"/>
            <p14:sldId id="285"/>
            <p14:sldId id="286"/>
            <p14:sldId id="287"/>
          </p14:sldIdLst>
        </p14:section>
        <p14:section name="Slot # 2" id="{5DEA695E-ACCD-4583-8C8C-713FC3EAA3F2}">
          <p14:sldIdLst>
            <p14:sldId id="290"/>
            <p14:sldId id="289"/>
            <p14:sldId id="288"/>
            <p14:sldId id="317"/>
            <p14:sldId id="304"/>
            <p14:sldId id="308"/>
          </p14:sldIdLst>
        </p14:section>
        <p14:section name="Slot #3" id="{630C644C-9DFD-4620-9650-24BD26CEB6E3}">
          <p14:sldIdLst>
            <p14:sldId id="306"/>
            <p14:sldId id="307"/>
            <p14:sldId id="305"/>
            <p14:sldId id="291"/>
            <p14:sldId id="293"/>
            <p14:sldId id="31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82" autoAdjust="0"/>
    <p:restoredTop sz="94660"/>
  </p:normalViewPr>
  <p:slideViewPr>
    <p:cSldViewPr>
      <p:cViewPr>
        <p:scale>
          <a:sx n="75" d="100"/>
          <a:sy n="75" d="100"/>
        </p:scale>
        <p:origin x="594"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802.11-17/0836r02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2017-07-11</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57"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07324148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(11-17-842).  </a:t>
            </a:r>
          </a:p>
          <a:p>
            <a:pPr algn="just">
              <a:spcBef>
                <a:spcPct val="20000"/>
              </a:spcBef>
              <a:buFontTx/>
              <a:buChar char="•"/>
            </a:pPr>
            <a:r>
              <a:rPr lang="en-US" altLang="en-US" sz="2000" b="0" dirty="0" smtClean="0"/>
              <a:t>FRD </a:t>
            </a:r>
            <a:r>
              <a:rPr lang="en-US" altLang="en-US" sz="2000" b="0" dirty="0" smtClean="0"/>
              <a:t>comment </a:t>
            </a:r>
            <a:r>
              <a:rPr lang="en-US" altLang="en-US" sz="2000" b="0" dirty="0" smtClean="0"/>
              <a:t>resolution – review and assignment.</a:t>
            </a:r>
          </a:p>
          <a:p>
            <a:pPr algn="just">
              <a:spcBef>
                <a:spcPct val="20000"/>
              </a:spcBef>
              <a:buFontTx/>
              <a:buChar char="•"/>
            </a:pPr>
            <a:r>
              <a:rPr lang="en-US" altLang="en-US" sz="2000" b="0" dirty="0" smtClean="0"/>
              <a:t>Review and consider adopting of SFD working draft.</a:t>
            </a:r>
          </a:p>
          <a:p>
            <a:pPr algn="just">
              <a:spcBef>
                <a:spcPct val="20000"/>
              </a:spcBef>
              <a:buFontTx/>
              <a:buChar char="•"/>
            </a:pPr>
            <a:r>
              <a:rPr lang="en-US" altLang="en-US" sz="2000" b="0" dirty="0" smtClean="0"/>
              <a:t>Review of proposed FRD comment resolutions.</a:t>
            </a:r>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FRD freeze.</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97012418"/>
              </p:ext>
            </p:extLst>
          </p:nvPr>
        </p:nvGraphicFramePr>
        <p:xfrm>
          <a:off x="342106" y="1770836"/>
          <a:ext cx="8458200" cy="3439046"/>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pPr marL="0" algn="l" defTabSz="914400" rtl="0" eaLnBrk="1" latinLnBrk="0" hangingPunct="1"/>
                      <a:r>
                        <a:rPr lang="en-US" sz="1400" kern="1200" dirty="0" smtClean="0">
                          <a:solidFill>
                            <a:schemeClr val="dk1"/>
                          </a:solidFill>
                          <a:latin typeface="+mn-lt"/>
                          <a:ea typeface="+mn-ea"/>
                          <a:cs typeface="+mn-cs"/>
                        </a:rPr>
                        <a:t>11-17-836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2017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r>
              <a:tr h="315128">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r>
              <a:tr h="492360">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761980652"/>
              </p:ext>
            </p:extLst>
          </p:nvPr>
        </p:nvGraphicFramePr>
        <p:xfrm>
          <a:off x="342106" y="1770836"/>
          <a:ext cx="8458200" cy="2679587"/>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259072">
                <a:tc>
                  <a:txBody>
                    <a:bodyPr/>
                    <a:lstStyle/>
                    <a:p>
                      <a:r>
                        <a:rPr lang="en-US" sz="1400" dirty="0" smtClean="0"/>
                        <a:t>11-17-981</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Using Beacon Frames</a:t>
                      </a:r>
                      <a:endParaRPr lang="en-US" sz="1400" dirty="0"/>
                    </a:p>
                  </a:txBody>
                  <a:tcPr marT="45712" marB="45712"/>
                </a:tc>
                <a:tc>
                  <a:txBody>
                    <a:bodyPr/>
                    <a:lstStyle/>
                    <a:p>
                      <a:r>
                        <a:rPr lang="en-US" sz="1600" dirty="0" smtClean="0"/>
                        <a:t>Technical</a:t>
                      </a:r>
                      <a:endParaRPr lang="en-US" dirty="0"/>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11-17-424r7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Ofer Bar Shalom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 – [new</a:t>
                      </a:r>
                      <a:r>
                        <a:rPr lang="en-US" sz="1400" kern="1200" baseline="0" dirty="0" smtClean="0">
                          <a:solidFill>
                            <a:schemeClr val="dk1"/>
                          </a:solidFill>
                          <a:latin typeface="+mn-lt"/>
                          <a:ea typeface="+mn-ea"/>
                          <a:cs typeface="+mn-cs"/>
                        </a:rPr>
                        <a:t> DCN required]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Berlin, Germany</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July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-14</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15 </a:t>
            </a:r>
            <a:r>
              <a:rPr lang="en-US" altLang="en-US" sz="2000" b="0" dirty="0"/>
              <a:t>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t>
            </a:r>
            <a:r>
              <a:rPr lang="en-US" altLang="en-US" sz="2000" b="0" dirty="0" smtClean="0"/>
              <a:t>FRD comment collection status (as needed)</a:t>
            </a:r>
          </a:p>
          <a:p>
            <a:pPr algn="just">
              <a:spcBef>
                <a:spcPct val="20000"/>
              </a:spcBef>
              <a:buFontTx/>
              <a:buChar char="•"/>
            </a:pPr>
            <a:r>
              <a:rPr lang="en-US" altLang="en-US" sz="2000" b="0" dirty="0" smtClean="0"/>
              <a:t>FRD comments resolution (as needed)</a:t>
            </a:r>
          </a:p>
          <a:p>
            <a:pPr algn="just">
              <a:spcBef>
                <a:spcPct val="20000"/>
              </a:spcBef>
              <a:buFontTx/>
              <a:buChar char="•"/>
            </a:pPr>
            <a:r>
              <a:rPr lang="en-US" altLang="en-US" sz="2000" b="0" dirty="0" smtClean="0"/>
              <a:t>Presentations </a:t>
            </a:r>
            <a:r>
              <a:rPr lang="en-US" altLang="en-US" sz="2000" b="0" dirty="0"/>
              <a:t>to inform the group </a:t>
            </a:r>
            <a:r>
              <a:rPr lang="en-US" altLang="en-US" sz="2000" b="0" dirty="0" smtClean="0"/>
              <a:t>(special order 1AS discussion on FTM).</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43464507"/>
              </p:ext>
            </p:extLst>
          </p:nvPr>
        </p:nvGraphicFramePr>
        <p:xfrm>
          <a:off x="323528" y="1916832"/>
          <a:ext cx="8640960" cy="4359128"/>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July</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endParaRPr lang="en-US" sz="1400" kern="1200" dirty="0" smtClean="0">
                        <a:solidFill>
                          <a:schemeClr val="dk1"/>
                        </a:solidFill>
                        <a:latin typeface="+mn-lt"/>
                        <a:ea typeface="+mn-ea"/>
                        <a:cs typeface="+mn-cs"/>
                      </a:endParaRP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a:t>
                      </a:r>
                      <a:r>
                        <a:rPr lang="en-US" sz="1400" kern="1200" baseline="0" dirty="0" smtClean="0">
                          <a:solidFill>
                            <a:schemeClr val="dk1"/>
                          </a:solidFill>
                          <a:latin typeface="+mn-lt"/>
                          <a:ea typeface="+mn-ea"/>
                          <a:cs typeface="+mn-cs"/>
                        </a:rPr>
                        <a:t>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a:t>
                      </a:r>
                      <a:r>
                        <a:rPr lang="en-US" sz="1400" kern="1200" baseline="0" dirty="0" smtClean="0">
                          <a:solidFill>
                            <a:schemeClr val="dk1"/>
                          </a:solidFill>
                          <a:latin typeface="+mn-lt"/>
                          <a:ea typeface="+mn-ea"/>
                          <a:cs typeface="+mn-cs"/>
                        </a:rPr>
                        <a:t> min</a:t>
                      </a:r>
                      <a:endParaRPr lang="en-US" sz="14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 min</a:t>
                      </a:r>
                      <a:endParaRPr lang="en-US" sz="14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11-17/842r0 “</a:t>
            </a:r>
            <a:r>
              <a:rPr lang="en-US" dirty="0"/>
              <a:t>Meeting Minutes </a:t>
            </a:r>
            <a:r>
              <a:rPr lang="en-US" dirty="0" smtClean="0"/>
              <a:t>May 2017 </a:t>
            </a:r>
            <a:r>
              <a:rPr lang="en-US" dirty="0"/>
              <a:t>Session</a:t>
            </a:r>
            <a:r>
              <a:rPr lang="en-US" b="0" dirty="0" smtClean="0"/>
              <a:t>” </a:t>
            </a:r>
            <a:r>
              <a:rPr lang="en-US" b="0" dirty="0"/>
              <a:t>posted to Mentor </a:t>
            </a:r>
            <a:r>
              <a:rPr lang="en-US" b="0" dirty="0" smtClean="0"/>
              <a:t>on May 15</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11-17/842r0 as </a:t>
            </a:r>
            <a:r>
              <a:rPr lang="en-US" b="0" dirty="0" err="1" smtClean="0"/>
              <a:t>TGaz</a:t>
            </a:r>
            <a:r>
              <a:rPr lang="en-US" b="0" dirty="0" smtClean="0"/>
              <a:t> </a:t>
            </a:r>
            <a:r>
              <a:rPr lang="en-US" b="0" dirty="0"/>
              <a:t>meeting minutes for the </a:t>
            </a:r>
            <a:r>
              <a:rPr lang="en-US" b="0" dirty="0" smtClean="0"/>
              <a:t>May meeting</a:t>
            </a:r>
            <a:r>
              <a:rPr lang="en-US" b="0" dirty="0"/>
              <a:t>. </a:t>
            </a:r>
          </a:p>
          <a:p>
            <a:endParaRPr lang="en-US" b="0" dirty="0" smtClean="0"/>
          </a:p>
          <a:p>
            <a:r>
              <a:rPr lang="en-US" b="0" dirty="0" smtClean="0"/>
              <a:t>Moved by: Assaf Kasher </a:t>
            </a:r>
            <a:endParaRPr lang="en-US" b="0" dirty="0"/>
          </a:p>
          <a:p>
            <a:r>
              <a:rPr lang="en-US" b="0" dirty="0"/>
              <a:t>Seconded by</a:t>
            </a:r>
            <a:r>
              <a:rPr lang="en-US" b="0" dirty="0" smtClean="0"/>
              <a:t>: Qinghua Li</a:t>
            </a:r>
            <a:endParaRPr lang="en-US" b="0" dirty="0"/>
          </a:p>
          <a:p>
            <a:r>
              <a:rPr lang="en-US" b="0" dirty="0"/>
              <a:t>Results (Y/N/A</a:t>
            </a:r>
            <a:r>
              <a:rPr lang="en-US" b="0" dirty="0" smtClean="0"/>
              <a:t>): 16 / 0 / 0</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11-16/424r6 “Proposed 802.11az Functional Requirements” </a:t>
            </a:r>
            <a:r>
              <a:rPr lang="en-US" b="0" dirty="0"/>
              <a:t>posted to Mentor </a:t>
            </a:r>
            <a:r>
              <a:rPr lang="en-US" b="0" dirty="0" smtClean="0"/>
              <a:t>on </a:t>
            </a:r>
            <a:r>
              <a:rPr lang="en-US" b="0" dirty="0" smtClean="0"/>
              <a:t>June 14th. </a:t>
            </a:r>
            <a:endParaRPr lang="en-US" b="0" dirty="0"/>
          </a:p>
          <a:p>
            <a:endParaRPr lang="en-US" dirty="0"/>
          </a:p>
          <a:p>
            <a:r>
              <a:rPr lang="en-US" dirty="0"/>
              <a:t>Motion:</a:t>
            </a:r>
          </a:p>
          <a:p>
            <a:pPr marL="0" indent="0"/>
            <a:r>
              <a:rPr lang="en-US" b="0" dirty="0" smtClean="0"/>
              <a:t>Move to </a:t>
            </a:r>
            <a:r>
              <a:rPr lang="en-US" b="0" dirty="0" smtClean="0"/>
              <a:t>adopt document 11-16/424r6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Allan Zhu </a:t>
            </a:r>
            <a:endParaRPr lang="en-US" b="0" dirty="0"/>
          </a:p>
          <a:p>
            <a:r>
              <a:rPr lang="en-US" b="0" dirty="0"/>
              <a:t>Seconded by</a:t>
            </a:r>
            <a:r>
              <a:rPr lang="en-US" b="0" dirty="0" smtClean="0"/>
              <a:t>: Roy Want </a:t>
            </a:r>
          </a:p>
          <a:p>
            <a:r>
              <a:rPr lang="en-US" b="0" dirty="0" smtClean="0"/>
              <a:t>Results </a:t>
            </a:r>
            <a:r>
              <a:rPr lang="en-US" b="0" dirty="0"/>
              <a:t>(Y/N/A</a:t>
            </a:r>
            <a:r>
              <a:rPr lang="en-US" b="0" dirty="0" smtClean="0"/>
              <a:t>): 17/0/1 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Move </a:t>
            </a:r>
            <a:r>
              <a:rPr lang="en-US" dirty="0"/>
              <a:t>to adopt the set of </a:t>
            </a:r>
            <a:r>
              <a:rPr lang="en-US" dirty="0" smtClean="0"/>
              <a:t>functional requirements </a:t>
            </a:r>
            <a:r>
              <a:rPr lang="en-US" dirty="0" smtClean="0"/>
              <a:t>listed </a:t>
            </a:r>
            <a:r>
              <a:rPr lang="en-US" dirty="0"/>
              <a:t>in </a:t>
            </a:r>
            <a:r>
              <a:rPr lang="en-US" dirty="0" smtClean="0"/>
              <a:t>slides </a:t>
            </a:r>
            <a:r>
              <a:rPr lang="en-US" dirty="0" smtClean="0"/>
              <a:t>6 and the terminology in slide 5 of </a:t>
            </a:r>
            <a:r>
              <a:rPr lang="en-US" dirty="0" smtClean="0"/>
              <a:t>submission 11-17-918r0 and </a:t>
            </a:r>
            <a:r>
              <a:rPr lang="en-US" dirty="0" smtClean="0"/>
              <a:t>instruct the </a:t>
            </a:r>
            <a:r>
              <a:rPr lang="en-US" dirty="0" smtClean="0"/>
              <a:t>FRD editor </a:t>
            </a:r>
            <a:r>
              <a:rPr lang="en-US" dirty="0" smtClean="0"/>
              <a:t>to include it in </a:t>
            </a:r>
            <a:r>
              <a:rPr lang="en-US" dirty="0"/>
              <a:t>the </a:t>
            </a:r>
            <a:r>
              <a:rPr lang="en-US" dirty="0" err="1"/>
              <a:t>TGaz</a:t>
            </a:r>
            <a:r>
              <a:rPr lang="en-US" dirty="0"/>
              <a:t> </a:t>
            </a:r>
            <a:r>
              <a:rPr lang="en-US" dirty="0" smtClean="0"/>
              <a:t>FRD </a:t>
            </a:r>
            <a:r>
              <a:rPr lang="en-US" dirty="0" smtClean="0"/>
              <a:t>under </a:t>
            </a:r>
            <a:r>
              <a:rPr lang="en-US" dirty="0"/>
              <a:t>the </a:t>
            </a:r>
            <a:r>
              <a:rPr lang="en-US" dirty="0" smtClean="0"/>
              <a:t>sub-section </a:t>
            </a:r>
            <a:r>
              <a:rPr lang="en-US" dirty="0" smtClean="0"/>
              <a:t>Scalability (2.1.3) for </a:t>
            </a:r>
            <a:r>
              <a:rPr lang="en-US" dirty="0"/>
              <a:t>the </a:t>
            </a:r>
            <a:r>
              <a:rPr lang="en-US" dirty="0" smtClean="0"/>
              <a:t>802.11az </a:t>
            </a:r>
            <a:r>
              <a:rPr lang="en-US" dirty="0" smtClean="0"/>
              <a:t>protocol . </a:t>
            </a:r>
            <a:endParaRPr lang="en-US" dirty="0"/>
          </a:p>
          <a:p>
            <a:pPr marL="0" indent="0"/>
            <a:endParaRPr lang="en-US" dirty="0"/>
          </a:p>
          <a:p>
            <a:pPr marL="0" indent="0"/>
            <a:r>
              <a:rPr lang="en-US" dirty="0"/>
              <a:t>Moved: </a:t>
            </a:r>
            <a:r>
              <a:rPr lang="en-US" dirty="0" smtClean="0"/>
              <a:t>Ganesh </a:t>
            </a:r>
            <a:r>
              <a:rPr lang="en-US" dirty="0" err="1" smtClean="0"/>
              <a:t>Venkatesan</a:t>
            </a:r>
            <a:endParaRPr lang="en-US" dirty="0"/>
          </a:p>
          <a:p>
            <a:pPr marL="0" indent="0"/>
            <a:r>
              <a:rPr lang="en-US" dirty="0"/>
              <a:t>Seconded: </a:t>
            </a:r>
            <a:r>
              <a:rPr lang="en-US" dirty="0" smtClean="0"/>
              <a:t>Qinghua Li </a:t>
            </a:r>
            <a:endParaRPr lang="en-US" dirty="0"/>
          </a:p>
          <a:p>
            <a:pPr marL="0" indent="0"/>
            <a:r>
              <a:rPr lang="en-US" dirty="0"/>
              <a:t>Result</a:t>
            </a:r>
            <a:r>
              <a:rPr lang="en-US" dirty="0" smtClean="0"/>
              <a:t>: 17/0/0 motion passes</a:t>
            </a:r>
            <a:endParaRPr lang="en-US" dirty="0"/>
          </a:p>
        </p:txBody>
      </p:sp>
    </p:spTree>
    <p:extLst>
      <p:ext uri="{BB962C8B-B14F-4D97-AF65-F5344CB8AC3E}">
        <p14:creationId xmlns:p14="http://schemas.microsoft.com/office/powerpoint/2010/main" val="5995430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July Berlin, Germany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15191878"/>
              </p:ext>
            </p:extLst>
          </p:nvPr>
        </p:nvGraphicFramePr>
        <p:xfrm>
          <a:off x="395536" y="1628800"/>
          <a:ext cx="8342185" cy="4163112"/>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52392">
                <a:tc>
                  <a:txBody>
                    <a:bodyPr/>
                    <a:lstStyle/>
                    <a:p>
                      <a:r>
                        <a:rPr lang="en-US" sz="1600" dirty="0" smtClean="0"/>
                        <a:t>11-17-462</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a:t>
                      </a:r>
                      <a:r>
                        <a:rPr lang="en-US" sz="1600" kern="1200" baseline="0" dirty="0" smtClean="0">
                          <a:solidFill>
                            <a:schemeClr val="dk1"/>
                          </a:solidFill>
                          <a:latin typeface="+mn-lt"/>
                          <a:ea typeface="+mn-ea"/>
                          <a:cs typeface="+mn-cs"/>
                        </a:rPr>
                        <a:t> Framework Document draft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Approval of SFD working draft</a:t>
                      </a:r>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526088">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202789239"/>
              </p:ext>
            </p:extLst>
          </p:nvPr>
        </p:nvGraphicFramePr>
        <p:xfrm>
          <a:off x="400113" y="1484784"/>
          <a:ext cx="8342185" cy="4224088"/>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52392">
                <a:tc>
                  <a:txBody>
                    <a:bodyPr/>
                    <a:lstStyle/>
                    <a:p>
                      <a:r>
                        <a:rPr lang="en-US" sz="1600" dirty="0" smtClean="0"/>
                        <a:t>11-17-462</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a:t>
                      </a:r>
                      <a:r>
                        <a:rPr lang="en-US" sz="1600" kern="1200" baseline="0" dirty="0" smtClean="0">
                          <a:solidFill>
                            <a:schemeClr val="dk1"/>
                          </a:solidFill>
                          <a:latin typeface="+mn-lt"/>
                          <a:ea typeface="+mn-ea"/>
                          <a:cs typeface="+mn-cs"/>
                        </a:rPr>
                        <a:t> Framework Document draft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Approval of SFD working draft</a:t>
                      </a:r>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11-17-1113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SU request and response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p>
                  </a:txBody>
                  <a:tcPr marT="45712" marB="45712"/>
                </a:tc>
                <a:tc>
                  <a:txBody>
                    <a:bodyPr/>
                    <a:lstStyle/>
                    <a:p>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Liwen Chu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400" dirty="0" smtClean="0">
                          <a:effectLst/>
                        </a:rPr>
                        <a:t>STA Polling for MU NDP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p>
                  </a:txBody>
                  <a:tcPr marT="45712" marB="45712"/>
                </a:tc>
                <a:tc>
                  <a:txBody>
                    <a:bodyPr/>
                    <a:lstStyle/>
                    <a:p>
                      <a:endParaRPr lang="en-US" sz="1600" dirty="0"/>
                    </a:p>
                  </a:txBody>
                  <a:tcPr marT="45712" marB="45712"/>
                </a:tc>
              </a:tr>
              <a:tr h="160012">
                <a:tc>
                  <a:txBody>
                    <a:bodyPr/>
                    <a:lstStyle/>
                    <a:p>
                      <a:r>
                        <a:rPr lang="en-US" sz="1400" dirty="0" smtClean="0"/>
                        <a:t>11-17-1249</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Applicable in Dense Multi User Scenarios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400" dirty="0" smtClean="0"/>
                        <a:t>Avoid</a:t>
                      </a:r>
                      <a:r>
                        <a:rPr lang="en-US" sz="1400" baseline="0" dirty="0" smtClean="0"/>
                        <a:t> Wed. PM2.</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526088">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747916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72889552"/>
              </p:ext>
            </p:extLst>
          </p:nvPr>
        </p:nvGraphicFramePr>
        <p:xfrm>
          <a:off x="622302" y="1916832"/>
          <a:ext cx="7772404" cy="2082576"/>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endParaRPr lang="en-US" sz="1600" dirty="0"/>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endParaRPr lang="en-US" sz="1600" dirty="0"/>
                    </a:p>
                  </a:txBody>
                  <a:tcPr marT="45712" marB="45712"/>
                </a:tc>
              </a:tr>
              <a:tr h="160012">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33774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Initiate a call for amendment text contributions.</a:t>
            </a:r>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May 31</a:t>
            </a:r>
            <a:r>
              <a:rPr lang="en-US" altLang="en-US" baseline="30000" dirty="0" smtClean="0"/>
              <a:t>st</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5724</TotalTime>
  <Words>3232</Words>
  <Application>Microsoft Office PowerPoint</Application>
  <PresentationFormat>On-screen Show (4:3)</PresentationFormat>
  <Paragraphs>760</Paragraphs>
  <Slides>56</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6"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PowerPoint Presentation</vt:lpstr>
      <vt:lpstr>Meeting Slot # 1 discussion items</vt:lpstr>
      <vt:lpstr>Submission order – Slot #1</vt:lpstr>
      <vt:lpstr>Approval of previous meeting minutes</vt:lpstr>
      <vt:lpstr>Approval of FRD Working Draft</vt:lpstr>
      <vt:lpstr>Motion</vt:lpstr>
      <vt:lpstr>Presentations</vt:lpstr>
      <vt:lpstr>Attendance reminder</vt:lpstr>
      <vt:lpstr>Recess</vt:lpstr>
      <vt:lpstr>PowerPoint Presentation</vt:lpstr>
      <vt:lpstr>Meeting Slot # 2 discussion items</vt:lpstr>
      <vt:lpstr>Submission order – Slot # 2</vt:lpstr>
      <vt:lpstr>Submission order – Slot # 2</vt:lpstr>
      <vt:lpstr>Reminder to do attendance</vt:lpstr>
      <vt:lpstr>Recess</vt:lpstr>
      <vt:lpstr>PowerPoint Presentation</vt:lpstr>
      <vt:lpstr>Meeting Slot # 3 discussion items</vt:lpstr>
      <vt:lpstr>Submission order – Slot #3</vt:lpstr>
      <vt:lpstr>PowerPoint Presentation</vt:lpstr>
      <vt:lpstr>FRD Maturity – Freeze (previously)</vt:lpstr>
      <vt:lpstr>Motion (May meeting) </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142</cp:revision>
  <cp:lastPrinted>1601-01-01T00:00:00Z</cp:lastPrinted>
  <dcterms:created xsi:type="dcterms:W3CDTF">2017-01-29T08:57:00Z</dcterms:created>
  <dcterms:modified xsi:type="dcterms:W3CDTF">2017-07-11T13:29:49Z</dcterms:modified>
</cp:coreProperties>
</file>