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4"/>
  </p:notesMasterIdLst>
  <p:handoutMasterIdLst>
    <p:handoutMasterId r:id="rId55"/>
  </p:handoutMasterIdLst>
  <p:sldIdLst>
    <p:sldId id="256" r:id="rId2"/>
    <p:sldId id="265" r:id="rId3"/>
    <p:sldId id="257" r:id="rId4"/>
    <p:sldId id="267" r:id="rId5"/>
    <p:sldId id="268" r:id="rId6"/>
    <p:sldId id="269" r:id="rId7"/>
    <p:sldId id="270" r:id="rId8"/>
    <p:sldId id="271" r:id="rId9"/>
    <p:sldId id="272" r:id="rId10"/>
    <p:sldId id="273" r:id="rId11"/>
    <p:sldId id="274" r:id="rId12"/>
    <p:sldId id="275" r:id="rId13"/>
    <p:sldId id="276" r:id="rId14"/>
    <p:sldId id="277" r:id="rId15"/>
    <p:sldId id="278" r:id="rId16"/>
    <p:sldId id="279" r:id="rId17"/>
    <p:sldId id="280" r:id="rId18"/>
    <p:sldId id="281" r:id="rId19"/>
    <p:sldId id="282" r:id="rId20"/>
    <p:sldId id="283" r:id="rId21"/>
    <p:sldId id="284" r:id="rId22"/>
    <p:sldId id="285" r:id="rId23"/>
    <p:sldId id="286" r:id="rId24"/>
    <p:sldId id="287" r:id="rId25"/>
    <p:sldId id="290" r:id="rId26"/>
    <p:sldId id="289" r:id="rId27"/>
    <p:sldId id="288" r:id="rId28"/>
    <p:sldId id="304" r:id="rId29"/>
    <p:sldId id="308" r:id="rId30"/>
    <p:sldId id="306" r:id="rId31"/>
    <p:sldId id="307" r:id="rId32"/>
    <p:sldId id="305" r:id="rId33"/>
    <p:sldId id="291" r:id="rId34"/>
    <p:sldId id="293" r:id="rId35"/>
    <p:sldId id="313" r:id="rId36"/>
    <p:sldId id="314" r:id="rId37"/>
    <p:sldId id="309" r:id="rId38"/>
    <p:sldId id="294" r:id="rId39"/>
    <p:sldId id="295" r:id="rId40"/>
    <p:sldId id="296" r:id="rId41"/>
    <p:sldId id="297" r:id="rId42"/>
    <p:sldId id="298" r:id="rId43"/>
    <p:sldId id="299" r:id="rId44"/>
    <p:sldId id="300" r:id="rId45"/>
    <p:sldId id="301" r:id="rId46"/>
    <p:sldId id="258" r:id="rId47"/>
    <p:sldId id="259" r:id="rId48"/>
    <p:sldId id="260" r:id="rId49"/>
    <p:sldId id="261" r:id="rId50"/>
    <p:sldId id="262" r:id="rId51"/>
    <p:sldId id="263" r:id="rId52"/>
    <p:sldId id="264" r:id="rId5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370AA9B8-6CC8-4D73-8118-DE2A5F0D465C}">
          <p14:sldIdLst>
            <p14:sldId id="256"/>
            <p14:sldId id="265"/>
            <p14:sldId id="257"/>
            <p14:sldId id="267"/>
            <p14:sldId id="268"/>
            <p14:sldId id="269"/>
            <p14:sldId id="270"/>
            <p14:sldId id="271"/>
            <p14:sldId id="272"/>
            <p14:sldId id="273"/>
            <p14:sldId id="274"/>
            <p14:sldId id="275"/>
            <p14:sldId id="276"/>
            <p14:sldId id="277"/>
            <p14:sldId id="278"/>
            <p14:sldId id="279"/>
            <p14:sldId id="280"/>
          </p14:sldIdLst>
        </p14:section>
        <p14:section name="Slot # 1" id="{A8BC1F47-3153-4394-9D00-B4D234301B74}">
          <p14:sldIdLst>
            <p14:sldId id="281"/>
            <p14:sldId id="282"/>
            <p14:sldId id="283"/>
            <p14:sldId id="284"/>
            <p14:sldId id="285"/>
            <p14:sldId id="286"/>
            <p14:sldId id="287"/>
          </p14:sldIdLst>
        </p14:section>
        <p14:section name="Slot # 2" id="{5DEA695E-ACCD-4583-8C8C-713FC3EAA3F2}">
          <p14:sldIdLst>
            <p14:sldId id="290"/>
            <p14:sldId id="289"/>
            <p14:sldId id="288"/>
            <p14:sldId id="304"/>
            <p14:sldId id="308"/>
          </p14:sldIdLst>
        </p14:section>
        <p14:section name="Slot #3" id="{630C644C-9DFD-4620-9650-24BD26CEB6E3}">
          <p14:sldIdLst>
            <p14:sldId id="306"/>
            <p14:sldId id="307"/>
            <p14:sldId id="305"/>
            <p14:sldId id="291"/>
            <p14:sldId id="293"/>
            <p14:sldId id="313"/>
            <p14:sldId id="314"/>
            <p14:sldId id="309"/>
            <p14:sldId id="294"/>
            <p14:sldId id="295"/>
            <p14:sldId id="296"/>
            <p14:sldId id="297"/>
          </p14:sldIdLst>
        </p14:section>
        <p14:section name="Backup" id="{47BEF69D-F599-4CC7-B784-3CC168788F46}">
          <p14:sldIdLst>
            <p14:sldId id="298"/>
          </p14:sldIdLst>
        </p14:section>
        <p14:section name="Motion Template" id="{F1C8A9DA-86F4-489A-BD5B-5D1CBCA519D3}">
          <p14:sldIdLst>
            <p14:sldId id="299"/>
            <p14:sldId id="300"/>
            <p14:sldId id="301"/>
          </p14:sldIdLst>
        </p14:section>
        <p14:section name="Deck template" id="{E19D0784-EA66-4EC3-8773-105A5960616B}">
          <p14:sldIdLst>
            <p14:sldId id="258"/>
            <p14:sldId id="259"/>
            <p14:sldId id="260"/>
            <p14:sldId id="261"/>
            <p14:sldId id="262"/>
            <p14:sldId id="263"/>
            <p14:sldId id="264"/>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7574" autoAdjust="0"/>
    <p:restoredTop sz="94660"/>
  </p:normalViewPr>
  <p:slideViewPr>
    <p:cSldViewPr>
      <p:cViewPr varScale="1">
        <p:scale>
          <a:sx n="129" d="100"/>
          <a:sy n="129" d="100"/>
        </p:scale>
        <p:origin x="1488" y="12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802.11-17/0534r0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May 2017</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Jonathan Segev, Intel Corporation</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802.11-17/0534r0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May 2017</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Jonathan Segev, Intel Corporation</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50</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52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10</a:t>
            </a:fld>
            <a:endParaRPr lang="en-US"/>
          </a:p>
        </p:txBody>
      </p:sp>
    </p:spTree>
    <p:extLst>
      <p:ext uri="{BB962C8B-B14F-4D97-AF65-F5344CB8AC3E}">
        <p14:creationId xmlns:p14="http://schemas.microsoft.com/office/powerpoint/2010/main" val="3752257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14</a:t>
            </a:fld>
            <a:endParaRPr lang="en-US"/>
          </a:p>
        </p:txBody>
      </p:sp>
    </p:spTree>
    <p:extLst>
      <p:ext uri="{BB962C8B-B14F-4D97-AF65-F5344CB8AC3E}">
        <p14:creationId xmlns:p14="http://schemas.microsoft.com/office/powerpoint/2010/main" val="36680170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smtClean="0"/>
              <a:t>doc.: IEEE 802.11-17/0534r0</a:t>
            </a:r>
            <a:endParaRPr lang="en-US"/>
          </a:p>
        </p:txBody>
      </p:sp>
      <p:sp>
        <p:nvSpPr>
          <p:cNvPr id="5" name="Date Placeholder 4"/>
          <p:cNvSpPr>
            <a:spLocks noGrp="1"/>
          </p:cNvSpPr>
          <p:nvPr>
            <p:ph type="dt" idx="11"/>
          </p:nvPr>
        </p:nvSpPr>
        <p:spPr/>
        <p:txBody>
          <a:bodyPr/>
          <a:lstStyle/>
          <a:p>
            <a:r>
              <a:rPr lang="en-US" smtClean="0"/>
              <a:t>May 2017</a:t>
            </a:r>
            <a:endParaRPr lang="en-US"/>
          </a:p>
        </p:txBody>
      </p:sp>
      <p:sp>
        <p:nvSpPr>
          <p:cNvPr id="6" name="Footer Placeholder 5"/>
          <p:cNvSpPr>
            <a:spLocks noGrp="1"/>
          </p:cNvSpPr>
          <p:nvPr>
            <p:ph type="ftr" idx="12"/>
          </p:nvPr>
        </p:nvSpPr>
        <p:spPr/>
        <p:txBody>
          <a:bodyPr/>
          <a:lstStyle/>
          <a:p>
            <a:r>
              <a:rPr lang="en-US" smtClean="0"/>
              <a:t>Jonathan Segev, Intel Corporation</a:t>
            </a:r>
            <a:endParaRPr lang="en-US"/>
          </a:p>
        </p:txBody>
      </p:sp>
      <p:sp>
        <p:nvSpPr>
          <p:cNvPr id="7" name="Slide Number Placeholder 6"/>
          <p:cNvSpPr>
            <a:spLocks noGrp="1"/>
          </p:cNvSpPr>
          <p:nvPr>
            <p:ph type="sldNum" idx="13"/>
          </p:nvPr>
        </p:nvSpPr>
        <p:spPr/>
        <p:txBody>
          <a:bodyPr/>
          <a:lstStyle/>
          <a:p>
            <a:r>
              <a:rPr lang="en-US" smtClean="0"/>
              <a:t>Page </a:t>
            </a:r>
            <a:fld id="{47A7FEEB-9CD2-43FE-843C-C5350BEACB45}" type="slidenum">
              <a:rPr lang="en-US" smtClean="0"/>
              <a:pPr/>
              <a:t>38</a:t>
            </a:fld>
            <a:endParaRPr lang="en-US"/>
          </a:p>
        </p:txBody>
      </p:sp>
    </p:spTree>
    <p:extLst>
      <p:ext uri="{BB962C8B-B14F-4D97-AF65-F5344CB8AC3E}">
        <p14:creationId xmlns:p14="http://schemas.microsoft.com/office/powerpoint/2010/main" val="25735195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46</a:t>
            </a:fld>
            <a:endParaRPr lang="en-US"/>
          </a:p>
        </p:txBody>
      </p:sp>
      <p:sp>
        <p:nvSpPr>
          <p:cNvPr id="1433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47</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48</a:t>
            </a:fld>
            <a:endParaRPr lang="en-US"/>
          </a:p>
        </p:txBody>
      </p:sp>
      <p:sp>
        <p:nvSpPr>
          <p:cNvPr id="16385"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802.11-17/0534r0</a:t>
            </a:r>
            <a:endParaRPr lang="en-US"/>
          </a:p>
        </p:txBody>
      </p:sp>
      <p:sp>
        <p:nvSpPr>
          <p:cNvPr id="5" name="Rectangle 3"/>
          <p:cNvSpPr>
            <a:spLocks noGrp="1" noChangeArrowheads="1"/>
          </p:cNvSpPr>
          <p:nvPr>
            <p:ph type="dt"/>
          </p:nvPr>
        </p:nvSpPr>
        <p:spPr>
          <a:ln/>
        </p:spPr>
        <p:txBody>
          <a:bodyPr/>
          <a:lstStyle/>
          <a:p>
            <a:r>
              <a:rPr lang="en-US" smtClean="0"/>
              <a:t>May 2017</a:t>
            </a:r>
            <a:endParaRPr lang="en-US"/>
          </a:p>
        </p:txBody>
      </p:sp>
      <p:sp>
        <p:nvSpPr>
          <p:cNvPr id="6" name="Rectangle 6"/>
          <p:cNvSpPr>
            <a:spLocks noGrp="1" noChangeArrowheads="1"/>
          </p:cNvSpPr>
          <p:nvPr>
            <p:ph type="ftr"/>
          </p:nvPr>
        </p:nvSpPr>
        <p:spPr>
          <a:ln/>
        </p:spPr>
        <p:txBody>
          <a:bodyPr/>
          <a:lstStyle/>
          <a:p>
            <a:r>
              <a:rPr lang="en-US" smtClean="0"/>
              <a:t>Jonathan Segev, Intel Corporation</a:t>
            </a:r>
            <a:endParaRPr lang="en-US"/>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49</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idx="10"/>
          </p:nvPr>
        </p:nvSpPr>
        <p:spPr/>
        <p:txBody>
          <a:bodyPr/>
          <a:lstStyle>
            <a:lvl1pPr>
              <a:defRPr/>
            </a:lvl1pPr>
          </a:lstStyle>
          <a:p>
            <a:r>
              <a:rPr lang="en-US" smtClean="0"/>
              <a:t>July 2017</a:t>
            </a:r>
            <a:endParaRPr lang="en-GB"/>
          </a:p>
        </p:txBody>
      </p:sp>
      <p:sp>
        <p:nvSpPr>
          <p:cNvPr id="6" name="Footer Placeholder 5"/>
          <p:cNvSpPr>
            <a:spLocks noGrp="1"/>
          </p:cNvSpPr>
          <p:nvPr>
            <p:ph type="ftr" idx="11"/>
          </p:nvPr>
        </p:nvSpPr>
        <p:spPr/>
        <p:txBody>
          <a:bodyPr/>
          <a:lstStyle>
            <a:lvl1pPr>
              <a:defRPr/>
            </a:lvl1pPr>
          </a:lstStyle>
          <a:p>
            <a:r>
              <a:rPr lang="en-GB" smtClean="0"/>
              <a:t>Jonathan Segev, Intel Corporation</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idx="10"/>
          </p:nvPr>
        </p:nvSpPr>
        <p:spPr/>
        <p:txBody>
          <a:bodyPr/>
          <a:lstStyle>
            <a:lvl1pPr>
              <a:defRPr/>
            </a:lvl1pPr>
          </a:lstStyle>
          <a:p>
            <a:r>
              <a:rPr lang="en-US" smtClean="0"/>
              <a:t>July 2017</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smtClean="0"/>
              <a:t>July 2017</a:t>
            </a:r>
            <a:endParaRPr lang="en-GB"/>
          </a:p>
        </p:txBody>
      </p:sp>
      <p:sp>
        <p:nvSpPr>
          <p:cNvPr id="4" name="Footer Placeholder 3"/>
          <p:cNvSpPr>
            <a:spLocks noGrp="1"/>
          </p:cNvSpPr>
          <p:nvPr>
            <p:ph type="ftr" idx="11"/>
          </p:nvPr>
        </p:nvSpPr>
        <p:spPr/>
        <p:txBody>
          <a:bodyPr/>
          <a:lstStyle>
            <a:lvl1pPr>
              <a:defRPr/>
            </a:lvl1pPr>
          </a:lstStyle>
          <a:p>
            <a:r>
              <a:rPr lang="en-GB" smtClean="0"/>
              <a:t>Jonathan Segev, Intel Corporation</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July 2017</a:t>
            </a:r>
            <a:endParaRPr lang="en-GB"/>
          </a:p>
        </p:txBody>
      </p:sp>
      <p:sp>
        <p:nvSpPr>
          <p:cNvPr id="3" name="Footer Placeholder 2"/>
          <p:cNvSpPr>
            <a:spLocks noGrp="1"/>
          </p:cNvSpPr>
          <p:nvPr>
            <p:ph type="ftr" idx="11"/>
          </p:nvPr>
        </p:nvSpPr>
        <p:spPr/>
        <p:txBody>
          <a:bodyPr/>
          <a:lstStyle>
            <a:lvl1pPr>
              <a:defRPr/>
            </a:lvl1pPr>
          </a:lstStyle>
          <a:p>
            <a:r>
              <a:rPr lang="en-GB" smtClean="0"/>
              <a:t>Jonathan Segev, Intel Corporation</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idx="10"/>
          </p:nvPr>
        </p:nvSpPr>
        <p:spPr/>
        <p:txBody>
          <a:bodyPr/>
          <a:lstStyle>
            <a:lvl1pPr>
              <a:defRPr/>
            </a:lvl1pPr>
          </a:lstStyle>
          <a:p>
            <a:r>
              <a:rPr lang="en-US" smtClean="0"/>
              <a:t>July 2017</a:t>
            </a:r>
            <a:endParaRPr lang="en-GB"/>
          </a:p>
        </p:txBody>
      </p:sp>
      <p:sp>
        <p:nvSpPr>
          <p:cNvPr id="5" name="Footer Placeholder 4"/>
          <p:cNvSpPr>
            <a:spLocks noGrp="1"/>
          </p:cNvSpPr>
          <p:nvPr>
            <p:ph type="ftr" idx="11"/>
          </p:nvPr>
        </p:nvSpPr>
        <p:spPr/>
        <p:txBody>
          <a:bodyPr/>
          <a:lstStyle>
            <a:lvl1pPr>
              <a:defRPr/>
            </a:lvl1p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July 2017</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Jonathan Segev, Intel Corporation</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802.11-17/0836r0</a:t>
            </a:r>
            <a:endPar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timing>
    <p:tnLst>
      <p:par>
        <p:cTn id="1" dur="indefinite" restart="never" nodeType="tmRoot"/>
      </p:par>
    </p:tnLst>
  </p:timing>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hyperlink" Target="https://standards.ieee.org/develop/policies/bylaws/sb_bylaws.pdf%20section%205.2.1.3" TargetMode="External"/><Relationship Id="rId4" Type="http://schemas.openxmlformats.org/officeDocument/2006/relationships/hyperlink" Target="http://ieee802.org/PNP/approved/IEEE_802_WG_PandP_v19.pdf"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hyperlink" Target="http://standards.ieee.org/develop/policies/bylaws/index.html" TargetMode="External"/><Relationship Id="rId1" Type="http://schemas.openxmlformats.org/officeDocument/2006/relationships/slideLayout" Target="../slideLayouts/slideLayout2.xml"/><Relationship Id="rId5" Type="http://schemas.openxmlformats.org/officeDocument/2006/relationships/hyperlink" Target="http://standards.ieee.org/develop/policies/opman/sb_om.pdf" TargetMode="External"/><Relationship Id="rId4" Type="http://schemas.openxmlformats.org/officeDocument/2006/relationships/hyperlink" Target="http://standards.ieee.org/develop/policies/opman/index.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policy_rev.pdf" TargetMode="External"/><Relationship Id="rId7" Type="http://schemas.openxmlformats.org/officeDocument/2006/relationships/hyperlink" Target="http://standards.ieee.org/about/sasb/0316sasbmin.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about/sasb/0616sasbmin.pdf" TargetMode="External"/><Relationship Id="rId5" Type="http://schemas.openxmlformats.org/officeDocument/2006/relationships/hyperlink" Target="http://standards.ieee.org/about/sasb/0916sasbmin.pdf" TargetMode="External"/><Relationship Id="rId4" Type="http://schemas.openxmlformats.org/officeDocument/2006/relationships/hyperlink" Target="http://standards.ieee.org/about/sasb/1216sasbmin.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4" Type="http://schemas.openxmlformats.org/officeDocument/2006/relationships/hyperlink" Target="https://mentor.ieee.org/802.11/documents?is_dcn=DCN,%20Title,%20Author%20or%20Affiliation&amp;is_group=00az"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July 2017</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smtClean="0"/>
              <a:t>July Meeting </a:t>
            </a:r>
            <a:r>
              <a:rPr lang="en-US" altLang="en-US" dirty="0" smtClean="0"/>
              <a:t>Agenda</a:t>
            </a:r>
            <a:endParaRPr lang="en-GB" dirty="0"/>
          </a:p>
        </p:txBody>
      </p:sp>
      <p:sp>
        <p:nvSpPr>
          <p:cNvPr id="3074" name="Rectangle 2"/>
          <p:cNvSpPr>
            <a:spLocks noGrp="1" noChangeArrowheads="1"/>
          </p:cNvSpPr>
          <p:nvPr>
            <p:ph type="body" idx="1"/>
          </p:nvPr>
        </p:nvSpPr>
        <p:spPr>
          <a:xfrm>
            <a:off x="685800" y="168453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2017-05-23</a:t>
            </a:r>
            <a:endParaRPr lang="en-GB" sz="2000" b="0" dirty="0"/>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9" name="Object 3"/>
          <p:cNvGraphicFramePr>
            <a:graphicFrameLocks noChangeAspect="1"/>
          </p:cNvGraphicFramePr>
          <p:nvPr>
            <p:extLst>
              <p:ext uri="{D42A27DB-BD31-4B8C-83A1-F6EECF244321}">
                <p14:modId xmlns:p14="http://schemas.microsoft.com/office/powerpoint/2010/main" val="3233728019"/>
              </p:ext>
            </p:extLst>
          </p:nvPr>
        </p:nvGraphicFramePr>
        <p:xfrm>
          <a:off x="519113" y="2281238"/>
          <a:ext cx="7999412" cy="2454275"/>
        </p:xfrm>
        <a:graphic>
          <a:graphicData uri="http://schemas.openxmlformats.org/presentationml/2006/ole">
            <mc:AlternateContent xmlns:mc="http://schemas.openxmlformats.org/markup-compatibility/2006">
              <mc:Choice xmlns:v="urn:schemas-microsoft-com:vml" Requires="v">
                <p:oleObj spid="_x0000_s3146" name="Document" r:id="rId4" imgW="8235535" imgH="2529304" progId="Word.Document.8">
                  <p:embed/>
                </p:oleObj>
              </mc:Choice>
              <mc:Fallback>
                <p:oleObj name="Document" r:id="rId4" imgW="8235535" imgH="2529304" progId="Word.Document.8">
                  <p:embed/>
                  <p:pic>
                    <p:nvPicPr>
                      <p:cNvPr id="0" name=""/>
                      <p:cNvPicPr>
                        <a:picLocks noChangeAspect="1" noChangeArrowheads="1"/>
                      </p:cNvPicPr>
                      <p:nvPr/>
                    </p:nvPicPr>
                    <p:blipFill>
                      <a:blip r:embed="rId5"/>
                      <a:srcRect/>
                      <a:stretch>
                        <a:fillRect/>
                      </a:stretch>
                    </p:blipFill>
                    <p:spPr bwMode="auto">
                      <a:xfrm>
                        <a:off x="519113" y="2281238"/>
                        <a:ext cx="7999412"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2"/>
          <p:cNvSpPr txBox="1">
            <a:spLocks noChangeArrowheads="1"/>
          </p:cNvSpPr>
          <p:nvPr/>
        </p:nvSpPr>
        <p:spPr bwMode="auto">
          <a:xfrm>
            <a:off x="685800" y="1676400"/>
            <a:ext cx="7848600" cy="44958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r>
              <a:rPr lang="en-US" sz="1600" kern="0" dirty="0" smtClean="0"/>
              <a:t>All participation in IEEE 802 Working Group meetings is on an individual basis</a:t>
            </a:r>
          </a:p>
          <a:p>
            <a:r>
              <a:rPr lang="en-GB" sz="1400" i="1" kern="0" dirty="0" smtClean="0"/>
              <a:t>•     Participants in the IEEE standards development individual process shall act based on their qualifications and experience. (</a:t>
            </a:r>
            <a:r>
              <a:rPr lang="en-GB" sz="1400" i="1" kern="0" dirty="0" smtClean="0">
                <a:hlinkClick r:id="rId3"/>
              </a:rPr>
              <a:t>https://standards.ieee.org/develop/policies/bylaws/sb_bylaws.pdf</a:t>
            </a:r>
            <a:r>
              <a:rPr lang="en-GB" sz="1400" i="1" kern="0" dirty="0" smtClean="0"/>
              <a:t>  section 5.2.1)</a:t>
            </a:r>
            <a:endParaRPr lang="en-US" sz="1400" kern="0" dirty="0" smtClean="0"/>
          </a:p>
          <a:p>
            <a:r>
              <a:rPr lang="en-US" sz="1400" kern="0" dirty="0" smtClean="0"/>
              <a:t>•    </a:t>
            </a:r>
            <a:r>
              <a:rPr lang="en-US" sz="1400" i="1" kern="0" dirty="0" smtClean="0"/>
              <a:t>IEEE 802 </a:t>
            </a:r>
            <a:r>
              <a:rPr lang="en-GB" sz="1400" i="1" kern="0" dirty="0" smtClean="0"/>
              <a:t>Working Group membership is by individual; “Working Group members shall participate in the consensus process in a manner consistent with their professional expert opinion as individuals, and not as organizational representatives”. (</a:t>
            </a:r>
            <a:r>
              <a:rPr lang="en-GB" sz="1400" i="1" u="sng" kern="0" dirty="0" smtClean="0">
                <a:hlinkClick r:id="rId4"/>
              </a:rPr>
              <a:t>http://ieee802.org/PNP/approved/IEEE_802_WG_PandP_v19.pdf</a:t>
            </a:r>
            <a:r>
              <a:rPr lang="en-GB" sz="1400" i="1" kern="0" dirty="0" smtClean="0"/>
              <a:t> section 4.2.1)</a:t>
            </a:r>
            <a:endParaRPr lang="en-US" sz="1400" kern="0" dirty="0" smtClean="0"/>
          </a:p>
          <a:p>
            <a:pPr>
              <a:buFont typeface="Arial" panose="020B0604020202020204" pitchFamily="34" charset="0"/>
              <a:buChar char="•"/>
            </a:pPr>
            <a:r>
              <a:rPr lang="en-US" sz="1400" kern="0" dirty="0" smtClean="0"/>
              <a:t>You have an obligation to act and vote as an individual and not under the direction of any other individual or group. Your obligation to act and vote as an individual applies in all cases, regardless of any external commitments, agreements, contracts, or orders. </a:t>
            </a:r>
          </a:p>
          <a:p>
            <a:pPr>
              <a:buFont typeface="Arial" panose="020B0604020202020204" pitchFamily="34" charset="0"/>
              <a:buChar char="•"/>
            </a:pPr>
            <a:r>
              <a:rPr lang="en-US" sz="1400" kern="0" dirty="0" smtClean="0"/>
              <a:t>You shall not direct the actions or votes of any other member of an IEEE 802 Working Group or retaliate against any other member for their actions or votes within IEEE 802 Working Group meetings, see </a:t>
            </a:r>
            <a:r>
              <a:rPr lang="en-US" sz="1400" u="sng" kern="0" dirty="0" smtClean="0">
                <a:hlinkClick r:id="rId5"/>
              </a:rPr>
              <a:t>https://standards.ieee.org/develop/policies/bylaws/sb_bylaws.pdf </a:t>
            </a:r>
            <a:r>
              <a:rPr lang="en-US" sz="1400" kern="0" dirty="0" smtClean="0"/>
              <a:t> section 5.2.1.3 and </a:t>
            </a:r>
            <a:r>
              <a:rPr lang="en-GB" sz="1400" u="sng" kern="0" dirty="0" smtClean="0">
                <a:hlinkClick r:id="rId4"/>
              </a:rPr>
              <a:t>http://ieee802.org/PNP/approved/IEEE_802_WG_PandP_v19.pdf</a:t>
            </a:r>
            <a:r>
              <a:rPr lang="en-GB" sz="1400" kern="0" dirty="0" smtClean="0"/>
              <a:t>  section 3.4.1, list item x</a:t>
            </a:r>
            <a:endParaRPr lang="en-US" sz="1400" kern="0" dirty="0" smtClean="0"/>
          </a:p>
          <a:p>
            <a:r>
              <a:rPr lang="en-US" sz="1600" kern="0" dirty="0" smtClean="0"/>
              <a:t>By participating in IEEE 802 meetings, you accept these requirements.  If you do not agree to these policies then you shall not participate.</a:t>
            </a:r>
          </a:p>
          <a:p>
            <a:endParaRPr lang="en-US" kern="0" dirty="0"/>
          </a:p>
        </p:txBody>
      </p:sp>
      <p:sp>
        <p:nvSpPr>
          <p:cNvPr id="8" name="Rectangle 1"/>
          <p:cNvSpPr>
            <a:spLocks noGrp="1" noChangeArrowheads="1"/>
          </p:cNvSpPr>
          <p:nvPr>
            <p:ph type="title"/>
          </p:nvPr>
        </p:nvSpPr>
        <p:spPr>
          <a:xfrm>
            <a:off x="685800" y="609600"/>
            <a:ext cx="7772400" cy="1160462"/>
          </a:xfrm>
          <a:ln/>
        </p:spPr>
        <p:txBody>
          <a:bodyPr lIns="90000" tIns="46800" rIns="90000" bIns="46800"/>
          <a:lstStyle/>
          <a:p>
            <a:r>
              <a:rPr lang="en-US" dirty="0" smtClean="0"/>
              <a:t>Participation in IEEE 802 Meetings</a:t>
            </a:r>
            <a:endParaRPr lang="en-US" dirty="0"/>
          </a:p>
        </p:txBody>
      </p:sp>
    </p:spTree>
    <p:extLst>
      <p:ext uri="{BB962C8B-B14F-4D97-AF65-F5344CB8AC3E}">
        <p14:creationId xmlns:p14="http://schemas.microsoft.com/office/powerpoint/2010/main" val="402182370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714400"/>
            <a:ext cx="7770813" cy="1065213"/>
          </a:xfrm>
        </p:spPr>
        <p:txBody>
          <a:bodyPr/>
          <a:lstStyle/>
          <a:p>
            <a:r>
              <a:rPr lang="en-US" dirty="0">
                <a:cs typeface="DejaVu Sans" pitchFamily="34" charset="0"/>
              </a:rPr>
              <a:t>802 Ground rules</a:t>
            </a:r>
            <a:r>
              <a:rPr lang="en-US" sz="1000" dirty="0">
                <a:cs typeface="DejaVu Sans" pitchFamily="34" charset="0"/>
              </a:rPr>
              <a:t/>
            </a:r>
            <a:br>
              <a:rPr lang="en-US" sz="1000" dirty="0">
                <a:cs typeface="DejaVu Sans" pitchFamily="34" charset="0"/>
              </a:rPr>
            </a:br>
            <a:endParaRPr lang="en-US" dirty="0"/>
          </a:p>
        </p:txBody>
      </p:sp>
      <p:sp>
        <p:nvSpPr>
          <p:cNvPr id="8" name="CustomShape 2"/>
          <p:cNvSpPr>
            <a:spLocks noChangeArrowheads="1"/>
          </p:cNvSpPr>
          <p:nvPr/>
        </p:nvSpPr>
        <p:spPr bwMode="auto">
          <a:xfrm>
            <a:off x="609600" y="1628800"/>
            <a:ext cx="8229600" cy="4525963"/>
          </a:xfrm>
          <a:prstGeom prst="rect">
            <a:avLst/>
          </a:prstGeom>
          <a:noFill/>
          <a:ln w="9525">
            <a:noFill/>
            <a:miter lim="800000"/>
            <a:headEnd/>
            <a:tailEnd/>
          </a:ln>
        </p:spPr>
        <p:txBody>
          <a:bodyPr lIns="90004" tIns="44997" rIns="90004" bIns="44997"/>
          <a:lstStyle/>
          <a:p>
            <a:pPr indent="-457200">
              <a:buSzPct val="100000"/>
              <a:buFont typeface="Arial" panose="020B0604020202020204" pitchFamily="34" charset="0"/>
              <a:buChar char="•"/>
            </a:pPr>
            <a:r>
              <a:rPr lang="en-US" sz="2400" b="1" dirty="0">
                <a:solidFill>
                  <a:schemeClr val="tx1"/>
                </a:solidFill>
                <a:latin typeface="+mj-lt"/>
                <a:cs typeface="DejaVu Sans" pitchFamily="34" charset="0"/>
              </a:rPr>
              <a:t>Respect … give it, get it</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product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corporate pitches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prices</a:t>
            </a:r>
          </a:p>
          <a:p>
            <a:pPr indent="-457200">
              <a:buSzPct val="100000"/>
              <a:buFont typeface="Arial" panose="020B0604020202020204" pitchFamily="34" charset="0"/>
              <a:buChar char="•"/>
            </a:pPr>
            <a:r>
              <a:rPr lang="en-US" sz="2400" b="1" dirty="0">
                <a:solidFill>
                  <a:schemeClr val="tx1"/>
                </a:solidFill>
                <a:latin typeface="+mj-lt"/>
                <a:cs typeface="DejaVu Sans" pitchFamily="34" charset="0"/>
              </a:rPr>
              <a:t>NO restrictive notices – </a:t>
            </a:r>
            <a:endParaRPr lang="en-US" sz="2400" b="1" dirty="0" smtClean="0">
              <a:solidFill>
                <a:schemeClr val="tx1"/>
              </a:solidFill>
              <a:latin typeface="+mj-lt"/>
              <a:cs typeface="DejaVu Sans" pitchFamily="34" charset="0"/>
            </a:endParaRPr>
          </a:p>
          <a:p>
            <a:pPr indent="-457200">
              <a:buSzPct val="100000"/>
              <a:buFont typeface="Arial" panose="020B0604020202020204" pitchFamily="34" charset="0"/>
              <a:buChar char="•"/>
            </a:pPr>
            <a:r>
              <a:rPr lang="en-US" sz="2400" b="1" dirty="0" smtClean="0">
                <a:solidFill>
                  <a:schemeClr val="tx1"/>
                </a:solidFill>
                <a:latin typeface="+mj-lt"/>
                <a:cs typeface="DejaVu Sans" pitchFamily="34" charset="0"/>
              </a:rPr>
              <a:t>Presentations </a:t>
            </a:r>
            <a:r>
              <a:rPr lang="en-US" sz="2400" b="1" dirty="0">
                <a:solidFill>
                  <a:schemeClr val="tx1"/>
                </a:solidFill>
                <a:latin typeface="+mj-lt"/>
                <a:cs typeface="DejaVu Sans" pitchFamily="34" charset="0"/>
              </a:rPr>
              <a:t>must be openly available</a:t>
            </a:r>
          </a:p>
          <a:p>
            <a:pPr indent="-457200">
              <a:buClr>
                <a:srgbClr val="FF0000"/>
              </a:buClr>
              <a:buSzPct val="100000"/>
            </a:pPr>
            <a:endParaRPr lang="en-US" dirty="0">
              <a:solidFill>
                <a:schemeClr val="tx1"/>
              </a:solidFill>
              <a:latin typeface="Arial" pitchFamily="34" charset="0"/>
              <a:cs typeface="DejaVu Sans" pitchFamily="34" charset="0"/>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90205158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2"/>
          <p:cNvSpPr txBox="1">
            <a:spLocks/>
          </p:cNvSpPr>
          <p:nvPr/>
        </p:nvSpPr>
        <p:spPr bwMode="auto">
          <a:xfrm>
            <a:off x="685800" y="990600"/>
            <a:ext cx="8229600" cy="5562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Code of Ethics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2"/>
              </a:rPr>
              <a:t>http://www.ieee.org/about/corporate/governance/p7-8.html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 Standards Association (IEEE-SA) Affiliation FAQ</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3"/>
              </a:rPr>
              <a:t>http://standards.ieee.org/faqs/affiliation.html</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Antitrust and Competition Policy</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4"/>
              </a:rPr>
              <a:t>http://standards.ieee.org/resources/antitrust-guidelines.pdf</a:t>
            </a:r>
            <a:r>
              <a:rPr kumimoji="0" lang="en-US" sz="2000" b="0" i="0" u="none" strike="noStrike" kern="0" cap="none" spc="0" normalizeH="0" baseline="0" noProof="0" dirty="0" smtClean="0">
                <a:ln>
                  <a:noFill/>
                </a:ln>
                <a:effectLst/>
                <a:uLnTx/>
                <a:uFillTx/>
                <a:latin typeface="Times New Roman"/>
              </a:rPr>
              <a:t>  </a:t>
            </a:r>
            <a:endParaRPr kumimoji="0" lang="en-US" sz="2000" b="0" i="0" u="none" strike="noStrike" kern="0" cap="none" spc="0" normalizeH="0" baseline="0" noProof="0" dirty="0" smtClean="0">
              <a:ln>
                <a:noFill/>
              </a:ln>
              <a:effectLst/>
              <a:uLnTx/>
              <a:uFillTx/>
              <a:latin typeface="Times New Roman"/>
              <a:hlinkClick r:id="rId5"/>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Letter of Assurance Form</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6"/>
              </a:rPr>
              <a:t>http://standards.ieee.org/develop/policies/bylaws/sect6-7.html#loa</a:t>
            </a:r>
            <a:r>
              <a:rPr kumimoji="0" lang="en-US" sz="2000" b="0" i="0" u="none" strike="noStrike" kern="0" cap="none" spc="0" normalizeH="0" baseline="0" noProof="0" dirty="0" smtClean="0">
                <a:ln>
                  <a:noFill/>
                </a:ln>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5"/>
              </a:rPr>
              <a:t>https://development.standards.ieee.org/myproject/Public//mytools/mob/loa.pdf</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effectLst/>
                <a:uLnTx/>
                <a:uFillTx/>
                <a:latin typeface="Times New Roman"/>
                <a:ea typeface="+mn-ea"/>
                <a:cs typeface="+mn-cs"/>
              </a:rPr>
              <a:t>IEEE-SA Patent Committee FAQ &amp; Patent slides</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effectLst/>
                <a:uLnTx/>
                <a:uFillTx/>
                <a:latin typeface="Times New Roman"/>
                <a:hlinkClick r:id="rId7"/>
              </a:rPr>
              <a:t>http://standards.ieee.org/board/pat/faq.pdf</a:t>
            </a:r>
            <a:r>
              <a:rPr kumimoji="0" lang="en-US" sz="2000" b="0" i="0" u="none" strike="noStrike" kern="0" cap="none" spc="0" normalizeH="0" baseline="0" noProof="0" dirty="0" smtClean="0">
                <a:ln>
                  <a:noFill/>
                </a:ln>
                <a:effectLst/>
                <a:uLnTx/>
                <a:uFillTx/>
                <a:latin typeface="Times New Roman"/>
              </a:rPr>
              <a:t> and </a:t>
            </a:r>
            <a:r>
              <a:rPr kumimoji="0" lang="en-US" sz="2000" b="0" i="0" u="none" strike="noStrike" kern="0" cap="none" spc="0" normalizeH="0" baseline="0" noProof="0" dirty="0" smtClean="0">
                <a:ln>
                  <a:noFill/>
                </a:ln>
                <a:effectLst/>
                <a:uLnTx/>
                <a:uFillTx/>
                <a:latin typeface="Times New Roman"/>
                <a:hlinkClick r:id="rId5"/>
              </a:rPr>
              <a:t>http://standards.ieee.org/board/pat/pat-slideset.ppt</a:t>
            </a:r>
            <a:r>
              <a:rPr kumimoji="0" lang="en-US" sz="2000" b="0" i="0" u="none" strike="noStrike" kern="0" cap="none" spc="0" normalizeH="0" baseline="0" noProof="0" dirty="0" smtClean="0">
                <a:ln>
                  <a:noFill/>
                </a:ln>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effectLst/>
              <a:uLnTx/>
              <a:uFillTx/>
              <a:latin typeface="Times New Roman"/>
              <a:ea typeface="+mn-ea"/>
              <a:cs typeface="+mn-cs"/>
            </a:endParaRPr>
          </a:p>
        </p:txBody>
      </p:sp>
      <p:sp>
        <p:nvSpPr>
          <p:cNvPr id="8" name="Title 1"/>
          <p:cNvSpPr>
            <a:spLocks noGrp="1"/>
          </p:cNvSpPr>
          <p:nvPr>
            <p:ph type="title"/>
          </p:nvPr>
        </p:nvSpPr>
        <p:spPr>
          <a:xfrm>
            <a:off x="685800" y="685800"/>
            <a:ext cx="7772400" cy="1066800"/>
          </a:xfrm>
        </p:spPr>
        <p:txBody>
          <a:bodyPr/>
          <a:lstStyle/>
          <a:p>
            <a:r>
              <a:rPr lang="en-US" dirty="0" smtClean="0"/>
              <a:t>IEEE-SA </a:t>
            </a:r>
            <a:r>
              <a:rPr lang="en-US" dirty="0"/>
              <a:t>p</a:t>
            </a:r>
            <a:r>
              <a:rPr lang="en-US" dirty="0" smtClean="0"/>
              <a:t>olicy documents</a:t>
            </a:r>
            <a:endParaRPr lang="en-US"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68574966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dirty="0" smtClean="0">
                <a:ln>
                  <a:noFill/>
                </a:ln>
                <a:solidFill>
                  <a:srgbClr val="000000"/>
                </a:solidFill>
                <a:effectLst/>
                <a:uLnTx/>
                <a:uFillTx/>
                <a:latin typeface="Times New Roman"/>
                <a:ea typeface="+mj-ea"/>
                <a:cs typeface="+mj-cs"/>
              </a:rPr>
              <a:t>Current IEEE-SA Rule documents</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0"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Bylaws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2"/>
              </a:rPr>
              <a:t>http://standards.ieee.org/develop/policies/bylaws/index.html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3"/>
              </a:rPr>
              <a:t>http://standards.ieee.org/develop/policies/bylaws/sb_bylaws.pdf</a:t>
            </a:r>
            <a:r>
              <a:rPr kumimoji="0" lang="en-US" sz="1600" b="0" i="0" u="none" strike="noStrike" kern="0" cap="none" spc="0" normalizeH="0" baseline="0" noProof="0" dirty="0" smtClean="0">
                <a:ln>
                  <a:noFill/>
                </a:ln>
                <a:solidFill>
                  <a:srgbClr val="000000"/>
                </a:solidFill>
                <a:effectLst/>
                <a:uLnTx/>
                <a:uFillTx/>
                <a:latin typeface="Times New Roman"/>
              </a:rPr>
              <a:t> (PDF version)</a:t>
            </a:r>
            <a:r>
              <a:rPr kumimoji="0" lang="en-US" sz="1200" b="0" i="0" u="none" strike="noStrike" kern="0" cap="none" spc="0" normalizeH="0" baseline="0" noProof="0" dirty="0" smtClean="0">
                <a:ln>
                  <a:noFill/>
                </a:ln>
                <a:solidFill>
                  <a:srgbClr val="000000"/>
                </a:solidFill>
                <a:effectLst/>
                <a:uLnTx/>
                <a:uFillTx/>
                <a:latin typeface="Times New Roman"/>
              </a:rPr>
              <a:t> </a:t>
            </a: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16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16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current version of the IEEE-SA Standards Board Operations Manual is available at: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4"/>
              </a:rPr>
              <a:t>http://standards.ieee.org/develop/policies/opman/index.html</a:t>
            </a:r>
            <a:r>
              <a:rPr kumimoji="0" lang="en-US" sz="1600" b="0" i="0" u="none" strike="noStrike" kern="0" cap="none" spc="0" normalizeH="0" baseline="0" noProof="0" dirty="0" smtClean="0">
                <a:ln>
                  <a:noFill/>
                </a:ln>
                <a:solidFill>
                  <a:srgbClr val="000000"/>
                </a:solidFill>
                <a:effectLst/>
                <a:uLnTx/>
                <a:uFillTx/>
                <a:latin typeface="Times New Roman"/>
              </a:rPr>
              <a:t> (HTML version) </a:t>
            </a:r>
          </a:p>
          <a:p>
            <a:pPr marL="742950" marR="0" lvl="1" indent="-285750" algn="l" defTabSz="914400" rtl="0" eaLnBrk="0" fontAlgn="base" latinLnBrk="0" hangingPunct="0">
              <a:lnSpc>
                <a:spcPct val="100000"/>
              </a:lnSpc>
              <a:spcBef>
                <a:spcPct val="20000"/>
              </a:spcBef>
              <a:spcAft>
                <a:spcPct val="0"/>
              </a:spcAft>
              <a:buClrTx/>
              <a:buSzTx/>
              <a:buFontTx/>
              <a:buNone/>
              <a:tabLst/>
              <a:defRPr/>
            </a:pPr>
            <a:r>
              <a:rPr kumimoji="0" lang="en-US" sz="1600" b="0" i="0" u="none" strike="noStrike" kern="0" cap="none" spc="0" normalizeH="0" baseline="0" noProof="0" dirty="0" smtClean="0">
                <a:ln>
                  <a:noFill/>
                </a:ln>
                <a:solidFill>
                  <a:srgbClr val="000000"/>
                </a:solidFill>
                <a:effectLst/>
                <a:uLnTx/>
                <a:uFillTx/>
                <a:latin typeface="Times New Roman"/>
                <a:hlinkClick r:id="rId5"/>
              </a:rPr>
              <a:t>http://standards.ieee.org/develop/policies/opman/sb_om.pdf</a:t>
            </a:r>
            <a:r>
              <a:rPr kumimoji="0" lang="en-US" sz="1600" b="0" i="0" u="none" strike="noStrike" kern="0" cap="none" spc="0" normalizeH="0" baseline="0" noProof="0" dirty="0" smtClean="0">
                <a:ln>
                  <a:noFill/>
                </a:ln>
                <a:solidFill>
                  <a:srgbClr val="000000"/>
                </a:solidFill>
                <a:effectLst/>
                <a:uLnTx/>
                <a:uFillTx/>
                <a:latin typeface="Times New Roman"/>
              </a:rPr>
              <a:t> (PDF version) </a:t>
            </a: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77595284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7" name="Slide Number Placeholder 3"/>
          <p:cNvSpPr txBox="1">
            <a:spLocks/>
          </p:cNvSpPr>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ct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Slide </a:t>
            </a:r>
            <a:fld id="{440F5867-744E-4AA6-B0ED-4C44D2DFBB7B}" type="slidenum">
              <a:rPr lang="en-GB" smtClean="0"/>
              <a:pPr/>
              <a:t>14</a:t>
            </a:fld>
            <a:endParaRPr lang="en-GB" dirty="0"/>
          </a:p>
        </p:txBody>
      </p:sp>
      <p:sp>
        <p:nvSpPr>
          <p:cNvPr id="8" name="Footer Placeholder 4"/>
          <p:cNvSpPr txBox="1">
            <a:spLocks/>
          </p:cNvSpP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mtClean="0"/>
              <a:t>Jonathan Segev, Intel Corporation</a:t>
            </a:r>
            <a:endParaRPr lang="en-GB" dirty="0"/>
          </a:p>
        </p:txBody>
      </p:sp>
      <p:sp>
        <p:nvSpPr>
          <p:cNvPr id="10" name="Title 1"/>
          <p:cNvSpPr txBox="1">
            <a:spLocks/>
          </p:cNvSpPr>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0" cap="none" spc="0" normalizeH="0" baseline="0" noProof="0" smtClean="0">
                <a:ln>
                  <a:noFill/>
                </a:ln>
                <a:solidFill>
                  <a:srgbClr val="000000"/>
                </a:solidFill>
                <a:effectLst/>
                <a:uLnTx/>
                <a:uFillTx/>
                <a:latin typeface="Times New Roman"/>
                <a:ea typeface="+mj-ea"/>
                <a:cs typeface="+mj-cs"/>
              </a:rPr>
              <a:t>IEEE-SA Rule documents updates 2016</a:t>
            </a:r>
            <a:endParaRPr kumimoji="0" lang="en-US" sz="3200" b="1" i="0" u="none" strike="noStrike" kern="0" cap="none" spc="0" normalizeH="0" baseline="0" noProof="0" dirty="0">
              <a:ln>
                <a:noFill/>
              </a:ln>
              <a:solidFill>
                <a:srgbClr val="000000"/>
              </a:solidFill>
              <a:effectLst/>
              <a:uLnTx/>
              <a:uFillTx/>
              <a:latin typeface="Times New Roman"/>
              <a:ea typeface="+mj-ea"/>
              <a:cs typeface="+mj-cs"/>
            </a:endParaRPr>
          </a:p>
        </p:txBody>
      </p:sp>
      <p:sp>
        <p:nvSpPr>
          <p:cNvPr id="11" name="Content Placeholder 2"/>
          <p:cNvSpPr txBox="1">
            <a:spLocks/>
          </p:cNvSpPr>
          <p:nvPr/>
        </p:nvSpPr>
        <p:spPr bwMode="auto">
          <a:xfrm>
            <a:off x="685800" y="1600200"/>
            <a:ext cx="7772400" cy="4800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The changes are listed here: </a:t>
            </a:r>
            <a:r>
              <a:rPr kumimoji="0" lang="en-US" sz="2000" b="1" i="0" u="sng" strike="noStrike" kern="0" cap="none" spc="0" normalizeH="0" baseline="0" noProof="0" dirty="0" smtClean="0">
                <a:ln>
                  <a:noFill/>
                </a:ln>
                <a:solidFill>
                  <a:srgbClr val="000000"/>
                </a:solidFill>
                <a:effectLst/>
                <a:uLnTx/>
                <a:uFillTx/>
                <a:latin typeface="Times New Roman"/>
                <a:ea typeface="+mn-ea"/>
                <a:cs typeface="+mn-cs"/>
                <a:hlinkClick r:id="rId3"/>
              </a:rPr>
              <a:t>http://standards.ieee.org/develop/policies/policy_rev.pdf</a:t>
            </a:r>
            <a:endParaRPr kumimoji="0" lang="en-US" sz="20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The Standards Board minutes are here:</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4"/>
              </a:rPr>
              <a:t>http://standards.ieee.org/about/sasb/1216sasbmin.pdf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5"/>
              </a:rPr>
              <a:t>http://standards.ieee.org/about/sasb/0916sasbmin.pdf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6"/>
              </a:rPr>
              <a:t>http://standards.ieee.org/about/sasb/0616sasbmin.pdf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r>
              <a:rPr kumimoji="0" lang="en-US" sz="2000" b="0" i="0" u="none" strike="noStrike" kern="0" cap="none" spc="0" normalizeH="0" baseline="0" noProof="0" dirty="0" smtClean="0">
                <a:ln>
                  <a:noFill/>
                </a:ln>
                <a:solidFill>
                  <a:srgbClr val="000000"/>
                </a:solidFill>
                <a:effectLst/>
                <a:uLnTx/>
                <a:uFillTx/>
                <a:latin typeface="Times New Roman"/>
                <a:hlinkClick r:id="rId7"/>
              </a:rPr>
              <a:t>http://standards.ieee.org/about/sasb/0316sasbmin.pdf</a:t>
            </a:r>
            <a:r>
              <a:rPr kumimoji="0" lang="en-US" sz="2000" b="0" i="0" u="none" strike="noStrike" kern="0" cap="none" spc="0" normalizeH="0" baseline="0" noProof="0" dirty="0" smtClean="0">
                <a:ln>
                  <a:noFill/>
                </a:ln>
                <a:solidFill>
                  <a:srgbClr val="000000"/>
                </a:solidFill>
                <a:effectLst/>
                <a:uLnTx/>
                <a:uFillTx/>
                <a:latin typeface="Times New Roman"/>
              </a:rPr>
              <a:t> </a:t>
            </a:r>
          </a:p>
          <a:p>
            <a:pPr marL="742950" marR="0" lvl="1" indent="-285750" algn="l" defTabSz="914400" rtl="0" eaLnBrk="0" fontAlgn="base" latinLnBrk="0" hangingPunct="0">
              <a:lnSpc>
                <a:spcPct val="100000"/>
              </a:lnSpc>
              <a:spcBef>
                <a:spcPct val="20000"/>
              </a:spcBef>
              <a:spcAft>
                <a:spcPct val="0"/>
              </a:spcAft>
              <a:buClrTx/>
              <a:buSzTx/>
              <a:buFontTx/>
              <a:buChar char="–"/>
              <a:tabLst/>
              <a:defRPr/>
            </a:pPr>
            <a:endParaRPr kumimoji="0" lang="en-US" sz="2000" b="0" i="0" u="none" strike="noStrike" kern="0" cap="none" spc="0" normalizeH="0" baseline="0" noProof="0" dirty="0" smtClean="0">
              <a:ln>
                <a:noFill/>
              </a:ln>
              <a:solidFill>
                <a:srgbClr val="000000"/>
              </a:solidFill>
              <a:effectLst/>
              <a:uLnTx/>
              <a:uFillTx/>
              <a:latin typeface="Times New Roman"/>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t/>
            </a:r>
            <a:br>
              <a:rPr kumimoji="0" lang="en-US" sz="2400" b="1" i="0" u="none" strike="noStrike" kern="0" cap="none" spc="0" normalizeH="0" baseline="0" noProof="0" dirty="0" smtClean="0">
                <a:ln>
                  <a:noFill/>
                </a:ln>
                <a:solidFill>
                  <a:srgbClr val="000000"/>
                </a:solidFill>
                <a:effectLst/>
                <a:uLnTx/>
                <a:uFillTx/>
                <a:latin typeface="Times New Roman"/>
                <a:ea typeface="+mn-ea"/>
                <a:cs typeface="+mn-cs"/>
              </a:rPr>
            </a:br>
            <a:endParaRPr kumimoji="0" lang="en-US" sz="2400" b="1" i="0" u="none" strike="noStrike" kern="0" cap="none" spc="0" normalizeH="0" baseline="0" noProof="0" dirty="0" smtClean="0">
              <a:ln>
                <a:noFill/>
              </a:ln>
              <a:solidFill>
                <a:srgbClr val="000000"/>
              </a:solidFill>
              <a:effectLst/>
              <a:uLnTx/>
              <a:uFillTx/>
              <a:latin typeface="Times New Roman"/>
              <a:ea typeface="+mn-ea"/>
              <a:cs typeface="+mn-cs"/>
            </a:endParaRPr>
          </a:p>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GB" sz="1200" b="1" i="0" u="none" strike="noStrike" kern="0" cap="none" spc="0" normalizeH="0" baseline="0" noProof="0" dirty="0" smtClean="0">
              <a:ln>
                <a:noFill/>
              </a:ln>
              <a:solidFill>
                <a:srgbClr val="000000"/>
              </a:solidFill>
              <a:effectLst/>
              <a:uLnTx/>
              <a:uFillTx/>
              <a:latin typeface="Times New Roman"/>
              <a:ea typeface="+mn-ea"/>
              <a:cs typeface="+mn-cs"/>
            </a:endParaRPr>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69564301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err="1" smtClean="0"/>
              <a:t>TGaz</a:t>
            </a:r>
            <a:r>
              <a:rPr lang="en-US" dirty="0" smtClean="0"/>
              <a:t> Schedule at a glance</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15</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3073241486"/>
              </p:ext>
            </p:extLst>
          </p:nvPr>
        </p:nvGraphicFramePr>
        <p:xfrm>
          <a:off x="1978918" y="2891668"/>
          <a:ext cx="5184576" cy="2276052"/>
        </p:xfrm>
        <a:graphic>
          <a:graphicData uri="http://schemas.openxmlformats.org/drawingml/2006/table">
            <a:tbl>
              <a:tblPr firstRow="1" bandRow="1">
                <a:tableStyleId>{21E4AEA4-8DFA-4A89-87EB-49C32662AFE0}</a:tableStyleId>
              </a:tblPr>
              <a:tblGrid>
                <a:gridCol w="792090"/>
                <a:gridCol w="936102"/>
                <a:gridCol w="864096"/>
                <a:gridCol w="864096"/>
                <a:gridCol w="864096"/>
                <a:gridCol w="864096"/>
              </a:tblGrid>
              <a:tr h="371052">
                <a:tc>
                  <a:txBody>
                    <a:bodyPr/>
                    <a:lstStyle/>
                    <a:p>
                      <a:endParaRPr lang="en-US" sz="1800" dirty="0"/>
                    </a:p>
                  </a:txBody>
                  <a:tcPr marT="45746" marB="45746"/>
                </a:tc>
                <a:tc>
                  <a:txBody>
                    <a:bodyPr/>
                    <a:lstStyle/>
                    <a:p>
                      <a:pPr algn="ctr"/>
                      <a:r>
                        <a:rPr lang="en-US" sz="1800" dirty="0" smtClean="0"/>
                        <a:t>MON</a:t>
                      </a:r>
                      <a:endParaRPr lang="en-US" sz="1800" dirty="0"/>
                    </a:p>
                  </a:txBody>
                  <a:tcPr marT="45746" marB="45746"/>
                </a:tc>
                <a:tc>
                  <a:txBody>
                    <a:bodyPr/>
                    <a:lstStyle/>
                    <a:p>
                      <a:pPr algn="ctr"/>
                      <a:r>
                        <a:rPr lang="en-US" sz="1800" dirty="0" smtClean="0"/>
                        <a:t>TUE</a:t>
                      </a:r>
                      <a:endParaRPr lang="en-US" sz="1800" dirty="0"/>
                    </a:p>
                  </a:txBody>
                  <a:tcPr marT="45746" marB="45746"/>
                </a:tc>
                <a:tc>
                  <a:txBody>
                    <a:bodyPr/>
                    <a:lstStyle/>
                    <a:p>
                      <a:pPr algn="ctr"/>
                      <a:r>
                        <a:rPr lang="en-US" sz="1800" dirty="0" smtClean="0"/>
                        <a:t>WED</a:t>
                      </a:r>
                      <a:endParaRPr lang="en-US" sz="1800" dirty="0"/>
                    </a:p>
                  </a:txBody>
                  <a:tcPr marT="45746" marB="45746"/>
                </a:tc>
                <a:tc>
                  <a:txBody>
                    <a:bodyPr/>
                    <a:lstStyle/>
                    <a:p>
                      <a:pPr algn="ctr"/>
                      <a:r>
                        <a:rPr lang="en-US" sz="1800" dirty="0" smtClean="0"/>
                        <a:t>THU</a:t>
                      </a:r>
                      <a:endParaRPr lang="en-US" sz="1800" dirty="0"/>
                    </a:p>
                  </a:txBody>
                  <a:tcPr marT="45746" marB="45746"/>
                </a:tc>
                <a:tc>
                  <a:txBody>
                    <a:bodyPr/>
                    <a:lstStyle/>
                    <a:p>
                      <a:pPr algn="ctr"/>
                      <a:r>
                        <a:rPr lang="en-US" sz="1800" dirty="0" smtClean="0"/>
                        <a:t>FRI</a:t>
                      </a:r>
                      <a:endParaRPr lang="en-US" sz="1800" dirty="0"/>
                    </a:p>
                  </a:txBody>
                  <a:tcPr marT="45746" marB="45746"/>
                </a:tc>
              </a:tr>
              <a:tr h="371052">
                <a:tc>
                  <a:txBody>
                    <a:bodyPr/>
                    <a:lstStyle/>
                    <a:p>
                      <a:r>
                        <a:rPr lang="en-US" sz="1800" dirty="0" smtClean="0"/>
                        <a:t>AM1</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algn="ctr" defTabSz="914400" rtl="0" eaLnBrk="1" latinLnBrk="0" hangingPunct="1"/>
                      <a:endParaRPr lang="en-US" sz="1800" kern="1200" dirty="0">
                        <a:solidFill>
                          <a:schemeClr val="dk1"/>
                        </a:solidFill>
                        <a:latin typeface="+mn-lt"/>
                        <a:ea typeface="+mn-ea"/>
                        <a:cs typeface="+mn-cs"/>
                      </a:endParaRPr>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smtClean="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AM2</a:t>
                      </a: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r h="420792">
                <a:tc>
                  <a:txBody>
                    <a:bodyPr/>
                    <a:lstStyle/>
                    <a:p>
                      <a:r>
                        <a:rPr lang="en-US" sz="1800" dirty="0" smtClean="0"/>
                        <a:t>PM1</a:t>
                      </a:r>
                      <a:endParaRPr lang="en-US" sz="1800" dirty="0"/>
                    </a:p>
                  </a:txBody>
                  <a:tcPr marT="45746" marB="45746"/>
                </a:tc>
                <a:tc>
                  <a:txBody>
                    <a:bodyPr/>
                    <a:lstStyle/>
                    <a:p>
                      <a:pPr algn="ctr"/>
                      <a:endParaRPr lang="en-US" sz="1800" dirty="0"/>
                    </a:p>
                  </a:txBody>
                  <a:tcPr marT="45746" marB="45746"/>
                </a:tc>
                <a:tc>
                  <a:txBody>
                    <a:bodyPr/>
                    <a:lstStyle/>
                    <a:p>
                      <a:pPr algn="ctr"/>
                      <a:r>
                        <a:rPr lang="en-US" sz="1800" dirty="0" smtClean="0"/>
                        <a:t>AZ</a:t>
                      </a:r>
                      <a:endParaRPr lang="en-US" sz="1800" dirty="0"/>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kern="1200" dirty="0" smtClean="0"/>
                        <a:t>AZ</a:t>
                      </a:r>
                      <a:endParaRPr lang="en-US" sz="1800" kern="1200" dirty="0" smtClean="0">
                        <a:solidFill>
                          <a:schemeClr val="dk1"/>
                        </a:solidFill>
                        <a:latin typeface="+mn-lt"/>
                        <a:ea typeface="+mn-ea"/>
                        <a:cs typeface="+mn-cs"/>
                      </a:endParaRPr>
                    </a:p>
                  </a:txBody>
                  <a:tcPr marT="45746" marB="45746">
                    <a:solidFill>
                      <a:srgbClr val="92D05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kern="1200" dirty="0">
                        <a:solidFill>
                          <a:schemeClr val="dk1"/>
                        </a:solidFill>
                        <a:latin typeface="+mn-lt"/>
                        <a:ea typeface="+mn-ea"/>
                        <a:cs typeface="+mn-cs"/>
                      </a:endParaRPr>
                    </a:p>
                  </a:txBody>
                  <a:tcPr marT="45746" marB="45746"/>
                </a:tc>
                <a:tc>
                  <a:txBody>
                    <a:bodyPr/>
                    <a:lstStyle/>
                    <a:p>
                      <a:pPr algn="ctr"/>
                      <a:endParaRPr lang="en-US" sz="1800" dirty="0"/>
                    </a:p>
                  </a:txBody>
                  <a:tcPr marT="45746" marB="45746"/>
                </a:tc>
              </a:tr>
              <a:tr h="371052">
                <a:tc>
                  <a:txBody>
                    <a:bodyPr/>
                    <a:lstStyle/>
                    <a:p>
                      <a:r>
                        <a:rPr lang="en-US" sz="1800" dirty="0" smtClean="0"/>
                        <a:t>PM2</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r>
                        <a:rPr lang="en-US" sz="1800" kern="1200" dirty="0" smtClean="0"/>
                        <a:t>AZ</a:t>
                      </a:r>
                      <a:endParaRPr lang="en-US" sz="1800" dirty="0"/>
                    </a:p>
                  </a:txBody>
                  <a:tcPr marT="45746" marB="45746">
                    <a:solidFill>
                      <a:srgbClr val="92D050"/>
                    </a:solidFill>
                  </a:tcPr>
                </a:tc>
                <a:tc>
                  <a:txBody>
                    <a:bodyPr/>
                    <a:lstStyle/>
                    <a:p>
                      <a:pPr algn="ctr"/>
                      <a:r>
                        <a:rPr lang="en-US" dirty="0" smtClean="0"/>
                        <a:t>AZ</a:t>
                      </a:r>
                      <a:endParaRPr lang="en-US" dirty="0"/>
                    </a:p>
                  </a:txBody>
                  <a:tcPr marT="45746" marB="45746">
                    <a:solidFill>
                      <a:srgbClr val="92D050"/>
                    </a:solidFill>
                  </a:tcPr>
                </a:tc>
                <a:tc>
                  <a:txBody>
                    <a:bodyPr/>
                    <a:lstStyle/>
                    <a:p>
                      <a:endParaRPr lang="en-US" dirty="0"/>
                    </a:p>
                  </a:txBody>
                  <a:tcPr marT="45746" marB="45746"/>
                </a:tc>
              </a:tr>
              <a:tr h="371052">
                <a:tc>
                  <a:txBody>
                    <a:bodyPr/>
                    <a:lstStyle/>
                    <a:p>
                      <a:r>
                        <a:rPr lang="en-US" sz="1800" dirty="0" smtClean="0"/>
                        <a:t>Eve</a:t>
                      </a:r>
                      <a:endParaRPr lang="en-US" sz="1800" dirty="0"/>
                    </a:p>
                  </a:txBody>
                  <a:tcPr marT="45746" marB="45746"/>
                </a:tc>
                <a:tc>
                  <a:txBody>
                    <a:bodyPr/>
                    <a:lstStyle/>
                    <a:p>
                      <a:pPr algn="ctr"/>
                      <a:endParaRPr lang="en-US" sz="1800" dirty="0"/>
                    </a:p>
                  </a:txBody>
                  <a:tcPr marT="45746" marB="45746"/>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800" dirty="0" smtClean="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c>
                  <a:txBody>
                    <a:bodyPr/>
                    <a:lstStyle/>
                    <a:p>
                      <a:pPr algn="ctr"/>
                      <a:endParaRPr lang="en-US" sz="1800" dirty="0"/>
                    </a:p>
                  </a:txBody>
                  <a:tcPr marT="45746" marB="45746"/>
                </a:tc>
              </a:tr>
            </a:tbl>
          </a:graphicData>
        </a:graphic>
      </p:graphicFrame>
      <p:sp>
        <p:nvSpPr>
          <p:cNvPr id="13"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6019237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Agenda for the Week</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1800" b="0" dirty="0"/>
              <a:t>Patent policy</a:t>
            </a:r>
          </a:p>
          <a:p>
            <a:pPr algn="just">
              <a:spcBef>
                <a:spcPct val="20000"/>
              </a:spcBef>
              <a:buFontTx/>
              <a:buChar char="•"/>
            </a:pPr>
            <a:r>
              <a:rPr lang="en-US" altLang="en-US" sz="1800" b="0" dirty="0" smtClean="0"/>
              <a:t>Agenda setting for the week.</a:t>
            </a:r>
          </a:p>
          <a:p>
            <a:pPr algn="just">
              <a:spcBef>
                <a:spcPct val="20000"/>
              </a:spcBef>
              <a:buFontTx/>
              <a:buChar char="•"/>
            </a:pPr>
            <a:r>
              <a:rPr lang="en-US" altLang="en-US" sz="1800" b="0" dirty="0" smtClean="0"/>
              <a:t>Approve </a:t>
            </a:r>
            <a:r>
              <a:rPr lang="en-US" altLang="en-US" sz="1800" b="0" dirty="0"/>
              <a:t>previous meeting minutes </a:t>
            </a:r>
            <a:r>
              <a:rPr lang="en-US" altLang="en-US" sz="1800" b="0" dirty="0" smtClean="0"/>
              <a:t>(</a:t>
            </a:r>
            <a:r>
              <a:rPr lang="en-US" altLang="en-US" sz="1800" b="0" dirty="0" smtClean="0"/>
              <a:t>11-17-842).  </a:t>
            </a:r>
            <a:endParaRPr lang="en-US" altLang="en-US" sz="1800" b="0" dirty="0" smtClean="0"/>
          </a:p>
          <a:p>
            <a:pPr algn="just">
              <a:spcBef>
                <a:spcPct val="20000"/>
              </a:spcBef>
              <a:buFontTx/>
              <a:buChar char="•"/>
            </a:pPr>
            <a:r>
              <a:rPr lang="en-US" altLang="en-US" sz="1800" b="0" dirty="0" smtClean="0"/>
              <a:t>Approve </a:t>
            </a:r>
            <a:r>
              <a:rPr lang="en-US" altLang="en-US" sz="1800" b="0" dirty="0" err="1" smtClean="0"/>
              <a:t>telecon</a:t>
            </a:r>
            <a:r>
              <a:rPr lang="en-US" altLang="en-US" sz="1800" b="0" dirty="0" smtClean="0"/>
              <a:t> minutes </a:t>
            </a:r>
            <a:r>
              <a:rPr lang="en-US" altLang="en-US" sz="1800" b="0" dirty="0" smtClean="0"/>
              <a:t>(as needed)</a:t>
            </a:r>
            <a:endParaRPr lang="en-US" altLang="en-US" sz="1800" b="0" dirty="0"/>
          </a:p>
          <a:p>
            <a:pPr algn="just">
              <a:spcBef>
                <a:spcPct val="20000"/>
              </a:spcBef>
              <a:buFontTx/>
              <a:buChar char="•"/>
            </a:pPr>
            <a:r>
              <a:rPr lang="en-US" altLang="en-US" sz="1800" b="0" dirty="0" smtClean="0"/>
              <a:t>FRD comment resolution.</a:t>
            </a:r>
          </a:p>
          <a:p>
            <a:pPr algn="just">
              <a:spcBef>
                <a:spcPct val="20000"/>
              </a:spcBef>
              <a:buFontTx/>
              <a:buChar char="•"/>
            </a:pPr>
            <a:r>
              <a:rPr lang="en-US" altLang="en-US" sz="1800" b="0" dirty="0" smtClean="0"/>
              <a:t>Presentations </a:t>
            </a:r>
            <a:r>
              <a:rPr lang="en-US" altLang="en-US" sz="1800" b="0" dirty="0"/>
              <a:t>to inform the  </a:t>
            </a:r>
            <a:r>
              <a:rPr lang="en-US" altLang="en-US" sz="1800" b="0" dirty="0" smtClean="0"/>
              <a:t>TG</a:t>
            </a:r>
            <a:r>
              <a:rPr lang="en-US" altLang="en-US" sz="1800" b="0" dirty="0" smtClean="0">
                <a:solidFill>
                  <a:srgbClr val="FF33CC"/>
                </a:solidFill>
              </a:rPr>
              <a:t>:</a:t>
            </a:r>
            <a:endParaRPr lang="en-US" altLang="en-US" sz="1800" b="0" dirty="0"/>
          </a:p>
          <a:p>
            <a:pPr lvl="1" algn="just">
              <a:spcBef>
                <a:spcPct val="20000"/>
              </a:spcBef>
              <a:buFontTx/>
              <a:buChar char="•"/>
            </a:pPr>
            <a:r>
              <a:rPr lang="en-US" altLang="en-US" sz="1600" dirty="0" smtClean="0"/>
              <a:t>Submissions </a:t>
            </a:r>
            <a:r>
              <a:rPr lang="en-US" altLang="en-US" sz="1600" dirty="0"/>
              <a:t>towards </a:t>
            </a:r>
            <a:r>
              <a:rPr lang="en-US" altLang="en-US" sz="1600" dirty="0" smtClean="0"/>
              <a:t>SFD </a:t>
            </a:r>
            <a:r>
              <a:rPr lang="en-US" altLang="en-US" sz="1600" dirty="0"/>
              <a:t>text.</a:t>
            </a:r>
          </a:p>
          <a:p>
            <a:pPr lvl="1" algn="just">
              <a:spcBef>
                <a:spcPct val="20000"/>
              </a:spcBef>
              <a:buFontTx/>
              <a:buChar char="•"/>
            </a:pPr>
            <a:r>
              <a:rPr lang="en-US" altLang="en-US" sz="1600" dirty="0"/>
              <a:t>Supportive technical submissions to inform the TG.</a:t>
            </a:r>
          </a:p>
          <a:p>
            <a:pPr algn="just">
              <a:spcBef>
                <a:spcPct val="20000"/>
              </a:spcBef>
              <a:buFontTx/>
              <a:buChar char="•"/>
            </a:pPr>
            <a:r>
              <a:rPr lang="en-US" altLang="en-US" sz="1800" b="0" dirty="0" smtClean="0"/>
              <a:t>Review program timelines and consider FRD freeze.</a:t>
            </a:r>
          </a:p>
          <a:p>
            <a:pPr algn="just">
              <a:spcBef>
                <a:spcPct val="20000"/>
              </a:spcBef>
              <a:buFontTx/>
              <a:buChar char="•"/>
            </a:pPr>
            <a:r>
              <a:rPr lang="en-US" altLang="en-US" sz="1800" b="0" dirty="0" smtClean="0"/>
              <a:t>Schedule </a:t>
            </a:r>
            <a:r>
              <a:rPr lang="en-US" altLang="en-US" sz="1800" b="0" dirty="0"/>
              <a:t>teleconference times as needed.</a:t>
            </a:r>
          </a:p>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16</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018367925"/>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List for the </a:t>
            </a:r>
            <a:r>
              <a:rPr lang="en-US" altLang="en-US" dirty="0" smtClean="0">
                <a:solidFill>
                  <a:schemeClr val="tx2"/>
                </a:solidFill>
              </a:rPr>
              <a:t>week (1)</a:t>
            </a:r>
            <a:endParaRPr lang="en-US" dirty="0"/>
          </a:p>
        </p:txBody>
      </p:sp>
      <p:sp>
        <p:nvSpPr>
          <p:cNvPr id="8"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17</a:t>
            </a:fld>
            <a:endParaRPr lang="en-GB" dirty="0"/>
          </a:p>
        </p:txBody>
      </p:sp>
      <p:sp>
        <p:nvSpPr>
          <p:cNvPr id="9"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1" name="Content Placeholder 6"/>
          <p:cNvGraphicFramePr>
            <a:graphicFrameLocks noGrp="1"/>
          </p:cNvGraphicFramePr>
          <p:nvPr>
            <p:ph idx="1"/>
            <p:extLst>
              <p:ext uri="{D42A27DB-BD31-4B8C-83A1-F6EECF244321}">
                <p14:modId xmlns:p14="http://schemas.microsoft.com/office/powerpoint/2010/main" val="149439482"/>
              </p:ext>
            </p:extLst>
          </p:nvPr>
        </p:nvGraphicFramePr>
        <p:xfrm>
          <a:off x="342106" y="1770836"/>
          <a:ext cx="8458200" cy="3418312"/>
        </p:xfrm>
        <a:graphic>
          <a:graphicData uri="http://schemas.openxmlformats.org/drawingml/2006/table">
            <a:tbl>
              <a:tblPr firstRow="1" bandRow="1">
                <a:tableStyleId>{21E4AEA4-8DFA-4A89-87EB-49C32662AFE0}</a:tableStyleId>
              </a:tblPr>
              <a:tblGrid>
                <a:gridCol w="1095450"/>
                <a:gridCol w="1944216"/>
                <a:gridCol w="3672408"/>
                <a:gridCol w="1746126"/>
              </a:tblGrid>
              <a:tr h="332739">
                <a:tc>
                  <a:txBody>
                    <a:bodyPr/>
                    <a:lstStyle/>
                    <a:p>
                      <a:pPr algn="ctr"/>
                      <a:r>
                        <a:rPr lang="en-US" sz="1600" dirty="0" smtClean="0"/>
                        <a:t>DCN</a:t>
                      </a:r>
                      <a:endParaRPr lang="en-US" sz="1600" dirty="0"/>
                    </a:p>
                  </a:txBody>
                  <a:tcPr marR="36000" marT="45712" marB="45712"/>
                </a:tc>
                <a:tc>
                  <a:txBody>
                    <a:bodyPr/>
                    <a:lstStyle/>
                    <a:p>
                      <a:pPr algn="ctr"/>
                      <a:r>
                        <a:rPr lang="en-US" sz="1600" dirty="0" smtClean="0"/>
                        <a:t>Presenter</a:t>
                      </a:r>
                      <a:endParaRPr lang="en-US" sz="1600" dirty="0"/>
                    </a:p>
                  </a:txBody>
                  <a:tcPr marR="36000" marT="45712" marB="45712"/>
                </a:tc>
                <a:tc>
                  <a:txBody>
                    <a:bodyPr/>
                    <a:lstStyle/>
                    <a:p>
                      <a:pPr algn="ctr"/>
                      <a:r>
                        <a:rPr lang="en-US" sz="1600" dirty="0" smtClean="0"/>
                        <a:t>Title</a:t>
                      </a:r>
                      <a:endParaRPr lang="en-US" sz="1600" dirty="0"/>
                    </a:p>
                  </a:txBody>
                  <a:tcPr marR="36000" marT="45712" marB="45712"/>
                </a:tc>
                <a:tc>
                  <a:txBody>
                    <a:bodyPr/>
                    <a:lstStyle/>
                    <a:p>
                      <a:pPr algn="ctr"/>
                      <a:r>
                        <a:rPr lang="en-US" sz="1600" dirty="0" smtClean="0"/>
                        <a:t>Topic</a:t>
                      </a:r>
                      <a:endParaRPr lang="en-US" sz="1600" dirty="0"/>
                    </a:p>
                  </a:txBody>
                  <a:tcPr marR="36000" marT="45712" marB="45712"/>
                </a:tc>
              </a:tr>
              <a:tr h="332739">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March 2017 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r>
              <a:tr h="2464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11-17-842</a:t>
                      </a: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Roy Want</a:t>
                      </a:r>
                      <a:endParaRPr lang="en-US" sz="1600" dirty="0" smtClean="0"/>
                    </a:p>
                  </a:txBody>
                  <a:tcPr marT="45712" marB="45712"/>
                </a:tc>
                <a:tc>
                  <a:txBody>
                    <a:bodyPr/>
                    <a:lstStyle/>
                    <a:p>
                      <a:r>
                        <a:rPr lang="en-US" sz="1600" dirty="0" smtClean="0"/>
                        <a:t>May </a:t>
                      </a:r>
                      <a:r>
                        <a:rPr lang="en-US" sz="1600" dirty="0" smtClean="0"/>
                        <a:t>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r>
              <a:tr h="290352">
                <a:tc>
                  <a:txBody>
                    <a:bodyPr/>
                    <a:lstStyle/>
                    <a:p>
                      <a:r>
                        <a:rPr lang="en-US" sz="1600" dirty="0" smtClean="0"/>
                        <a:t>As</a:t>
                      </a:r>
                      <a:r>
                        <a:rPr lang="en-US" sz="1600" baseline="0" dirty="0" smtClean="0"/>
                        <a:t> needed</a:t>
                      </a:r>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r>
                        <a:rPr lang="en-US" sz="1600" kern="1200" dirty="0" err="1" smtClean="0"/>
                        <a:t>TGaz</a:t>
                      </a:r>
                      <a:r>
                        <a:rPr lang="en-US" sz="1600" kern="1200" dirty="0" smtClean="0"/>
                        <a:t> teleconference minutes</a:t>
                      </a:r>
                      <a:r>
                        <a:rPr lang="en-US" sz="1600" kern="1200" baseline="0" dirty="0" smtClean="0"/>
                        <a:t> </a:t>
                      </a:r>
                      <a:r>
                        <a:rPr lang="en-US" sz="1600" kern="1200" baseline="0" dirty="0" smtClean="0"/>
                        <a:t>May 30th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t>Telecon</a:t>
                      </a:r>
                      <a:r>
                        <a:rPr lang="en-US" sz="1600" kern="1200" dirty="0" smtClean="0"/>
                        <a:t> minutes</a:t>
                      </a:r>
                      <a:endParaRPr lang="en-US" sz="1600" kern="1200" dirty="0">
                        <a:solidFill>
                          <a:schemeClr val="dk1"/>
                        </a:solidFill>
                        <a:latin typeface="+mn-lt"/>
                        <a:ea typeface="+mn-ea"/>
                        <a:cs typeface="+mn-cs"/>
                      </a:endParaRPr>
                    </a:p>
                  </a:txBody>
                  <a:tcPr marT="45712" marB="45712"/>
                </a:tc>
              </a:tr>
              <a:tr h="315128">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pPr marL="0" algn="l" defTabSz="914400" rtl="0" eaLnBrk="1" latinLnBrk="0" hangingPunct="1"/>
                      <a:r>
                        <a:rPr lang="en-US" sz="1600" kern="1200" dirty="0" smtClean="0"/>
                        <a:t>FRD </a:t>
                      </a:r>
                      <a:r>
                        <a:rPr lang="en-US" sz="1600" kern="1200" dirty="0" smtClean="0"/>
                        <a:t>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FRD comment collection review</a:t>
                      </a:r>
                      <a:endParaRPr lang="en-US" sz="1600" kern="1200" dirty="0">
                        <a:solidFill>
                          <a:schemeClr val="dk1"/>
                        </a:solidFill>
                        <a:latin typeface="+mn-lt"/>
                        <a:ea typeface="+mn-ea"/>
                        <a:cs typeface="+mn-cs"/>
                      </a:endParaRPr>
                    </a:p>
                  </a:txBody>
                  <a:tcPr marT="45712" marB="45712"/>
                </a:tc>
              </a:tr>
              <a:tr h="12388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148656">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492360">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r h="0">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r>
            </a:tbl>
          </a:graphicData>
        </a:graphic>
      </p:graphicFrame>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8532041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endParaRPr lang="en-US"/>
          </a:p>
        </p:txBody>
      </p:sp>
      <p:sp>
        <p:nvSpPr>
          <p:cNvPr id="8" name="Content Placeholder 2"/>
          <p:cNvSpPr>
            <a:spLocks noGrp="1"/>
          </p:cNvSpPr>
          <p:nvPr>
            <p:ph idx="1"/>
          </p:nvPr>
        </p:nvSpPr>
        <p:spPr>
          <a:xfrm>
            <a:off x="685800" y="1981200"/>
            <a:ext cx="7770813" cy="4113213"/>
          </a:xfrm>
        </p:spPr>
        <p:txBody>
          <a:bodyPr/>
          <a:lstStyle/>
          <a:p>
            <a:endParaRPr lang="en-US" altLang="en-US" sz="3600" dirty="0"/>
          </a:p>
          <a:p>
            <a:r>
              <a:rPr lang="en-US" altLang="en-US" sz="3600" dirty="0" smtClean="0"/>
              <a:t>Meeting </a:t>
            </a:r>
            <a:r>
              <a:rPr lang="en-US" altLang="en-US" sz="3600" dirty="0"/>
              <a:t>Slot #1</a:t>
            </a:r>
            <a:endParaRPr lang="en-US" altLang="en-US" sz="2000" dirty="0"/>
          </a:p>
          <a:p>
            <a:endParaRPr lang="en-US" sz="3600"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18</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41483811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
          <p:cNvSpPr>
            <a:spLocks noGrp="1"/>
          </p:cNvSpPr>
          <p:nvPr>
            <p:ph type="title"/>
          </p:nvPr>
        </p:nvSpPr>
        <p:spPr>
          <a:xfrm>
            <a:off x="685800" y="685800"/>
            <a:ext cx="7770813" cy="1065213"/>
          </a:xfrm>
        </p:spPr>
        <p:txBody>
          <a:bodyPr/>
          <a:lstStyle/>
          <a:p>
            <a:r>
              <a:rPr lang="en-US" altLang="en-US" dirty="0">
                <a:solidFill>
                  <a:schemeClr val="tx2"/>
                </a:solidFill>
              </a:rPr>
              <a:t>Meeting Slot # 1 discussion items</a:t>
            </a:r>
            <a:endParaRPr lang="en-US" dirty="0"/>
          </a:p>
        </p:txBody>
      </p:sp>
      <p:sp>
        <p:nvSpPr>
          <p:cNvPr id="13"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 min)</a:t>
            </a:r>
          </a:p>
          <a:p>
            <a:pPr algn="just">
              <a:spcBef>
                <a:spcPct val="20000"/>
              </a:spcBef>
              <a:buFontTx/>
              <a:buChar char="•"/>
            </a:pPr>
            <a:r>
              <a:rPr lang="en-US" altLang="en-US" sz="2000" b="0" dirty="0"/>
              <a:t>Patent Policy and Logistics (7 min)</a:t>
            </a:r>
          </a:p>
          <a:p>
            <a:pPr algn="just">
              <a:spcBef>
                <a:spcPct val="20000"/>
              </a:spcBef>
              <a:buFontTx/>
              <a:buChar char="•"/>
            </a:pPr>
            <a:r>
              <a:rPr lang="en-US" altLang="en-US" sz="2000" b="0" dirty="0"/>
              <a:t>Last call for Submission (2 min)</a:t>
            </a:r>
          </a:p>
          <a:p>
            <a:pPr algn="just">
              <a:spcBef>
                <a:spcPct val="20000"/>
              </a:spcBef>
              <a:buFontTx/>
              <a:buChar char="•"/>
            </a:pPr>
            <a:r>
              <a:rPr lang="en-US" altLang="en-US" sz="2000" b="0" dirty="0"/>
              <a:t>Agenda Setting (10 min)</a:t>
            </a:r>
          </a:p>
          <a:p>
            <a:pPr algn="just">
              <a:spcBef>
                <a:spcPct val="20000"/>
              </a:spcBef>
              <a:buFontTx/>
              <a:buChar char="•"/>
            </a:pPr>
            <a:r>
              <a:rPr lang="en-US" altLang="en-US" sz="2000" b="0" dirty="0"/>
              <a:t>Approval of previous meeting minutes (5min</a:t>
            </a:r>
            <a:r>
              <a:rPr lang="en-US" altLang="en-US" sz="2000" b="0" dirty="0" smtClean="0"/>
              <a:t>)</a:t>
            </a:r>
          </a:p>
          <a:p>
            <a:pPr algn="just">
              <a:spcBef>
                <a:spcPct val="20000"/>
              </a:spcBef>
              <a:buFontTx/>
              <a:buChar char="•"/>
            </a:pPr>
            <a:r>
              <a:rPr lang="en-US" altLang="en-US" sz="2000" b="0" dirty="0" smtClean="0"/>
              <a:t>Approval of </a:t>
            </a:r>
            <a:r>
              <a:rPr lang="en-US" altLang="en-US" sz="2000" b="0" dirty="0" err="1" smtClean="0"/>
              <a:t>telecon</a:t>
            </a:r>
            <a:r>
              <a:rPr lang="en-US" altLang="en-US" sz="2000" b="0" dirty="0" smtClean="0"/>
              <a:t> minutes (5min)</a:t>
            </a:r>
          </a:p>
          <a:p>
            <a:pPr algn="just">
              <a:spcBef>
                <a:spcPct val="20000"/>
              </a:spcBef>
              <a:buFontTx/>
              <a:buChar char="•"/>
            </a:pPr>
            <a:r>
              <a:rPr lang="en-US" altLang="en-US" sz="2000" b="0" dirty="0" smtClean="0"/>
              <a:t>Review FRD comment collection status (as needed)</a:t>
            </a:r>
          </a:p>
          <a:p>
            <a:pPr algn="just">
              <a:spcBef>
                <a:spcPct val="20000"/>
              </a:spcBef>
              <a:buFontTx/>
              <a:buChar char="•"/>
            </a:pPr>
            <a:r>
              <a:rPr lang="en-US" altLang="en-US" sz="2000" b="0" dirty="0" smtClean="0"/>
              <a:t>FRD comments resolution (as needed)</a:t>
            </a:r>
            <a:endParaRPr lang="en-US" altLang="en-US" sz="2000" b="0" dirty="0" smtClean="0"/>
          </a:p>
          <a:p>
            <a:pPr algn="just">
              <a:spcBef>
                <a:spcPct val="20000"/>
              </a:spcBef>
              <a:buFontTx/>
              <a:buChar char="•"/>
            </a:pPr>
            <a:r>
              <a:rPr lang="en-US" altLang="en-US" sz="2000" b="0" dirty="0" smtClean="0"/>
              <a:t>Presentations </a:t>
            </a:r>
            <a:r>
              <a:rPr lang="en-US" altLang="en-US" sz="2000" b="0" dirty="0"/>
              <a:t>to inform the group (as time permits</a:t>
            </a:r>
            <a:r>
              <a:rPr lang="en-US" altLang="en-US" sz="2000" b="0" dirty="0" smtClean="0"/>
              <a:t>)</a:t>
            </a:r>
            <a:endParaRPr lang="en-US" altLang="en-US" sz="1600" dirty="0"/>
          </a:p>
          <a:p>
            <a:pPr algn="just">
              <a:spcBef>
                <a:spcPct val="20000"/>
              </a:spcBef>
              <a:buFontTx/>
              <a:buChar char="•"/>
            </a:pPr>
            <a:endParaRPr lang="en-US" altLang="en-US" sz="1600" dirty="0"/>
          </a:p>
          <a:p>
            <a:pPr marL="457200" lvl="1" indent="0">
              <a:spcBef>
                <a:spcPct val="20000"/>
              </a:spcBef>
            </a:pPr>
            <a:r>
              <a:rPr lang="en-US" altLang="en-US" dirty="0"/>
              <a:t/>
            </a:r>
            <a:br>
              <a:rPr lang="en-US" altLang="en-US" dirty="0"/>
            </a:br>
            <a:endParaRPr lang="en-US" altLang="en-US" dirty="0"/>
          </a:p>
          <a:p>
            <a:pPr lvl="1" algn="just">
              <a:spcBef>
                <a:spcPct val="20000"/>
              </a:spcBef>
              <a:buFontTx/>
              <a:buChar char="•"/>
            </a:pPr>
            <a:endParaRPr lang="en-US" altLang="en-US" sz="1600" dirty="0"/>
          </a:p>
          <a:p>
            <a:pPr lvl="1" algn="just">
              <a:spcBef>
                <a:spcPct val="20000"/>
              </a:spcBef>
              <a:buFontTx/>
              <a:buChar char="•"/>
            </a:pPr>
            <a:endParaRPr lang="en-US" altLang="en-US" sz="1600" dirty="0">
              <a:solidFill>
                <a:srgbClr val="FF33CC"/>
              </a:solidFill>
            </a:endParaRPr>
          </a:p>
          <a:p>
            <a:pPr lvl="1">
              <a:spcBef>
                <a:spcPct val="20000"/>
              </a:spcBef>
              <a:buFontTx/>
              <a:buChar char="–"/>
            </a:pPr>
            <a:endParaRPr lang="en-US" altLang="en-US" sz="1800" dirty="0"/>
          </a:p>
          <a:p>
            <a:endParaRPr lang="en-US" sz="2000" b="0" dirty="0"/>
          </a:p>
          <a:p>
            <a:endParaRPr lang="en-US" dirty="0"/>
          </a:p>
        </p:txBody>
      </p:sp>
      <p:sp>
        <p:nvSpPr>
          <p:cNvPr id="14"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19</a:t>
            </a:fld>
            <a:endParaRPr lang="en-GB" dirty="0"/>
          </a:p>
        </p:txBody>
      </p:sp>
      <p:sp>
        <p:nvSpPr>
          <p:cNvPr id="15"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8"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40586591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1951112"/>
          </a:xfrm>
        </p:spPr>
        <p:txBody>
          <a:bodyPr/>
          <a:lstStyle/>
          <a:p>
            <a:r>
              <a:rPr lang="en-US" altLang="en-US" dirty="0">
                <a:solidFill>
                  <a:srgbClr val="0000FF"/>
                </a:solidFill>
                <a:cs typeface="Times New Roman" panose="02020603050405020304" pitchFamily="18" charset="0"/>
              </a:rPr>
              <a:t>IEEE 802.11</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Task Group AZ</a:t>
            </a:r>
            <a:br>
              <a:rPr lang="en-US" altLang="en-US" dirty="0">
                <a:solidFill>
                  <a:srgbClr val="0000FF"/>
                </a:solidFill>
                <a:cs typeface="Times New Roman" panose="02020603050405020304" pitchFamily="18" charset="0"/>
              </a:rPr>
            </a:br>
            <a:r>
              <a:rPr lang="en-US" altLang="en-US" dirty="0">
                <a:solidFill>
                  <a:srgbClr val="0000FF"/>
                </a:solidFill>
                <a:cs typeface="Times New Roman" panose="02020603050405020304" pitchFamily="18" charset="0"/>
              </a:rPr>
              <a:t>Next Generation Positioning </a:t>
            </a:r>
            <a:endParaRPr lang="en-US" dirty="0"/>
          </a:p>
        </p:txBody>
      </p:sp>
      <p:sp>
        <p:nvSpPr>
          <p:cNvPr id="3" name="Content Placeholder 2"/>
          <p:cNvSpPr>
            <a:spLocks noGrp="1"/>
          </p:cNvSpPr>
          <p:nvPr>
            <p:ph idx="1"/>
          </p:nvPr>
        </p:nvSpPr>
        <p:spPr>
          <a:xfrm>
            <a:off x="685800" y="2636912"/>
            <a:ext cx="7770813" cy="3457501"/>
          </a:xfrm>
        </p:spPr>
        <p:txBody>
          <a:bodyPr/>
          <a:lstStyle/>
          <a:p>
            <a:pPr algn="ctr">
              <a:lnSpc>
                <a:spcPct val="90000"/>
              </a:lnSpc>
              <a:buFontTx/>
              <a:buNone/>
            </a:pPr>
            <a:r>
              <a:rPr lang="en-US" altLang="en-US" sz="4000" dirty="0" smtClean="0">
                <a:cs typeface="Times New Roman" panose="02020603050405020304" pitchFamily="18" charset="0"/>
              </a:rPr>
              <a:t>Berlin, Germany</a:t>
            </a:r>
            <a:endParaRPr lang="en-US" altLang="en-US" sz="4000" dirty="0">
              <a:cs typeface="Times New Roman" panose="02020603050405020304" pitchFamily="18" charset="0"/>
            </a:endParaRPr>
          </a:p>
          <a:p>
            <a:pPr algn="ctr">
              <a:lnSpc>
                <a:spcPct val="90000"/>
              </a:lnSpc>
              <a:buFontTx/>
              <a:buNone/>
            </a:pPr>
            <a:r>
              <a:rPr lang="en-US" altLang="en-US" sz="4000" dirty="0" smtClean="0">
                <a:cs typeface="Times New Roman" panose="02020603050405020304" pitchFamily="18" charset="0"/>
              </a:rPr>
              <a:t>July 9</a:t>
            </a:r>
            <a:r>
              <a:rPr lang="en-US" altLang="en-US" sz="4000" baseline="30000" dirty="0" smtClean="0">
                <a:cs typeface="Times New Roman" panose="02020603050405020304" pitchFamily="18" charset="0"/>
              </a:rPr>
              <a:t>th</a:t>
            </a:r>
            <a:r>
              <a:rPr lang="en-US" altLang="en-US" sz="4000" dirty="0" smtClean="0">
                <a:cs typeface="Times New Roman" panose="02020603050405020304" pitchFamily="18" charset="0"/>
              </a:rPr>
              <a:t>-14</a:t>
            </a:r>
            <a:r>
              <a:rPr lang="en-US" altLang="en-US" sz="4000" baseline="30000" dirty="0" smtClean="0">
                <a:cs typeface="Times New Roman" panose="02020603050405020304" pitchFamily="18" charset="0"/>
              </a:rPr>
              <a:t>th</a:t>
            </a:r>
            <a:r>
              <a:rPr lang="en-US" altLang="en-US" sz="4000" dirty="0">
                <a:cs typeface="Times New Roman" panose="02020603050405020304" pitchFamily="18" charset="0"/>
              </a:rPr>
              <a:t>, </a:t>
            </a:r>
            <a:r>
              <a:rPr lang="en-US" altLang="en-US" sz="4000" dirty="0" smtClean="0">
                <a:cs typeface="Times New Roman" panose="02020603050405020304" pitchFamily="18" charset="0"/>
              </a:rPr>
              <a:t>2017</a:t>
            </a:r>
            <a:endParaRPr lang="en-US" altLang="en-US" sz="4000" dirty="0">
              <a:cs typeface="Times New Roman" panose="02020603050405020304" pitchFamily="18" charset="0"/>
            </a:endParaRPr>
          </a:p>
          <a:p>
            <a:pPr algn="ctr">
              <a:lnSpc>
                <a:spcPct val="90000"/>
              </a:lnSpc>
              <a:buFontTx/>
              <a:buNone/>
            </a:pPr>
            <a:endParaRPr lang="en-US" altLang="en-US"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Vice-chair:</a:t>
            </a:r>
            <a:r>
              <a:rPr lang="en-US" altLang="en-US" sz="2000" b="0" dirty="0">
                <a:cs typeface="Times New Roman" panose="02020603050405020304" pitchFamily="18" charset="0"/>
              </a:rPr>
              <a:t> Carlos Aldana </a:t>
            </a:r>
            <a:r>
              <a:rPr lang="en-US" altLang="en-US" sz="1600" b="0" dirty="0">
                <a:cs typeface="Times New Roman" panose="02020603050405020304" pitchFamily="18" charset="0"/>
              </a:rPr>
              <a:t>(Intel Corporation)</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smtClean="0">
                <a:cs typeface="Times New Roman" panose="02020603050405020304" pitchFamily="18" charset="0"/>
              </a:rPr>
              <a:t>MediaTek</a:t>
            </a:r>
            <a:r>
              <a:rPr lang="en-US" altLang="en-US" sz="1600" b="0" dirty="0" smtClean="0">
                <a:cs typeface="Times New Roman" panose="02020603050405020304" pitchFamily="18" charset="0"/>
              </a:rPr>
              <a:t>)</a:t>
            </a:r>
          </a:p>
          <a:p>
            <a:pPr marL="1524000">
              <a:lnSpc>
                <a:spcPct val="90000"/>
              </a:lnSpc>
              <a:buFontTx/>
              <a:buNone/>
            </a:pPr>
            <a:r>
              <a:rPr lang="en-US" altLang="en-US" sz="2000" dirty="0" smtClean="0">
                <a:cs typeface="Times New Roman" panose="02020603050405020304" pitchFamily="18" charset="0"/>
              </a:rPr>
              <a:t>Secretary</a:t>
            </a:r>
            <a:r>
              <a:rPr lang="en-US" altLang="en-US" sz="2000" b="0" dirty="0" smtClean="0">
                <a:cs typeface="Times New Roman" panose="02020603050405020304" pitchFamily="18" charset="0"/>
              </a:rPr>
              <a:t>: Roy Want (Google)</a:t>
            </a:r>
            <a:endParaRPr lang="en-US" altLang="en-US" sz="2000" b="0" dirty="0">
              <a:cs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1936244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a:t>
            </a:r>
            <a:r>
              <a:rPr lang="en-US" altLang="en-US" dirty="0" smtClean="0">
                <a:solidFill>
                  <a:schemeClr val="tx2"/>
                </a:solidFill>
              </a:rPr>
              <a:t>Slot #1</a:t>
            </a:r>
            <a:endParaRPr lang="en-US" dirty="0"/>
          </a:p>
        </p:txBody>
      </p:sp>
      <p:sp>
        <p:nvSpPr>
          <p:cNvPr id="8" name="Content Placeholder 2"/>
          <p:cNvSpPr>
            <a:spLocks noGrp="1"/>
          </p:cNvSpPr>
          <p:nvPr>
            <p:ph idx="1"/>
          </p:nvPr>
        </p:nvSpPr>
        <p:spPr>
          <a:xfrm>
            <a:off x="685800" y="1981200"/>
            <a:ext cx="7770813" cy="4113213"/>
          </a:xfrm>
        </p:spPr>
        <p:txBody>
          <a:bodyPr/>
          <a:lstStyle/>
          <a:p>
            <a:endParaRPr lang="en-US" dirty="0"/>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20</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graphicFrame>
        <p:nvGraphicFramePr>
          <p:cNvPr id="12" name="Table 11"/>
          <p:cNvGraphicFramePr>
            <a:graphicFrameLocks noGrp="1"/>
          </p:cNvGraphicFramePr>
          <p:nvPr>
            <p:extLst>
              <p:ext uri="{D42A27DB-BD31-4B8C-83A1-F6EECF244321}">
                <p14:modId xmlns:p14="http://schemas.microsoft.com/office/powerpoint/2010/main" val="520846061"/>
              </p:ext>
            </p:extLst>
          </p:nvPr>
        </p:nvGraphicFramePr>
        <p:xfrm>
          <a:off x="323528" y="1916832"/>
          <a:ext cx="8640960" cy="3718416"/>
        </p:xfrm>
        <a:graphic>
          <a:graphicData uri="http://schemas.openxmlformats.org/drawingml/2006/table">
            <a:tbl>
              <a:tblPr firstRow="1" bandRow="1">
                <a:tableStyleId>{21E4AEA4-8DFA-4A89-87EB-49C32662AFE0}</a:tableStyleId>
              </a:tblPr>
              <a:tblGrid>
                <a:gridCol w="1033961"/>
                <a:gridCol w="1624796"/>
                <a:gridCol w="3175738"/>
                <a:gridCol w="1772505"/>
                <a:gridCol w="1033960"/>
              </a:tblGrid>
              <a:tr h="305408">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r>
                        <a:rPr lang="en-US" sz="1500" baseline="0" dirty="0" smtClean="0"/>
                        <a:t> allocation</a:t>
                      </a:r>
                      <a:endParaRPr lang="en-US" sz="1500" dirty="0"/>
                    </a:p>
                  </a:txBody>
                  <a:tcPr marT="45712" marB="45712"/>
                </a:tc>
              </a:tr>
              <a:tr h="305408">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dirty="0" err="1" smtClean="0"/>
                        <a:t>TGaz</a:t>
                      </a:r>
                      <a:r>
                        <a:rPr lang="en-US" sz="1600" dirty="0" smtClean="0"/>
                        <a:t> </a:t>
                      </a:r>
                      <a:r>
                        <a:rPr lang="en-US" sz="1600" dirty="0" smtClean="0"/>
                        <a:t>July</a:t>
                      </a:r>
                      <a:r>
                        <a:rPr lang="en-US" sz="1600" baseline="0" dirty="0" smtClean="0"/>
                        <a:t> </a:t>
                      </a:r>
                      <a:r>
                        <a:rPr lang="en-US" sz="1600" dirty="0" smtClean="0"/>
                        <a:t>2017 </a:t>
                      </a:r>
                      <a:r>
                        <a:rPr lang="en-US" sz="1600" dirty="0" smtClean="0"/>
                        <a:t>Agenda</a:t>
                      </a:r>
                      <a:endParaRPr lang="en-US" sz="1600" dirty="0"/>
                    </a:p>
                  </a:txBody>
                  <a:tcPr marT="45712" marB="45712"/>
                </a:tc>
                <a:tc>
                  <a:txBody>
                    <a:bodyPr/>
                    <a:lstStyle/>
                    <a:p>
                      <a:r>
                        <a:rPr lang="en-US" sz="1600" dirty="0" smtClean="0"/>
                        <a:t>Agenda</a:t>
                      </a:r>
                      <a:r>
                        <a:rPr lang="en-US" sz="1600" baseline="0" dirty="0" smtClean="0"/>
                        <a:t> Deck</a:t>
                      </a:r>
                      <a:endParaRPr lang="en-US" sz="1600" dirty="0"/>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11-17-842</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Roy Want</a:t>
                      </a:r>
                    </a:p>
                  </a:txBody>
                  <a:tcPr marT="45712" marB="45712"/>
                </a:tc>
                <a:tc>
                  <a:txBody>
                    <a:bodyPr/>
                    <a:lstStyle/>
                    <a:p>
                      <a:r>
                        <a:rPr lang="en-US" sz="1600" dirty="0" smtClean="0"/>
                        <a:t>May meeting minutes</a:t>
                      </a:r>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600" dirty="0" smtClean="0"/>
                        <a:t>Meeting minutes</a:t>
                      </a: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5min</a:t>
                      </a:r>
                      <a:endParaRPr lang="en-US" sz="1400" dirty="0" smtClean="0"/>
                    </a:p>
                  </a:txBody>
                  <a:tcPr marT="45712" marB="45712"/>
                </a:tc>
              </a:tr>
              <a:tr h="259072">
                <a:tc>
                  <a:txBody>
                    <a:bodyPr/>
                    <a:lstStyle/>
                    <a:p>
                      <a:r>
                        <a:rPr lang="en-US" sz="1600" dirty="0" smtClean="0"/>
                        <a:t>As</a:t>
                      </a:r>
                      <a:r>
                        <a:rPr lang="en-US" sz="1600" baseline="0" dirty="0" smtClean="0"/>
                        <a:t> needed</a:t>
                      </a:r>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r>
                        <a:rPr lang="en-US" sz="1600" kern="1200" dirty="0" err="1" smtClean="0"/>
                        <a:t>TGaz</a:t>
                      </a:r>
                      <a:r>
                        <a:rPr lang="en-US" sz="1600" kern="1200" dirty="0" smtClean="0"/>
                        <a:t> teleconference minutes</a:t>
                      </a:r>
                      <a:r>
                        <a:rPr lang="en-US" sz="1600" kern="1200" baseline="0" dirty="0" smtClean="0"/>
                        <a:t> May 30th </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err="1" smtClean="0"/>
                        <a:t>Telecon</a:t>
                      </a:r>
                      <a:r>
                        <a:rPr lang="en-US" sz="1600" kern="1200" dirty="0" smtClean="0"/>
                        <a:t> minutes</a:t>
                      </a:r>
                      <a:endParaRPr lang="en-US" sz="1600" kern="1200" dirty="0">
                        <a:solidFill>
                          <a:schemeClr val="dk1"/>
                        </a:solidFill>
                        <a:latin typeface="+mn-lt"/>
                        <a:ea typeface="+mn-ea"/>
                        <a:cs typeface="+mn-cs"/>
                      </a:endParaRPr>
                    </a:p>
                  </a:txBody>
                  <a:tcPr marT="45712" marB="45712"/>
                </a:tc>
                <a:tc>
                  <a:txBody>
                    <a:bodyPr/>
                    <a:lstStyle/>
                    <a:p>
                      <a:r>
                        <a:rPr lang="en-US" sz="1400" kern="1200" dirty="0" smtClean="0">
                          <a:solidFill>
                            <a:schemeClr val="dk1"/>
                          </a:solidFill>
                          <a:latin typeface="+mn-lt"/>
                          <a:ea typeface="+mn-ea"/>
                          <a:cs typeface="+mn-cs"/>
                        </a:rPr>
                        <a:t>5min</a:t>
                      </a:r>
                      <a:endParaRPr lang="en-US" sz="1400" kern="1200" dirty="0">
                        <a:solidFill>
                          <a:schemeClr val="dk1"/>
                        </a:solidFill>
                        <a:latin typeface="+mn-lt"/>
                        <a:ea typeface="+mn-ea"/>
                        <a:cs typeface="+mn-cs"/>
                      </a:endParaRPr>
                    </a:p>
                  </a:txBody>
                  <a:tcPr marT="45712" marB="45712"/>
                </a:tc>
              </a:tr>
              <a:tr h="259072">
                <a:tc>
                  <a:txBody>
                    <a:bodyPr/>
                    <a:lstStyle/>
                    <a:p>
                      <a:r>
                        <a:rPr lang="en-US" sz="1600" dirty="0" smtClean="0"/>
                        <a:t>11-16-424</a:t>
                      </a:r>
                      <a:endParaRPr lang="en-US" sz="1600" dirty="0"/>
                    </a:p>
                  </a:txBody>
                  <a:tcPr marT="45712" marB="45712"/>
                </a:tc>
                <a:tc>
                  <a:txBody>
                    <a:bodyPr/>
                    <a:lstStyle/>
                    <a:p>
                      <a:r>
                        <a:rPr lang="en-US" sz="1600" dirty="0" smtClean="0"/>
                        <a:t>Allan Zhu</a:t>
                      </a:r>
                      <a:endParaRPr lang="en-US" sz="1600" dirty="0"/>
                    </a:p>
                  </a:txBody>
                  <a:tcPr marT="45712" marB="45712"/>
                </a:tc>
                <a:tc>
                  <a:txBody>
                    <a:bodyPr/>
                    <a:lstStyle/>
                    <a:p>
                      <a:pPr marL="0" algn="l" defTabSz="914400" rtl="0" eaLnBrk="1" latinLnBrk="0" hangingPunct="1"/>
                      <a:r>
                        <a:rPr lang="en-US" sz="1600" kern="1200" dirty="0" smtClean="0"/>
                        <a:t>FRD Working Draft Approval</a:t>
                      </a:r>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r>
                        <a:rPr lang="en-US" sz="1600" kern="1200" dirty="0" smtClean="0"/>
                        <a:t>FRD comment collection review</a:t>
                      </a:r>
                      <a:endParaRPr lang="en-US" sz="1600" kern="1200" dirty="0">
                        <a:solidFill>
                          <a:schemeClr val="dk1"/>
                        </a:solidFill>
                        <a:latin typeface="+mn-lt"/>
                        <a:ea typeface="+mn-ea"/>
                        <a:cs typeface="+mn-cs"/>
                      </a:endParaRPr>
                    </a:p>
                  </a:txBody>
                  <a:tcPr marT="45712" marB="45712"/>
                </a:tc>
                <a:tc>
                  <a:txBody>
                    <a:bodyPr/>
                    <a:lstStyle/>
                    <a:p>
                      <a:r>
                        <a:rPr lang="en-US" sz="1400" dirty="0" smtClean="0"/>
                        <a:t>As needed</a:t>
                      </a:r>
                      <a:endParaRPr lang="en-US" sz="1400" dirty="0"/>
                    </a:p>
                  </a:txBody>
                  <a:tcPr marT="45712" marB="45712"/>
                </a:tc>
              </a:tr>
              <a:tr h="30540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400" dirty="0"/>
                    </a:p>
                  </a:txBody>
                  <a:tcPr marT="45712" marB="45712"/>
                </a:tc>
              </a:tr>
              <a:tr h="305408">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305408">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r h="305408">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400" kern="1200" dirty="0">
                        <a:solidFill>
                          <a:schemeClr val="dk1"/>
                        </a:solidFill>
                        <a:latin typeface="+mn-lt"/>
                        <a:ea typeface="+mn-ea"/>
                        <a:cs typeface="+mn-cs"/>
                      </a:endParaRPr>
                    </a:p>
                  </a:txBody>
                  <a:tcPr marT="45712" marB="45712"/>
                </a:tc>
              </a:tr>
            </a:tbl>
          </a:graphicData>
        </a:graphic>
      </p:graphicFrame>
      <p:sp>
        <p:nvSpPr>
          <p:cNvPr id="14"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269432631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altLang="en-US" b="0" dirty="0"/>
              <a:t>Approval of previous meeting minutes</a:t>
            </a:r>
            <a:endParaRPr lang="en-US" dirty="0"/>
          </a:p>
        </p:txBody>
      </p:sp>
      <p:sp>
        <p:nvSpPr>
          <p:cNvPr id="8" name="Content Placeholder 2"/>
          <p:cNvSpPr>
            <a:spLocks noGrp="1"/>
          </p:cNvSpPr>
          <p:nvPr>
            <p:ph idx="1"/>
          </p:nvPr>
        </p:nvSpPr>
        <p:spPr>
          <a:xfrm>
            <a:off x="685800" y="1981200"/>
            <a:ext cx="7770813" cy="4113213"/>
          </a:xfrm>
        </p:spPr>
        <p:txBody>
          <a:bodyPr/>
          <a:lstStyle/>
          <a:p>
            <a:r>
              <a:rPr lang="en-US" b="0" dirty="0"/>
              <a:t>Document </a:t>
            </a:r>
            <a:r>
              <a:rPr lang="en-US" b="0" dirty="0" smtClean="0"/>
              <a:t>11-17/842r0 </a:t>
            </a:r>
            <a:r>
              <a:rPr lang="en-US" b="0" dirty="0" smtClean="0"/>
              <a:t>“</a:t>
            </a:r>
            <a:r>
              <a:rPr lang="en-US" dirty="0"/>
              <a:t>Meeting Minutes </a:t>
            </a:r>
            <a:r>
              <a:rPr lang="en-US" dirty="0" smtClean="0"/>
              <a:t>May 2017 </a:t>
            </a:r>
            <a:r>
              <a:rPr lang="en-US" dirty="0"/>
              <a:t>Session</a:t>
            </a:r>
            <a:r>
              <a:rPr lang="en-US" b="0" dirty="0" smtClean="0"/>
              <a:t>” </a:t>
            </a:r>
            <a:r>
              <a:rPr lang="en-US" b="0" dirty="0"/>
              <a:t>posted to Mentor </a:t>
            </a:r>
            <a:r>
              <a:rPr lang="en-US" b="0" dirty="0" smtClean="0"/>
              <a:t>on </a:t>
            </a:r>
            <a:r>
              <a:rPr lang="en-US" b="0" dirty="0" smtClean="0"/>
              <a:t>May 15</a:t>
            </a:r>
            <a:r>
              <a:rPr lang="en-US" b="0" baseline="30000" dirty="0" smtClean="0"/>
              <a:t>th</a:t>
            </a:r>
            <a:r>
              <a:rPr lang="en-US" b="0" dirty="0" smtClean="0"/>
              <a:t>. </a:t>
            </a:r>
            <a:endParaRPr lang="en-US" b="0" dirty="0"/>
          </a:p>
          <a:p>
            <a:endParaRPr lang="en-US" dirty="0"/>
          </a:p>
          <a:p>
            <a:r>
              <a:rPr lang="en-US" dirty="0"/>
              <a:t>Motion:</a:t>
            </a:r>
          </a:p>
          <a:p>
            <a:pPr marL="0" indent="0"/>
            <a:r>
              <a:rPr lang="en-US" b="0" dirty="0" smtClean="0"/>
              <a:t>Move to </a:t>
            </a:r>
            <a:r>
              <a:rPr lang="en-US" b="0" dirty="0"/>
              <a:t>approve document </a:t>
            </a:r>
            <a:r>
              <a:rPr lang="en-US" b="0" dirty="0" smtClean="0"/>
              <a:t>11-17/842r0 </a:t>
            </a:r>
            <a:r>
              <a:rPr lang="en-US" b="0" dirty="0" smtClean="0"/>
              <a:t>as </a:t>
            </a:r>
            <a:r>
              <a:rPr lang="en-US" b="0" dirty="0" err="1" smtClean="0"/>
              <a:t>TGaz</a:t>
            </a:r>
            <a:r>
              <a:rPr lang="en-US" b="0" dirty="0" smtClean="0"/>
              <a:t> </a:t>
            </a:r>
            <a:r>
              <a:rPr lang="en-US" b="0" dirty="0"/>
              <a:t>meeting minutes for the </a:t>
            </a:r>
            <a:r>
              <a:rPr lang="en-US" b="0" dirty="0" smtClean="0"/>
              <a:t>March meeting</a:t>
            </a:r>
            <a:r>
              <a:rPr lang="en-US" b="0" dirty="0"/>
              <a:t>. </a:t>
            </a:r>
          </a:p>
          <a:p>
            <a:r>
              <a:rPr lang="en-US" b="0" dirty="0"/>
              <a:t>Moved by</a:t>
            </a:r>
            <a:r>
              <a:rPr lang="en-US" b="0" dirty="0" smtClean="0"/>
              <a:t>:</a:t>
            </a:r>
            <a:endParaRPr lang="en-US" b="0" dirty="0"/>
          </a:p>
          <a:p>
            <a:r>
              <a:rPr lang="en-US" b="0" dirty="0"/>
              <a:t>Seconded by</a:t>
            </a:r>
            <a:r>
              <a:rPr lang="en-US" b="0" dirty="0" smtClean="0"/>
              <a:t>:</a:t>
            </a:r>
            <a:endParaRPr lang="en-US" b="0" dirty="0"/>
          </a:p>
          <a:p>
            <a:r>
              <a:rPr lang="en-US" b="0" dirty="0"/>
              <a:t>Results (Y/N/A</a:t>
            </a:r>
            <a:r>
              <a:rPr lang="en-US" b="0" dirty="0" smtClean="0"/>
              <a:t>):</a:t>
            </a:r>
            <a:endParaRPr lang="en-US" b="0" dirty="0" smtClean="0"/>
          </a:p>
          <a:p>
            <a:endParaRPr lang="en-US" b="0" dirty="0" smtClean="0"/>
          </a:p>
        </p:txBody>
      </p:sp>
      <p:sp>
        <p:nvSpPr>
          <p:cNvPr id="15"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
        <p:nvSpPr>
          <p:cNvPr id="2" name="Footer Placeholder 1"/>
          <p:cNvSpPr>
            <a:spLocks noGrp="1"/>
          </p:cNvSpPr>
          <p:nvPr>
            <p:ph type="ftr" idx="14"/>
          </p:nvPr>
        </p:nvSpPr>
        <p:spPr/>
        <p:txBody>
          <a:bodyPr/>
          <a:lstStyle/>
          <a:p>
            <a:r>
              <a:rPr lang="en-GB" smtClean="0"/>
              <a:t>Jonathan Segev, Intel Corporation</a:t>
            </a:r>
            <a:endParaRPr lang="en-GB" dirty="0"/>
          </a:p>
        </p:txBody>
      </p:sp>
      <p:sp>
        <p:nvSpPr>
          <p:cNvPr id="3" name="Slide Number Placeholder 2"/>
          <p:cNvSpPr>
            <a:spLocks noGrp="1"/>
          </p:cNvSpPr>
          <p:nvPr>
            <p:ph type="sldNum" idx="12"/>
          </p:nvPr>
        </p:nvSpPr>
        <p:spPr/>
        <p:txBody>
          <a:bodyPr/>
          <a:lstStyle/>
          <a:p>
            <a:r>
              <a:rPr lang="en-GB" smtClean="0"/>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157641605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0813" cy="1065213"/>
          </a:xfrm>
        </p:spPr>
        <p:txBody>
          <a:bodyPr/>
          <a:lstStyle/>
          <a:p>
            <a:r>
              <a:rPr lang="en-US" dirty="0"/>
              <a:t>Presentations</a:t>
            </a:r>
          </a:p>
        </p:txBody>
      </p:sp>
      <p:sp>
        <p:nvSpPr>
          <p:cNvPr id="12" name="Content Placeholder 2"/>
          <p:cNvSpPr>
            <a:spLocks noGrp="1"/>
          </p:cNvSpPr>
          <p:nvPr>
            <p:ph idx="1"/>
          </p:nvPr>
        </p:nvSpPr>
        <p:spPr>
          <a:xfrm>
            <a:off x="685800" y="1981200"/>
            <a:ext cx="7770813" cy="4113213"/>
          </a:xfrm>
        </p:spPr>
        <p:txBody>
          <a:bodyPr/>
          <a:lstStyle/>
          <a:p>
            <a:endParaRPr lang="en-US"/>
          </a:p>
        </p:txBody>
      </p:sp>
      <p:sp>
        <p:nvSpPr>
          <p:cNvPr id="13"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22</a:t>
            </a:fld>
            <a:endParaRPr lang="en-GB" dirty="0"/>
          </a:p>
        </p:txBody>
      </p:sp>
      <p:sp>
        <p:nvSpPr>
          <p:cNvPr id="14"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6"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77466059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Attendance reminder</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23</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188475928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1"/>
          <p:cNvSpPr>
            <a:spLocks noGrp="1"/>
          </p:cNvSpPr>
          <p:nvPr>
            <p:ph type="title"/>
          </p:nvPr>
        </p:nvSpPr>
        <p:spPr>
          <a:xfrm>
            <a:off x="685800" y="685800"/>
            <a:ext cx="7770813" cy="1065213"/>
          </a:xfrm>
        </p:spPr>
        <p:txBody>
          <a:bodyPr/>
          <a:lstStyle/>
          <a:p>
            <a:r>
              <a:rPr lang="en-US" dirty="0"/>
              <a:t>Recess</a:t>
            </a:r>
          </a:p>
        </p:txBody>
      </p:sp>
      <p:sp>
        <p:nvSpPr>
          <p:cNvPr id="8" name="Content Placeholder 2"/>
          <p:cNvSpPr>
            <a:spLocks noGrp="1"/>
          </p:cNvSpPr>
          <p:nvPr>
            <p:ph idx="1"/>
          </p:nvPr>
        </p:nvSpPr>
        <p:spPr>
          <a:xfrm>
            <a:off x="685800" y="1981200"/>
            <a:ext cx="7770813" cy="4113213"/>
          </a:xfrm>
        </p:spPr>
        <p:txBody>
          <a:bodyPr/>
          <a:lstStyle/>
          <a:p>
            <a:endParaRPr lang="en-US"/>
          </a:p>
        </p:txBody>
      </p:sp>
      <p:sp>
        <p:nvSpPr>
          <p:cNvPr id="9" name="Slide Number Placeholder 3"/>
          <p:cNvSpPr>
            <a:spLocks noGrp="1"/>
          </p:cNvSpPr>
          <p:nvPr>
            <p:ph type="sldNum" idx="12"/>
          </p:nvPr>
        </p:nvSpPr>
        <p:spPr>
          <a:xfrm>
            <a:off x="4344988" y="6475413"/>
            <a:ext cx="528637" cy="363537"/>
          </a:xfrm>
        </p:spPr>
        <p:txBody>
          <a:bodyPr/>
          <a:lstStyle/>
          <a:p>
            <a:r>
              <a:rPr lang="en-GB" smtClean="0"/>
              <a:t>Slide </a:t>
            </a:r>
            <a:fld id="{440F5867-744E-4AA6-B0ED-4C44D2DFBB7B}" type="slidenum">
              <a:rPr lang="en-GB" smtClean="0"/>
              <a:pPr/>
              <a:t>24</a:t>
            </a:fld>
            <a:endParaRPr lang="en-GB" dirty="0"/>
          </a:p>
        </p:txBody>
      </p:sp>
      <p:sp>
        <p:nvSpPr>
          <p:cNvPr id="10" name="Footer Placeholder 4"/>
          <p:cNvSpPr>
            <a:spLocks noGrp="1"/>
          </p:cNvSpPr>
          <p:nvPr>
            <p:ph type="ftr" idx="14"/>
          </p:nvPr>
        </p:nvSpPr>
        <p:spPr>
          <a:xfrm>
            <a:off x="5357818" y="6475413"/>
            <a:ext cx="3184520" cy="180975"/>
          </a:xfrm>
        </p:spPr>
        <p:txBody>
          <a:bodyPr/>
          <a:lstStyle/>
          <a:p>
            <a:r>
              <a:rPr lang="en-GB" smtClean="0"/>
              <a:t>Jonathan Segev, Intel Corporation</a:t>
            </a:r>
            <a:endParaRPr lang="en-GB" dirty="0"/>
          </a:p>
        </p:txBody>
      </p:sp>
      <p:sp>
        <p:nvSpPr>
          <p:cNvPr id="12" name="Date Placeholder 5"/>
          <p:cNvSpPr>
            <a:spLocks noGrp="1"/>
          </p:cNvSpPr>
          <p:nvPr>
            <p:ph type="dt" idx="15"/>
          </p:nvPr>
        </p:nvSpPr>
        <p:spPr>
          <a:xfrm>
            <a:off x="696912" y="333375"/>
            <a:ext cx="1874823" cy="273050"/>
          </a:xfrm>
        </p:spPr>
        <p:txBody>
          <a:bodyPr/>
          <a:lstStyle/>
          <a:p>
            <a:r>
              <a:rPr lang="en-US" smtClean="0"/>
              <a:t>July 2017</a:t>
            </a:r>
            <a:endParaRPr lang="en-GB" dirty="0"/>
          </a:p>
        </p:txBody>
      </p:sp>
    </p:spTree>
    <p:extLst>
      <p:ext uri="{BB962C8B-B14F-4D97-AF65-F5344CB8AC3E}">
        <p14:creationId xmlns:p14="http://schemas.microsoft.com/office/powerpoint/2010/main" val="350634681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#2</a:t>
            </a:r>
            <a:endParaRPr lang="en-US" altLang="en-US" sz="2000" dirty="0"/>
          </a:p>
          <a:p>
            <a:endParaRPr lang="en-US" sz="3600" dirty="0"/>
          </a:p>
        </p:txBody>
      </p:sp>
    </p:spTree>
    <p:extLst>
      <p:ext uri="{BB962C8B-B14F-4D97-AF65-F5344CB8AC3E}">
        <p14:creationId xmlns:p14="http://schemas.microsoft.com/office/powerpoint/2010/main" val="202351518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a:t>
            </a:r>
            <a:r>
              <a:rPr lang="en-US" altLang="en-US" dirty="0" smtClean="0">
                <a:solidFill>
                  <a:schemeClr val="tx2"/>
                </a:solidFill>
              </a:rPr>
              <a:t>2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(as time permits)</a:t>
            </a:r>
          </a:p>
          <a:p>
            <a:endParaRPr lang="en-US" sz="2000" b="0" dirty="0"/>
          </a:p>
          <a:p>
            <a:endParaRPr lang="en-US" dirty="0"/>
          </a:p>
        </p:txBody>
      </p:sp>
    </p:spTree>
    <p:extLst>
      <p:ext uri="{BB962C8B-B14F-4D97-AF65-F5344CB8AC3E}">
        <p14:creationId xmlns:p14="http://schemas.microsoft.com/office/powerpoint/2010/main" val="388241800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 2</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1230348176"/>
              </p:ext>
            </p:extLst>
          </p:nvPr>
        </p:nvGraphicFramePr>
        <p:xfrm>
          <a:off x="395536" y="1628800"/>
          <a:ext cx="8342185" cy="2608664"/>
        </p:xfrm>
        <a:graphic>
          <a:graphicData uri="http://schemas.openxmlformats.org/drawingml/2006/table">
            <a:tbl>
              <a:tblPr firstRow="1" bandRow="1">
                <a:tableStyleId>{21E4AEA4-8DFA-4A89-87EB-49C32662AFE0}</a:tableStyleId>
              </a:tblPr>
              <a:tblGrid>
                <a:gridCol w="1225059"/>
                <a:gridCol w="1860543"/>
                <a:gridCol w="2952328"/>
                <a:gridCol w="1368152"/>
                <a:gridCol w="936103"/>
              </a:tblGrid>
              <a:tr h="370760">
                <a:tc>
                  <a:txBody>
                    <a:bodyPr/>
                    <a:lstStyle/>
                    <a:p>
                      <a:r>
                        <a:rPr lang="en-US" sz="1500" dirty="0" smtClean="0"/>
                        <a:t>DCN</a:t>
                      </a:r>
                      <a:endParaRPr lang="en-US" sz="1500" dirty="0"/>
                    </a:p>
                  </a:txBody>
                  <a:tcPr marT="45712" marB="45712"/>
                </a:tc>
                <a:tc>
                  <a:txBody>
                    <a:bodyPr/>
                    <a:lstStyle/>
                    <a:p>
                      <a:r>
                        <a:rPr lang="en-US" sz="1500" dirty="0" smtClean="0"/>
                        <a:t>Presenter</a:t>
                      </a:r>
                      <a:endParaRPr lang="en-US" sz="1500" dirty="0"/>
                    </a:p>
                  </a:txBody>
                  <a:tcPr marT="45712" marB="45712"/>
                </a:tc>
                <a:tc>
                  <a:txBody>
                    <a:bodyPr/>
                    <a:lstStyle/>
                    <a:p>
                      <a:r>
                        <a:rPr lang="en-US" sz="1500" dirty="0" smtClean="0"/>
                        <a:t>Title</a:t>
                      </a:r>
                      <a:endParaRPr lang="en-US" sz="1500" dirty="0"/>
                    </a:p>
                  </a:txBody>
                  <a:tcPr marT="45712" marB="45712"/>
                </a:tc>
                <a:tc>
                  <a:txBody>
                    <a:bodyPr/>
                    <a:lstStyle/>
                    <a:p>
                      <a:r>
                        <a:rPr lang="en-US" sz="1500" dirty="0" smtClean="0"/>
                        <a:t>Topic</a:t>
                      </a:r>
                      <a:endParaRPr lang="en-US" sz="1500" dirty="0"/>
                    </a:p>
                  </a:txBody>
                  <a:tcPr marT="45712" marB="45712"/>
                </a:tc>
                <a:tc>
                  <a:txBody>
                    <a:bodyPr/>
                    <a:lstStyle/>
                    <a:p>
                      <a:r>
                        <a:rPr lang="en-US" sz="1500" dirty="0" smtClean="0"/>
                        <a:t>Time</a:t>
                      </a:r>
                      <a:endParaRPr lang="en-US" sz="1500" dirty="0"/>
                    </a:p>
                  </a:txBody>
                  <a:tcPr marT="45712" marB="45712"/>
                </a:tc>
              </a:tr>
              <a:tr h="370760">
                <a:tc>
                  <a:txBody>
                    <a:bodyPr/>
                    <a:lstStyle/>
                    <a:p>
                      <a:r>
                        <a:rPr lang="en-US" sz="1600" dirty="0" smtClean="0"/>
                        <a:t>11-17-0836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52392">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dirty="0"/>
                    </a:p>
                  </a:txBody>
                  <a:tcPr marT="45712" marB="45712"/>
                </a:tc>
              </a:tr>
              <a:tr h="52608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dirty="0" smtClean="0"/>
                    </a:p>
                  </a:txBody>
                  <a:tcPr marT="45712" marB="45712"/>
                </a:tc>
                <a:tc>
                  <a:txBody>
                    <a:bodyPr/>
                    <a:lstStyle/>
                    <a:p>
                      <a:endParaRPr lang="en-US" sz="1600" dirty="0"/>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dirty="0"/>
                    </a:p>
                  </a:txBody>
                  <a:tcPr marT="45712" marB="45712"/>
                </a:tc>
              </a:tr>
            </a:tbl>
          </a:graphicData>
        </a:graphic>
      </p:graphicFrame>
    </p:spTree>
    <p:extLst>
      <p:ext uri="{BB962C8B-B14F-4D97-AF65-F5344CB8AC3E}">
        <p14:creationId xmlns:p14="http://schemas.microsoft.com/office/powerpoint/2010/main" val="15659445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204442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Recess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250767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July 2017</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indent="12700" algn="just">
              <a:spcBef>
                <a:spcPct val="20000"/>
              </a:spcBef>
            </a:pPr>
            <a:r>
              <a:rPr lang="en-US" altLang="en-US" dirty="0"/>
              <a:t>This presentation contains the IEEE 802.11 </a:t>
            </a:r>
            <a:r>
              <a:rPr lang="en-US" altLang="en-US" dirty="0" err="1"/>
              <a:t>TGaz</a:t>
            </a:r>
            <a:r>
              <a:rPr lang="en-US" altLang="en-US" dirty="0"/>
              <a:t> Next Generation Positioning agenda for the </a:t>
            </a:r>
            <a:r>
              <a:rPr lang="en-US" altLang="en-US" dirty="0" smtClean="0"/>
              <a:t>July Berlin, Germany meeting</a:t>
            </a:r>
            <a:r>
              <a:rPr lang="en-US" altLang="en-US" dirty="0"/>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12" name="Title 1"/>
          <p:cNvSpPr>
            <a:spLocks noGrp="1"/>
          </p:cNvSpPr>
          <p:nvPr>
            <p:ph type="title"/>
          </p:nvPr>
        </p:nvSpPr>
        <p:spPr>
          <a:xfrm>
            <a:off x="838200" y="838200"/>
            <a:ext cx="7770813" cy="1065213"/>
          </a:xfrm>
        </p:spPr>
        <p:txBody>
          <a:bodyPr/>
          <a:lstStyle/>
          <a:p>
            <a:endParaRPr lang="en-US"/>
          </a:p>
        </p:txBody>
      </p:sp>
      <p:sp>
        <p:nvSpPr>
          <p:cNvPr id="13" name="Content Placeholder 2"/>
          <p:cNvSpPr>
            <a:spLocks noGrp="1"/>
          </p:cNvSpPr>
          <p:nvPr>
            <p:ph idx="1"/>
          </p:nvPr>
        </p:nvSpPr>
        <p:spPr>
          <a:xfrm>
            <a:off x="838200" y="2133600"/>
            <a:ext cx="7770813" cy="4113213"/>
          </a:xfrm>
        </p:spPr>
        <p:txBody>
          <a:bodyPr/>
          <a:lstStyle/>
          <a:p>
            <a:r>
              <a:rPr lang="en-US" altLang="en-US" sz="3600" dirty="0"/>
              <a:t>Meeting Slot </a:t>
            </a:r>
            <a:r>
              <a:rPr lang="en-US" altLang="en-US" sz="3600" dirty="0" smtClean="0"/>
              <a:t>#3</a:t>
            </a:r>
            <a:endParaRPr lang="en-US" altLang="en-US" sz="2000" dirty="0"/>
          </a:p>
          <a:p>
            <a:endParaRPr lang="en-US" sz="3600" dirty="0"/>
          </a:p>
        </p:txBody>
      </p:sp>
    </p:spTree>
    <p:extLst>
      <p:ext uri="{BB962C8B-B14F-4D97-AF65-F5344CB8AC3E}">
        <p14:creationId xmlns:p14="http://schemas.microsoft.com/office/powerpoint/2010/main" val="405557194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Meeting Slot # 3</a:t>
            </a:r>
            <a:r>
              <a:rPr lang="en-US" altLang="en-US" dirty="0" smtClean="0">
                <a:solidFill>
                  <a:schemeClr val="tx2"/>
                </a:solidFill>
              </a:rPr>
              <a:t> </a:t>
            </a:r>
            <a:r>
              <a:rPr lang="en-US" altLang="en-US" dirty="0">
                <a:solidFill>
                  <a:schemeClr val="tx2"/>
                </a:solidFill>
              </a:rPr>
              <a:t>discussion items</a:t>
            </a:r>
            <a:endParaRPr lang="en-US" dirty="0"/>
          </a:p>
        </p:txBody>
      </p:sp>
      <p:sp>
        <p:nvSpPr>
          <p:cNvPr id="8" name="Content Placeholder 2"/>
          <p:cNvSpPr>
            <a:spLocks noGrp="1"/>
          </p:cNvSpPr>
          <p:nvPr>
            <p:ph idx="1"/>
          </p:nvPr>
        </p:nvSpPr>
        <p:spPr>
          <a:xfrm>
            <a:off x="685800" y="1981200"/>
            <a:ext cx="7770813" cy="4113213"/>
          </a:xfrm>
        </p:spPr>
        <p:txBody>
          <a:bodyPr/>
          <a:lstStyle/>
          <a:p>
            <a:pPr algn="just">
              <a:spcBef>
                <a:spcPct val="20000"/>
              </a:spcBef>
              <a:buFontTx/>
              <a:buChar char="•"/>
            </a:pPr>
            <a:r>
              <a:rPr lang="en-US" altLang="en-US" sz="2000" b="0" dirty="0"/>
              <a:t>Call Meeting to Order (1min)</a:t>
            </a:r>
          </a:p>
          <a:p>
            <a:pPr algn="just">
              <a:spcBef>
                <a:spcPct val="20000"/>
              </a:spcBef>
              <a:buFontTx/>
              <a:buChar char="•"/>
            </a:pPr>
            <a:r>
              <a:rPr lang="en-US" altLang="en-US" sz="2000" b="0" dirty="0"/>
              <a:t>Patent Policy and Logistics (5min)</a:t>
            </a:r>
          </a:p>
          <a:p>
            <a:pPr algn="just">
              <a:spcBef>
                <a:spcPct val="20000"/>
              </a:spcBef>
              <a:buFontTx/>
              <a:buChar char="•"/>
            </a:pPr>
            <a:r>
              <a:rPr lang="en-US" altLang="en-US" sz="2000" b="0" dirty="0"/>
              <a:t>Agenda Setting (4min)</a:t>
            </a:r>
          </a:p>
          <a:p>
            <a:pPr algn="just">
              <a:spcBef>
                <a:spcPct val="20000"/>
              </a:spcBef>
              <a:buFontTx/>
              <a:buChar char="•"/>
            </a:pPr>
            <a:r>
              <a:rPr lang="en-US" altLang="en-US" sz="2000" b="0" dirty="0" smtClean="0"/>
              <a:t>Presentations </a:t>
            </a:r>
            <a:r>
              <a:rPr lang="en-US" altLang="en-US" sz="2000" b="0" dirty="0"/>
              <a:t>to inform the TG </a:t>
            </a:r>
            <a:r>
              <a:rPr lang="en-US" altLang="en-US" sz="2000" b="0" dirty="0" smtClean="0"/>
              <a:t>(as needed)</a:t>
            </a:r>
          </a:p>
          <a:p>
            <a:pPr algn="just">
              <a:spcBef>
                <a:spcPct val="20000"/>
              </a:spcBef>
              <a:buFontTx/>
              <a:buChar char="•"/>
            </a:pPr>
            <a:r>
              <a:rPr lang="en-US" altLang="en-US" sz="2000" b="0" dirty="0" smtClean="0"/>
              <a:t>Review </a:t>
            </a:r>
            <a:r>
              <a:rPr lang="en-US" altLang="en-US" sz="2000" b="0" dirty="0" smtClean="0"/>
              <a:t>TG timelines (10 min</a:t>
            </a:r>
            <a:r>
              <a:rPr lang="en-US" altLang="en-US" sz="2000" b="0" dirty="0"/>
              <a:t> </a:t>
            </a:r>
            <a:r>
              <a:rPr lang="en-US" altLang="en-US" sz="2000" b="0" dirty="0" smtClean="0"/>
              <a:t>– special order)</a:t>
            </a:r>
          </a:p>
          <a:p>
            <a:pPr algn="just">
              <a:spcBef>
                <a:spcPct val="20000"/>
              </a:spcBef>
              <a:buFontTx/>
              <a:buChar char="•"/>
            </a:pPr>
            <a:r>
              <a:rPr lang="en-US" altLang="en-US" sz="2000" b="0" dirty="0" smtClean="0"/>
              <a:t>Consider FRD status and readiness to freeze (15min – special order)</a:t>
            </a:r>
          </a:p>
          <a:p>
            <a:pPr algn="just">
              <a:spcBef>
                <a:spcPct val="20000"/>
              </a:spcBef>
              <a:buFontTx/>
              <a:buChar char="•"/>
            </a:pPr>
            <a:r>
              <a:rPr lang="en-US" altLang="en-US" sz="2000" b="0" dirty="0" smtClean="0"/>
              <a:t>Set goals for July meeting (5min – special order)</a:t>
            </a:r>
          </a:p>
          <a:p>
            <a:pPr algn="just">
              <a:spcBef>
                <a:spcPct val="20000"/>
              </a:spcBef>
              <a:buFontTx/>
              <a:buChar char="•"/>
            </a:pPr>
            <a:r>
              <a:rPr lang="en-US" altLang="en-US" sz="2000" b="0" dirty="0" smtClean="0"/>
              <a:t>Set </a:t>
            </a:r>
            <a:r>
              <a:rPr lang="en-US" altLang="en-US" sz="2000" b="0" dirty="0" smtClean="0"/>
              <a:t>teleconference times </a:t>
            </a:r>
            <a:r>
              <a:rPr lang="en-US" altLang="en-US" sz="2000" b="0" dirty="0" smtClean="0"/>
              <a:t>(5min – special order)</a:t>
            </a:r>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smtClean="0"/>
          </a:p>
          <a:p>
            <a:pPr algn="just">
              <a:spcBef>
                <a:spcPct val="20000"/>
              </a:spcBef>
              <a:buFontTx/>
              <a:buChar char="•"/>
            </a:pPr>
            <a:endParaRPr lang="en-US" altLang="en-US" sz="2000" b="0" dirty="0"/>
          </a:p>
          <a:p>
            <a:endParaRPr lang="en-US" sz="2000" b="0" dirty="0"/>
          </a:p>
          <a:p>
            <a:endParaRPr lang="en-US" dirty="0"/>
          </a:p>
        </p:txBody>
      </p:sp>
    </p:spTree>
    <p:extLst>
      <p:ext uri="{BB962C8B-B14F-4D97-AF65-F5344CB8AC3E}">
        <p14:creationId xmlns:p14="http://schemas.microsoft.com/office/powerpoint/2010/main" val="34551742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altLang="en-US" dirty="0">
                <a:solidFill>
                  <a:schemeClr val="tx2"/>
                </a:solidFill>
              </a:rPr>
              <a:t>Submission order – Slot </a:t>
            </a:r>
            <a:r>
              <a:rPr lang="en-US" altLang="en-US" dirty="0" smtClean="0">
                <a:solidFill>
                  <a:schemeClr val="tx2"/>
                </a:solidFill>
              </a:rPr>
              <a:t>#3</a:t>
            </a:r>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2172889552"/>
              </p:ext>
            </p:extLst>
          </p:nvPr>
        </p:nvGraphicFramePr>
        <p:xfrm>
          <a:off x="622302" y="1916832"/>
          <a:ext cx="7772404" cy="2082576"/>
        </p:xfrm>
        <a:graphic>
          <a:graphicData uri="http://schemas.openxmlformats.org/drawingml/2006/table">
            <a:tbl>
              <a:tblPr firstRow="1" bandRow="1">
                <a:tableStyleId>{21E4AEA4-8DFA-4A89-87EB-49C32662AFE0}</a:tableStyleId>
              </a:tblPr>
              <a:tblGrid>
                <a:gridCol w="1380624"/>
                <a:gridCol w="1670495"/>
                <a:gridCol w="2304256"/>
                <a:gridCol w="1296144"/>
                <a:gridCol w="1120885"/>
              </a:tblGrid>
              <a:tr h="370760">
                <a:tc>
                  <a:txBody>
                    <a:bodyPr/>
                    <a:lstStyle/>
                    <a:p>
                      <a:r>
                        <a:rPr lang="en-US" sz="1600" dirty="0" smtClean="0"/>
                        <a:t>DCN</a:t>
                      </a:r>
                      <a:endParaRPr lang="en-US" sz="1600" dirty="0"/>
                    </a:p>
                  </a:txBody>
                  <a:tcPr marT="45712" marB="45712"/>
                </a:tc>
                <a:tc>
                  <a:txBody>
                    <a:bodyPr/>
                    <a:lstStyle/>
                    <a:p>
                      <a:r>
                        <a:rPr lang="en-US" sz="1600" dirty="0" smtClean="0"/>
                        <a:t>Presenter</a:t>
                      </a:r>
                      <a:endParaRPr lang="en-US" sz="1600" dirty="0"/>
                    </a:p>
                  </a:txBody>
                  <a:tcPr marT="45712" marB="45712"/>
                </a:tc>
                <a:tc>
                  <a:txBody>
                    <a:bodyPr/>
                    <a:lstStyle/>
                    <a:p>
                      <a:r>
                        <a:rPr lang="en-US" sz="1600" dirty="0" smtClean="0"/>
                        <a:t>Title</a:t>
                      </a:r>
                      <a:endParaRPr lang="en-US" sz="1600" dirty="0"/>
                    </a:p>
                  </a:txBody>
                  <a:tcPr marT="45712" marB="45712"/>
                </a:tc>
                <a:tc>
                  <a:txBody>
                    <a:bodyPr/>
                    <a:lstStyle/>
                    <a:p>
                      <a:r>
                        <a:rPr lang="en-US" sz="1600" dirty="0" smtClean="0"/>
                        <a:t>Topic</a:t>
                      </a:r>
                      <a:endParaRPr lang="en-US" sz="1600" dirty="0"/>
                    </a:p>
                  </a:txBody>
                  <a:tcPr marT="45712" marB="45712"/>
                </a:tc>
                <a:tc>
                  <a:txBody>
                    <a:bodyPr/>
                    <a:lstStyle/>
                    <a:p>
                      <a:r>
                        <a:rPr lang="en-US" sz="1600" dirty="0" smtClean="0"/>
                        <a:t>Time</a:t>
                      </a:r>
                      <a:endParaRPr lang="en-US" sz="1600" dirty="0"/>
                    </a:p>
                  </a:txBody>
                  <a:tcPr marT="45712" marB="45712"/>
                </a:tc>
              </a:tr>
              <a:tr h="370760">
                <a:tc>
                  <a:txBody>
                    <a:bodyPr/>
                    <a:lstStyle/>
                    <a:p>
                      <a:r>
                        <a:rPr lang="en-US" sz="1600" dirty="0" smtClean="0"/>
                        <a:t>11-17-836</a:t>
                      </a:r>
                      <a:endParaRPr lang="en-US" sz="1600" dirty="0"/>
                    </a:p>
                  </a:txBody>
                  <a:tcPr marT="45712" marB="45712"/>
                </a:tc>
                <a:tc>
                  <a:txBody>
                    <a:bodyPr/>
                    <a:lstStyle/>
                    <a:p>
                      <a:r>
                        <a:rPr lang="en-US" sz="1600" dirty="0" smtClean="0"/>
                        <a:t>Jonathan Segev</a:t>
                      </a:r>
                      <a:endParaRPr lang="en-US" sz="1600" dirty="0"/>
                    </a:p>
                  </a:txBody>
                  <a:tcPr marT="45712" marB="45712"/>
                </a:tc>
                <a:tc>
                  <a:txBody>
                    <a:bodyPr/>
                    <a:lstStyle/>
                    <a:p>
                      <a:r>
                        <a:rPr lang="en-US" sz="1600" kern="1200" dirty="0" err="1" smtClean="0">
                          <a:solidFill>
                            <a:schemeClr val="dk1"/>
                          </a:solidFill>
                          <a:latin typeface="+mn-lt"/>
                          <a:ea typeface="+mn-ea"/>
                          <a:cs typeface="+mn-cs"/>
                        </a:rPr>
                        <a:t>TGaz</a:t>
                      </a:r>
                      <a:r>
                        <a:rPr lang="en-US" sz="1600" kern="1200" dirty="0" smtClean="0">
                          <a:solidFill>
                            <a:schemeClr val="dk1"/>
                          </a:solidFill>
                          <a:latin typeface="+mn-lt"/>
                          <a:ea typeface="+mn-ea"/>
                          <a:cs typeface="+mn-cs"/>
                        </a:rPr>
                        <a:t> </a:t>
                      </a:r>
                      <a:r>
                        <a:rPr lang="en-US" sz="1600" kern="1200" dirty="0" smtClean="0">
                          <a:solidFill>
                            <a:schemeClr val="dk1"/>
                          </a:solidFill>
                          <a:latin typeface="+mn-lt"/>
                          <a:ea typeface="+mn-ea"/>
                          <a:cs typeface="+mn-cs"/>
                        </a:rPr>
                        <a:t>May 2017</a:t>
                      </a:r>
                      <a:r>
                        <a:rPr lang="en-US" sz="1600" kern="1200" baseline="0" dirty="0" smtClean="0">
                          <a:solidFill>
                            <a:schemeClr val="dk1"/>
                          </a:solidFill>
                          <a:latin typeface="+mn-lt"/>
                          <a:ea typeface="+mn-ea"/>
                          <a:cs typeface="+mn-cs"/>
                        </a:rPr>
                        <a:t> </a:t>
                      </a:r>
                      <a:r>
                        <a:rPr lang="en-US" sz="1600" kern="1200" dirty="0" smtClean="0">
                          <a:solidFill>
                            <a:schemeClr val="dk1"/>
                          </a:solidFill>
                          <a:latin typeface="+mn-lt"/>
                          <a:ea typeface="+mn-ea"/>
                          <a:cs typeface="+mn-cs"/>
                        </a:rPr>
                        <a:t>Agenda</a:t>
                      </a:r>
                      <a:endParaRPr lang="en-US" sz="1600" kern="1200" dirty="0">
                        <a:solidFill>
                          <a:schemeClr val="dk1"/>
                        </a:solidFill>
                        <a:latin typeface="+mn-lt"/>
                        <a:ea typeface="+mn-ea"/>
                        <a:cs typeface="+mn-cs"/>
                      </a:endParaRPr>
                    </a:p>
                  </a:txBody>
                  <a:tcPr marT="45712" marB="45712"/>
                </a:tc>
                <a:tc>
                  <a:txBody>
                    <a:bodyPr/>
                    <a:lstStyle/>
                    <a:p>
                      <a:r>
                        <a:rPr lang="en-US" sz="1600" kern="1200" dirty="0" smtClean="0">
                          <a:solidFill>
                            <a:schemeClr val="dk1"/>
                          </a:solidFill>
                          <a:latin typeface="+mn-lt"/>
                          <a:ea typeface="+mn-ea"/>
                          <a:cs typeface="+mn-cs"/>
                        </a:rPr>
                        <a:t>Agenda Deck</a:t>
                      </a:r>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7632">
                <a:tc>
                  <a:txBody>
                    <a:bodyPr/>
                    <a:lstStyle/>
                    <a:p>
                      <a:endParaRPr lang="en-US" sz="1600" dirty="0"/>
                    </a:p>
                  </a:txBody>
                  <a:tcPr marT="45712" marB="45712"/>
                </a:tc>
                <a:tc>
                  <a:txBody>
                    <a:bodyPr/>
                    <a:lstStyle/>
                    <a:p>
                      <a:endParaRPr lang="en-US" sz="1600" dirty="0"/>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endParaRPr lang="en-US" sz="1600" dirty="0"/>
                    </a:p>
                  </a:txBody>
                  <a:tcPr marT="45712" marB="45712"/>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sz="1600" kern="1200" dirty="0" smtClean="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a:solidFill>
                          <a:schemeClr val="dk1"/>
                        </a:solidFill>
                        <a:latin typeface="+mn-lt"/>
                        <a:ea typeface="+mn-ea"/>
                        <a:cs typeface="+mn-cs"/>
                      </a:endParaRPr>
                    </a:p>
                  </a:txBody>
                  <a:tcPr marT="45712" marB="45712"/>
                </a:tc>
                <a:tc>
                  <a:txBody>
                    <a:bodyPr/>
                    <a:lstStyle/>
                    <a:p>
                      <a:pPr marL="0" algn="l" defTabSz="914400" rtl="0" eaLnBrk="1" latinLnBrk="0" hangingPunct="1"/>
                      <a:endParaRPr lang="en-US" sz="1600" kern="1200" dirty="0" smtClean="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r h="160012">
                <a:tc>
                  <a:txBody>
                    <a:bodyPr/>
                    <a:lstStyle/>
                    <a:p>
                      <a:endParaRPr lang="en-US" sz="1600" dirty="0"/>
                    </a:p>
                  </a:txBody>
                  <a:tcPr marT="45712" marB="45712"/>
                </a:tc>
                <a:tc>
                  <a:txBody>
                    <a:bodyPr/>
                    <a:lstStyle/>
                    <a:p>
                      <a:endParaRPr lang="en-US" sz="1600" dirty="0"/>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c>
                  <a:txBody>
                    <a:bodyPr/>
                    <a:lstStyle/>
                    <a:p>
                      <a:endParaRPr lang="en-US" sz="1600" kern="1200" dirty="0">
                        <a:solidFill>
                          <a:schemeClr val="dk1"/>
                        </a:solidFill>
                        <a:latin typeface="+mn-lt"/>
                        <a:ea typeface="+mn-ea"/>
                        <a:cs typeface="+mn-cs"/>
                      </a:endParaRPr>
                    </a:p>
                  </a:txBody>
                  <a:tcPr marT="45712" marB="45712"/>
                </a:tc>
              </a:tr>
            </a:tbl>
          </a:graphicData>
        </a:graphic>
      </p:graphicFrame>
    </p:spTree>
    <p:extLst>
      <p:ext uri="{BB962C8B-B14F-4D97-AF65-F5344CB8AC3E}">
        <p14:creationId xmlns:p14="http://schemas.microsoft.com/office/powerpoint/2010/main" val="362465029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grpSp>
        <p:nvGrpSpPr>
          <p:cNvPr id="7" name="Group 6"/>
          <p:cNvGrpSpPr/>
          <p:nvPr/>
        </p:nvGrpSpPr>
        <p:grpSpPr>
          <a:xfrm>
            <a:off x="74364" y="1844823"/>
            <a:ext cx="9034902" cy="4176465"/>
            <a:chOff x="74364" y="1844823"/>
            <a:chExt cx="9034902" cy="4176465"/>
          </a:xfrm>
        </p:grpSpPr>
        <p:sp>
          <p:nvSpPr>
            <p:cNvPr id="8" name="Text Box 24"/>
            <p:cNvSpPr txBox="1">
              <a:spLocks noChangeArrowheads="1"/>
            </p:cNvSpPr>
            <p:nvPr/>
          </p:nvSpPr>
          <p:spPr bwMode="auto">
            <a:xfrm>
              <a:off x="74364" y="2232113"/>
              <a:ext cx="855796" cy="452185"/>
            </a:xfrm>
            <a:prstGeom prst="rect">
              <a:avLst/>
            </a:prstGeom>
            <a:noFill/>
            <a:ln>
              <a:noFill/>
            </a:ln>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SG </a:t>
              </a:r>
            </a:p>
            <a:p>
              <a:pPr algn="ctr"/>
              <a:r>
                <a:rPr lang="en-US" altLang="en-US" sz="800" dirty="0">
                  <a:latin typeface="Arial" panose="020B0604020202020204" pitchFamily="34" charset="0"/>
                  <a:cs typeface="Arial" panose="020B0604020202020204" pitchFamily="34" charset="0"/>
                </a:rPr>
                <a:t>Formation</a:t>
              </a:r>
            </a:p>
            <a:p>
              <a:pPr algn="ctr"/>
              <a:r>
                <a:rPr lang="en-US" altLang="en-US" sz="800" dirty="0">
                  <a:latin typeface="Arial" panose="020B0604020202020204" pitchFamily="34" charset="0"/>
                  <a:cs typeface="Arial" panose="020B0604020202020204" pitchFamily="34" charset="0"/>
                </a:rPr>
                <a:t>1-15</a:t>
              </a:r>
            </a:p>
          </p:txBody>
        </p:sp>
        <p:sp>
          <p:nvSpPr>
            <p:cNvPr id="9" name="Rectangle 8"/>
            <p:cNvSpPr/>
            <p:nvPr/>
          </p:nvSpPr>
          <p:spPr>
            <a:xfrm>
              <a:off x="2507489" y="3406394"/>
              <a:ext cx="2489948" cy="252610"/>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grpSp>
          <p:nvGrpSpPr>
            <p:cNvPr id="10" name="Group 9"/>
            <p:cNvGrpSpPr/>
            <p:nvPr/>
          </p:nvGrpSpPr>
          <p:grpSpPr>
            <a:xfrm>
              <a:off x="2515384" y="3403855"/>
              <a:ext cx="2482054" cy="257760"/>
              <a:chOff x="2515383" y="2827791"/>
              <a:chExt cx="2920713" cy="187855"/>
            </a:xfrm>
          </p:grpSpPr>
          <p:sp>
            <p:nvSpPr>
              <p:cNvPr id="76" name="Rectangle 75"/>
              <p:cNvSpPr/>
              <p:nvPr/>
            </p:nvSpPr>
            <p:spPr>
              <a:xfrm>
                <a:off x="2515383" y="2827791"/>
                <a:ext cx="810734" cy="187855"/>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 sequence</a:t>
                </a:r>
                <a:endParaRPr lang="en-US" sz="600" dirty="0">
                  <a:solidFill>
                    <a:schemeClr val="tx1"/>
                  </a:solidFill>
                </a:endParaRPr>
              </a:p>
            </p:txBody>
          </p:sp>
          <p:sp>
            <p:nvSpPr>
              <p:cNvPr id="77" name="Rectangle 76"/>
              <p:cNvSpPr/>
              <p:nvPr/>
            </p:nvSpPr>
            <p:spPr>
              <a:xfrm>
                <a:off x="3323979"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MU mode</a:t>
                </a:r>
              </a:p>
              <a:p>
                <a:pPr algn="ctr">
                  <a:defRPr/>
                </a:pPr>
                <a:r>
                  <a:rPr lang="en-US" sz="600" dirty="0" smtClean="0">
                    <a:solidFill>
                      <a:schemeClr val="tx1"/>
                    </a:solidFill>
                  </a:rPr>
                  <a:t>Resource all.</a:t>
                </a:r>
                <a:endParaRPr lang="en-US" sz="600" dirty="0">
                  <a:solidFill>
                    <a:schemeClr val="tx1"/>
                  </a:solidFill>
                </a:endParaRPr>
              </a:p>
            </p:txBody>
          </p:sp>
          <p:sp>
            <p:nvSpPr>
              <p:cNvPr id="78" name="Rectangle 77"/>
              <p:cNvSpPr/>
              <p:nvPr/>
            </p:nvSpPr>
            <p:spPr>
              <a:xfrm>
                <a:off x="4027305"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SU sequence</a:t>
                </a:r>
                <a:endParaRPr lang="en-US" sz="600" dirty="0">
                  <a:solidFill>
                    <a:schemeClr val="tx1"/>
                  </a:solidFill>
                </a:endParaRPr>
              </a:p>
            </p:txBody>
          </p:sp>
          <p:sp>
            <p:nvSpPr>
              <p:cNvPr id="79" name="Rectangle 78"/>
              <p:cNvSpPr/>
              <p:nvPr/>
            </p:nvSpPr>
            <p:spPr>
              <a:xfrm>
                <a:off x="4730632" y="2827791"/>
                <a:ext cx="705464" cy="185952"/>
              </a:xfrm>
              <a:prstGeom prst="rect">
                <a:avLst/>
              </a:prstGeom>
              <a:solidFill>
                <a:schemeClr val="accent1">
                  <a:alpha val="14000"/>
                </a:schemeClr>
              </a:solidFill>
              <a:ln w="0">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Capability ex. and negotiation</a:t>
                </a:r>
                <a:endParaRPr lang="en-US" sz="600" dirty="0">
                  <a:solidFill>
                    <a:schemeClr val="tx1"/>
                  </a:solidFill>
                </a:endParaRPr>
              </a:p>
            </p:txBody>
          </p:sp>
        </p:grpSp>
        <p:sp>
          <p:nvSpPr>
            <p:cNvPr id="11" name="Rectangle 10"/>
            <p:cNvSpPr>
              <a:spLocks noChangeArrowheads="1"/>
            </p:cNvSpPr>
            <p:nvPr/>
          </p:nvSpPr>
          <p:spPr bwMode="auto">
            <a:xfrm>
              <a:off x="119990" y="1844824"/>
              <a:ext cx="8989276"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2" name="Rectangle 11"/>
            <p:cNvSpPr>
              <a:spLocks noChangeArrowheads="1"/>
            </p:cNvSpPr>
            <p:nvPr/>
          </p:nvSpPr>
          <p:spPr bwMode="auto">
            <a:xfrm>
              <a:off x="6511536"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2020</a:t>
              </a:r>
            </a:p>
          </p:txBody>
        </p:sp>
        <p:sp>
          <p:nvSpPr>
            <p:cNvPr id="13" name="Rectangle 12"/>
            <p:cNvSpPr>
              <a:spLocks noChangeArrowheads="1"/>
            </p:cNvSpPr>
            <p:nvPr/>
          </p:nvSpPr>
          <p:spPr bwMode="auto">
            <a:xfrm>
              <a:off x="5246042" y="1844824"/>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2019</a:t>
              </a:r>
            </a:p>
          </p:txBody>
        </p:sp>
        <p:sp>
          <p:nvSpPr>
            <p:cNvPr id="14" name="Rectangle 13"/>
            <p:cNvSpPr>
              <a:spLocks noChangeArrowheads="1"/>
            </p:cNvSpPr>
            <p:nvPr/>
          </p:nvSpPr>
          <p:spPr bwMode="auto">
            <a:xfrm>
              <a:off x="2707935" y="1844824"/>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2017</a:t>
              </a:r>
            </a:p>
          </p:txBody>
        </p:sp>
        <p:sp>
          <p:nvSpPr>
            <p:cNvPr id="15" name="Rectangle 14"/>
            <p:cNvSpPr>
              <a:spLocks noChangeArrowheads="1"/>
            </p:cNvSpPr>
            <p:nvPr/>
          </p:nvSpPr>
          <p:spPr bwMode="auto">
            <a:xfrm>
              <a:off x="1392602" y="1844823"/>
              <a:ext cx="131533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2016</a:t>
              </a:r>
            </a:p>
          </p:txBody>
        </p:sp>
        <p:sp>
          <p:nvSpPr>
            <p:cNvPr id="16" name="Rectangle 15"/>
            <p:cNvSpPr>
              <a:spLocks noChangeArrowheads="1"/>
            </p:cNvSpPr>
            <p:nvPr/>
          </p:nvSpPr>
          <p:spPr bwMode="auto">
            <a:xfrm>
              <a:off x="119990" y="1844823"/>
              <a:ext cx="127261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2015</a:t>
              </a:r>
            </a:p>
          </p:txBody>
        </p:sp>
        <p:sp>
          <p:nvSpPr>
            <p:cNvPr id="17" name="Rectangle 16"/>
            <p:cNvSpPr>
              <a:spLocks noChangeArrowheads="1"/>
            </p:cNvSpPr>
            <p:nvPr/>
          </p:nvSpPr>
          <p:spPr bwMode="auto">
            <a:xfrm>
              <a:off x="3971649" y="1844823"/>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2018</a:t>
              </a:r>
            </a:p>
          </p:txBody>
        </p:sp>
        <p:sp>
          <p:nvSpPr>
            <p:cNvPr id="18" name="Text Box 29"/>
            <p:cNvSpPr txBox="1">
              <a:spLocks noChangeArrowheads="1"/>
            </p:cNvSpPr>
            <p:nvPr/>
          </p:nvSpPr>
          <p:spPr bwMode="auto">
            <a:xfrm flipH="1">
              <a:off x="8052350" y="2221522"/>
              <a:ext cx="782637"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b="0" dirty="0"/>
                <a:t>.11az</a:t>
              </a:r>
              <a:br>
                <a:rPr lang="en-US" altLang="en-US" b="0" dirty="0"/>
              </a:br>
              <a:r>
                <a:rPr lang="en-US" altLang="en-US" b="0" dirty="0"/>
                <a:t> Final</a:t>
              </a:r>
            </a:p>
            <a:p>
              <a:r>
                <a:rPr lang="en-US" altLang="en-US" b="0" dirty="0" smtClean="0"/>
                <a:t>3-2021</a:t>
              </a:r>
              <a:endParaRPr lang="en-US" altLang="en-US" b="0" dirty="0"/>
            </a:p>
          </p:txBody>
        </p:sp>
        <p:sp>
          <p:nvSpPr>
            <p:cNvPr id="19" name="Isosceles Triangle 18"/>
            <p:cNvSpPr>
              <a:spLocks noChangeArrowheads="1"/>
            </p:cNvSpPr>
            <p:nvPr/>
          </p:nvSpPr>
          <p:spPr bwMode="auto">
            <a:xfrm>
              <a:off x="167026" y="2247011"/>
              <a:ext cx="2032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0" name="Isosceles Triangle 19"/>
            <p:cNvSpPr>
              <a:spLocks noChangeArrowheads="1"/>
            </p:cNvSpPr>
            <p:nvPr/>
          </p:nvSpPr>
          <p:spPr bwMode="auto">
            <a:xfrm>
              <a:off x="8029176" y="2261942"/>
              <a:ext cx="174796"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1" name="Isosceles Triangle 20"/>
            <p:cNvSpPr>
              <a:spLocks noChangeArrowheads="1"/>
            </p:cNvSpPr>
            <p:nvPr/>
          </p:nvSpPr>
          <p:spPr bwMode="auto">
            <a:xfrm>
              <a:off x="866400" y="2252737"/>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22" name="Rectangle 21"/>
            <p:cNvSpPr/>
            <p:nvPr/>
          </p:nvSpPr>
          <p:spPr>
            <a:xfrm>
              <a:off x="2513659" y="2871112"/>
              <a:ext cx="2483778" cy="156338"/>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23" name="Rectangle 22"/>
            <p:cNvSpPr/>
            <p:nvPr/>
          </p:nvSpPr>
          <p:spPr>
            <a:xfrm>
              <a:off x="475194" y="2683662"/>
              <a:ext cx="710728"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UCD</a:t>
              </a:r>
            </a:p>
          </p:txBody>
        </p:sp>
        <p:sp>
          <p:nvSpPr>
            <p:cNvPr id="24" name="Rectangle 23"/>
            <p:cNvSpPr/>
            <p:nvPr/>
          </p:nvSpPr>
          <p:spPr>
            <a:xfrm>
              <a:off x="3187445" y="3030271"/>
              <a:ext cx="4892101" cy="18628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Amendment text</a:t>
              </a:r>
            </a:p>
          </p:txBody>
        </p:sp>
        <p:sp>
          <p:nvSpPr>
            <p:cNvPr id="25" name="Rectangle 24"/>
            <p:cNvSpPr/>
            <p:nvPr/>
          </p:nvSpPr>
          <p:spPr>
            <a:xfrm>
              <a:off x="1185921" y="268366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26" name="Text Box 24"/>
            <p:cNvSpPr txBox="1">
              <a:spLocks noChangeArrowheads="1"/>
            </p:cNvSpPr>
            <p:nvPr/>
          </p:nvSpPr>
          <p:spPr bwMode="auto">
            <a:xfrm>
              <a:off x="98149" y="2681837"/>
              <a:ext cx="659530"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5/15-11/15</a:t>
              </a:r>
            </a:p>
          </p:txBody>
        </p:sp>
        <p:sp>
          <p:nvSpPr>
            <p:cNvPr id="27" name="Rectangle 26"/>
            <p:cNvSpPr>
              <a:spLocks noChangeArrowheads="1"/>
            </p:cNvSpPr>
            <p:nvPr/>
          </p:nvSpPr>
          <p:spPr bwMode="auto">
            <a:xfrm>
              <a:off x="7804614" y="1851491"/>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b="1" dirty="0">
                  <a:solidFill>
                    <a:schemeClr val="bg1"/>
                  </a:solidFill>
                  <a:latin typeface="Arial" panose="020B0604020202020204" pitchFamily="34" charset="0"/>
                  <a:cs typeface="Arial" panose="020B0604020202020204" pitchFamily="34" charset="0"/>
                </a:rPr>
                <a:t>2021</a:t>
              </a:r>
            </a:p>
          </p:txBody>
        </p:sp>
        <p:grpSp>
          <p:nvGrpSpPr>
            <p:cNvPr id="28" name="Group 27"/>
            <p:cNvGrpSpPr/>
            <p:nvPr/>
          </p:nvGrpSpPr>
          <p:grpSpPr>
            <a:xfrm>
              <a:off x="1339290" y="1844824"/>
              <a:ext cx="6503157" cy="4176464"/>
              <a:chOff x="1339290" y="1268760"/>
              <a:chExt cx="6503157" cy="3782041"/>
            </a:xfrm>
          </p:grpSpPr>
          <p:sp>
            <p:nvSpPr>
              <p:cNvPr id="70"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1"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2"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3"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4"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75"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29" name="Text Box 26"/>
            <p:cNvSpPr txBox="1">
              <a:spLocks noChangeArrowheads="1"/>
            </p:cNvSpPr>
            <p:nvPr/>
          </p:nvSpPr>
          <p:spPr bwMode="auto">
            <a:xfrm flipH="1">
              <a:off x="6029548" y="2271910"/>
              <a:ext cx="703263" cy="452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2.0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5-2019</a:t>
              </a:r>
              <a:endParaRPr lang="en-US" altLang="en-US" sz="800" dirty="0">
                <a:latin typeface="Arial" panose="020B0604020202020204" pitchFamily="34" charset="0"/>
                <a:cs typeface="Arial" panose="020B0604020202020204" pitchFamily="34" charset="0"/>
              </a:endParaRPr>
            </a:p>
          </p:txBody>
        </p:sp>
        <p:sp>
          <p:nvSpPr>
            <p:cNvPr id="30" name="Isosceles Triangle 29"/>
            <p:cNvSpPr>
              <a:spLocks noChangeArrowheads="1"/>
            </p:cNvSpPr>
            <p:nvPr/>
          </p:nvSpPr>
          <p:spPr bwMode="auto">
            <a:xfrm flipH="1">
              <a:off x="5887977" y="2264324"/>
              <a:ext cx="190500"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1" name="Text Box 24"/>
            <p:cNvSpPr txBox="1">
              <a:spLocks noChangeArrowheads="1"/>
            </p:cNvSpPr>
            <p:nvPr/>
          </p:nvSpPr>
          <p:spPr bwMode="auto">
            <a:xfrm>
              <a:off x="5199338" y="2272091"/>
              <a:ext cx="5616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a:t>
              </a:r>
              <a:br>
                <a:rPr lang="en-US" altLang="en-US" sz="800" dirty="0">
                  <a:latin typeface="Arial" panose="020B0604020202020204" pitchFamily="34" charset="0"/>
                  <a:cs typeface="Arial" panose="020B0604020202020204" pitchFamily="34" charset="0"/>
                </a:rPr>
              </a:br>
              <a:r>
                <a:rPr lang="en-US" altLang="en-US" sz="800" dirty="0">
                  <a:latin typeface="Arial" panose="020B0604020202020204" pitchFamily="34" charset="0"/>
                  <a:cs typeface="Arial" panose="020B0604020202020204" pitchFamily="34" charset="0"/>
                </a:rPr>
                <a:t>Draft 1.0</a:t>
              </a:r>
              <a:br>
                <a:rPr lang="en-US" altLang="en-US" sz="800" dirty="0">
                  <a:latin typeface="Arial" panose="020B0604020202020204" pitchFamily="34" charset="0"/>
                  <a:cs typeface="Arial" panose="020B0604020202020204" pitchFamily="34" charset="0"/>
                </a:rPr>
              </a:br>
              <a:r>
                <a:rPr lang="en-US" altLang="en-US" sz="800" dirty="0" smtClean="0">
                  <a:latin typeface="Arial" panose="020B0604020202020204" pitchFamily="34" charset="0"/>
                  <a:cs typeface="Arial" panose="020B0604020202020204" pitchFamily="34" charset="0"/>
                </a:rPr>
                <a:t>11-2018</a:t>
              </a:r>
              <a:endParaRPr lang="en-US" altLang="en-US" sz="800" dirty="0">
                <a:latin typeface="Arial" panose="020B0604020202020204" pitchFamily="34" charset="0"/>
                <a:cs typeface="Arial" panose="020B0604020202020204" pitchFamily="34" charset="0"/>
              </a:endParaRPr>
            </a:p>
          </p:txBody>
        </p:sp>
        <p:sp>
          <p:nvSpPr>
            <p:cNvPr id="32" name="Isosceles Triangle 31"/>
            <p:cNvSpPr>
              <a:spLocks noChangeArrowheads="1"/>
            </p:cNvSpPr>
            <p:nvPr/>
          </p:nvSpPr>
          <p:spPr bwMode="auto">
            <a:xfrm>
              <a:off x="5032526" y="225956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33" name="Isosceles Triangle 32"/>
            <p:cNvSpPr>
              <a:spLocks noChangeArrowheads="1"/>
            </p:cNvSpPr>
            <p:nvPr/>
          </p:nvSpPr>
          <p:spPr bwMode="auto">
            <a:xfrm>
              <a:off x="2441683" y="2275890"/>
              <a:ext cx="20161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34" name="Text Box 24"/>
            <p:cNvSpPr txBox="1">
              <a:spLocks noChangeArrowheads="1"/>
            </p:cNvSpPr>
            <p:nvPr/>
          </p:nvSpPr>
          <p:spPr bwMode="auto">
            <a:xfrm>
              <a:off x="1849178" y="2230830"/>
              <a:ext cx="731105"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.11az SFD </a:t>
              </a:r>
            </a:p>
            <a:p>
              <a:pPr algn="ctr"/>
              <a:r>
                <a:rPr lang="en-US" altLang="en-US" sz="800" dirty="0" smtClean="0">
                  <a:latin typeface="Arial" panose="020B0604020202020204" pitchFamily="34" charset="0"/>
                  <a:cs typeface="Arial" panose="020B0604020202020204" pitchFamily="34" charset="0"/>
                </a:rPr>
                <a:t>11-2016</a:t>
              </a:r>
              <a:endParaRPr lang="en-US" altLang="en-US" sz="800" dirty="0">
                <a:latin typeface="Arial" panose="020B0604020202020204" pitchFamily="34" charset="0"/>
                <a:cs typeface="Arial" panose="020B0604020202020204" pitchFamily="34" charset="0"/>
              </a:endParaRPr>
            </a:p>
          </p:txBody>
        </p:sp>
        <p:grpSp>
          <p:nvGrpSpPr>
            <p:cNvPr id="35" name="Group 34"/>
            <p:cNvGrpSpPr/>
            <p:nvPr/>
          </p:nvGrpSpPr>
          <p:grpSpPr>
            <a:xfrm>
              <a:off x="4139952" y="2244287"/>
              <a:ext cx="699794" cy="359852"/>
              <a:chOff x="3349527" y="1607958"/>
              <a:chExt cx="699794" cy="359852"/>
            </a:xfrm>
          </p:grpSpPr>
          <p:sp>
            <p:nvSpPr>
              <p:cNvPr id="68" name="Text Box 24"/>
              <p:cNvSpPr txBox="1">
                <a:spLocks noChangeArrowheads="1"/>
              </p:cNvSpPr>
              <p:nvPr/>
            </p:nvSpPr>
            <p:spPr bwMode="auto">
              <a:xfrm>
                <a:off x="3474848" y="1607958"/>
                <a:ext cx="574473"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0.1</a:t>
                </a:r>
                <a:br>
                  <a:rPr lang="en-US" altLang="en-US" sz="600" dirty="0">
                    <a:latin typeface="Arial" panose="020B0604020202020204" pitchFamily="34" charset="0"/>
                    <a:cs typeface="Arial" panose="020B0604020202020204" pitchFamily="34" charset="0"/>
                  </a:rPr>
                </a:br>
                <a:r>
                  <a:rPr lang="en-US" altLang="en-US" sz="600" dirty="0" smtClean="0">
                    <a:latin typeface="Arial" panose="020B0604020202020204" pitchFamily="34" charset="0"/>
                    <a:cs typeface="Arial" panose="020B0604020202020204" pitchFamily="34" charset="0"/>
                  </a:rPr>
                  <a:t>March 2018</a:t>
                </a:r>
                <a:endParaRPr lang="en-US" altLang="en-US" sz="600" dirty="0">
                  <a:latin typeface="Arial" panose="020B0604020202020204" pitchFamily="34" charset="0"/>
                  <a:cs typeface="Arial" panose="020B0604020202020204" pitchFamily="34" charset="0"/>
                </a:endParaRPr>
              </a:p>
            </p:txBody>
          </p:sp>
          <p:sp>
            <p:nvSpPr>
              <p:cNvPr id="69" name="Isosceles Triangle 68"/>
              <p:cNvSpPr>
                <a:spLocks noChangeArrowheads="1"/>
              </p:cNvSpPr>
              <p:nvPr/>
            </p:nvSpPr>
            <p:spPr bwMode="auto">
              <a:xfrm>
                <a:off x="3349527" y="1624182"/>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grpSp>
        <p:sp>
          <p:nvSpPr>
            <p:cNvPr id="36" name="Text Box 24"/>
            <p:cNvSpPr txBox="1">
              <a:spLocks noChangeArrowheads="1"/>
            </p:cNvSpPr>
            <p:nvPr/>
          </p:nvSpPr>
          <p:spPr bwMode="auto">
            <a:xfrm>
              <a:off x="4080240" y="3027450"/>
              <a:ext cx="1102664"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5/17-3/21</a:t>
              </a:r>
              <a:endParaRPr lang="en-US" altLang="en-US" sz="700" dirty="0">
                <a:latin typeface="Arial" panose="020B0604020202020204" pitchFamily="34" charset="0"/>
                <a:cs typeface="Arial" panose="020B0604020202020204" pitchFamily="34" charset="0"/>
              </a:endParaRPr>
            </a:p>
          </p:txBody>
        </p:sp>
        <p:sp>
          <p:nvSpPr>
            <p:cNvPr id="37" name="Text Box 24"/>
            <p:cNvSpPr txBox="1">
              <a:spLocks noChangeArrowheads="1"/>
            </p:cNvSpPr>
            <p:nvPr/>
          </p:nvSpPr>
          <p:spPr bwMode="auto">
            <a:xfrm>
              <a:off x="1096725" y="2675472"/>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11/15-5/17</a:t>
              </a:r>
              <a:endParaRPr lang="en-US" altLang="en-US" sz="700" dirty="0">
                <a:latin typeface="Arial" panose="020B0604020202020204" pitchFamily="34" charset="0"/>
                <a:cs typeface="Arial" panose="020B0604020202020204" pitchFamily="34" charset="0"/>
              </a:endParaRPr>
            </a:p>
          </p:txBody>
        </p:sp>
        <p:sp>
          <p:nvSpPr>
            <p:cNvPr id="38" name="Text Box 24"/>
            <p:cNvSpPr txBox="1">
              <a:spLocks noChangeArrowheads="1"/>
            </p:cNvSpPr>
            <p:nvPr/>
          </p:nvSpPr>
          <p:spPr bwMode="auto">
            <a:xfrm>
              <a:off x="2339752" y="2860718"/>
              <a:ext cx="1008949"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41026" rIns="0"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smtClean="0">
                  <a:latin typeface="Arial" panose="020B0604020202020204" pitchFamily="34" charset="0"/>
                  <a:cs typeface="Arial" panose="020B0604020202020204" pitchFamily="34" charset="0"/>
                </a:rPr>
                <a:t>9/16-5/18</a:t>
              </a:r>
              <a:endParaRPr lang="en-US" altLang="en-US" sz="700" dirty="0">
                <a:latin typeface="Arial" panose="020B0604020202020204" pitchFamily="34" charset="0"/>
                <a:cs typeface="Arial" panose="020B0604020202020204" pitchFamily="34" charset="0"/>
              </a:endParaRPr>
            </a:p>
          </p:txBody>
        </p:sp>
        <p:sp>
          <p:nvSpPr>
            <p:cNvPr id="39" name="TextBox 38"/>
            <p:cNvSpPr txBox="1"/>
            <p:nvPr/>
          </p:nvSpPr>
          <p:spPr>
            <a:xfrm>
              <a:off x="209157" y="3187238"/>
              <a:ext cx="878097" cy="351026"/>
            </a:xfrm>
            <a:prstGeom prst="rect">
              <a:avLst/>
            </a:prstGeom>
            <a:noFill/>
          </p:spPr>
          <p:txBody>
            <a:bodyPr wrap="square" lIns="0" tIns="0" rIns="0" bIns="0" rtlCol="0">
              <a:noAutofit/>
            </a:bodyPr>
            <a:lstStyle/>
            <a:p>
              <a:r>
                <a:rPr lang="en-US" sz="1100" dirty="0" smtClean="0">
                  <a:solidFill>
                    <a:schemeClr val="tx1"/>
                  </a:solidFill>
                </a:rPr>
                <a:t>Range Accuracy</a:t>
              </a:r>
            </a:p>
            <a:p>
              <a:r>
                <a:rPr lang="en-US" sz="1100" dirty="0" smtClean="0">
                  <a:solidFill>
                    <a:schemeClr val="tx1"/>
                  </a:solidFill>
                </a:rPr>
                <a:t>Coverage in &lt;6Ghz</a:t>
              </a:r>
              <a:endParaRPr lang="en-US" sz="1100" dirty="0">
                <a:solidFill>
                  <a:schemeClr val="tx1"/>
                </a:solidFill>
              </a:endParaRPr>
            </a:p>
          </p:txBody>
        </p:sp>
        <p:sp>
          <p:nvSpPr>
            <p:cNvPr id="40" name="Rectangle 39"/>
            <p:cNvSpPr/>
            <p:nvPr/>
          </p:nvSpPr>
          <p:spPr>
            <a:xfrm>
              <a:off x="1185921" y="3216773"/>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1" name="TextBox 40"/>
            <p:cNvSpPr txBox="1"/>
            <p:nvPr/>
          </p:nvSpPr>
          <p:spPr>
            <a:xfrm>
              <a:off x="218568" y="3808677"/>
              <a:ext cx="926442" cy="169132"/>
            </a:xfrm>
            <a:prstGeom prst="rect">
              <a:avLst/>
            </a:prstGeom>
            <a:noFill/>
          </p:spPr>
          <p:txBody>
            <a:bodyPr wrap="square" lIns="0" tIns="0" rIns="0" bIns="0" rtlCol="0">
              <a:noAutofit/>
            </a:bodyPr>
            <a:lstStyle/>
            <a:p>
              <a:r>
                <a:rPr lang="en-US" sz="1100" dirty="0" smtClean="0">
                  <a:solidFill>
                    <a:schemeClr val="tx1"/>
                  </a:solidFill>
                </a:rPr>
                <a:t>Security</a:t>
              </a:r>
              <a:endParaRPr lang="en-US" sz="1100" dirty="0">
                <a:solidFill>
                  <a:schemeClr val="tx1"/>
                </a:solidFill>
              </a:endParaRPr>
            </a:p>
          </p:txBody>
        </p:sp>
        <p:sp>
          <p:nvSpPr>
            <p:cNvPr id="42" name="TextBox 41"/>
            <p:cNvSpPr txBox="1"/>
            <p:nvPr/>
          </p:nvSpPr>
          <p:spPr>
            <a:xfrm>
              <a:off x="208283" y="4238344"/>
              <a:ext cx="926442" cy="169132"/>
            </a:xfrm>
            <a:prstGeom prst="rect">
              <a:avLst/>
            </a:prstGeom>
            <a:noFill/>
          </p:spPr>
          <p:txBody>
            <a:bodyPr wrap="square" lIns="0" tIns="0" rIns="0" bIns="0" rtlCol="0">
              <a:noAutofit/>
            </a:bodyPr>
            <a:lstStyle/>
            <a:p>
              <a:r>
                <a:rPr lang="en-US" sz="1100" dirty="0" smtClean="0">
                  <a:solidFill>
                    <a:schemeClr val="tx1"/>
                  </a:solidFill>
                </a:rPr>
                <a:t>60Ghz</a:t>
              </a:r>
              <a:endParaRPr lang="en-US" sz="1100" dirty="0">
                <a:solidFill>
                  <a:schemeClr val="tx1"/>
                </a:solidFill>
              </a:endParaRPr>
            </a:p>
          </p:txBody>
        </p:sp>
        <p:sp>
          <p:nvSpPr>
            <p:cNvPr id="43" name="TextBox 42"/>
            <p:cNvSpPr txBox="1"/>
            <p:nvPr/>
          </p:nvSpPr>
          <p:spPr>
            <a:xfrm>
              <a:off x="204625" y="4794948"/>
              <a:ext cx="926442" cy="169132"/>
            </a:xfrm>
            <a:prstGeom prst="rect">
              <a:avLst/>
            </a:prstGeom>
            <a:noFill/>
          </p:spPr>
          <p:txBody>
            <a:bodyPr wrap="square" lIns="0" tIns="0" rIns="0" bIns="0" rtlCol="0">
              <a:noAutofit/>
            </a:bodyPr>
            <a:lstStyle/>
            <a:p>
              <a:r>
                <a:rPr lang="en-US" sz="1100" dirty="0" smtClean="0">
                  <a:solidFill>
                    <a:schemeClr val="tx1"/>
                  </a:solidFill>
                </a:rPr>
                <a:t>Scalability</a:t>
              </a:r>
              <a:endParaRPr lang="en-US" sz="1100" dirty="0">
                <a:solidFill>
                  <a:schemeClr val="tx1"/>
                </a:solidFill>
              </a:endParaRPr>
            </a:p>
          </p:txBody>
        </p:sp>
        <p:sp>
          <p:nvSpPr>
            <p:cNvPr id="44" name="Rectangle 43"/>
            <p:cNvSpPr/>
            <p:nvPr/>
          </p:nvSpPr>
          <p:spPr>
            <a:xfrm>
              <a:off x="2005377" y="3754382"/>
              <a:ext cx="1211685"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     FRD</a:t>
              </a:r>
              <a:endParaRPr lang="en-US" sz="1100" dirty="0">
                <a:solidFill>
                  <a:schemeClr val="tx1"/>
                </a:solidFill>
              </a:endParaRPr>
            </a:p>
          </p:txBody>
        </p:sp>
        <p:sp>
          <p:nvSpPr>
            <p:cNvPr id="45" name="Rectangle 44"/>
            <p:cNvSpPr/>
            <p:nvPr/>
          </p:nvSpPr>
          <p:spPr>
            <a:xfrm>
              <a:off x="2006377" y="3753749"/>
              <a:ext cx="644461" cy="187855"/>
            </a:xfrm>
            <a:prstGeom prst="rect">
              <a:avLst/>
            </a:prstGeom>
            <a:noFill/>
            <a:ln w="3175">
              <a:solidFill>
                <a:schemeClr val="tx1"/>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600" dirty="0" smtClean="0">
                  <a:solidFill>
                    <a:schemeClr val="tx1"/>
                  </a:solidFill>
                </a:rPr>
                <a:t>Threat model</a:t>
              </a:r>
              <a:endParaRPr lang="en-US" sz="600" dirty="0">
                <a:solidFill>
                  <a:schemeClr val="tx1"/>
                </a:solidFill>
              </a:endParaRPr>
            </a:p>
          </p:txBody>
        </p:sp>
        <p:sp>
          <p:nvSpPr>
            <p:cNvPr id="46" name="Rectangle 45"/>
            <p:cNvSpPr/>
            <p:nvPr/>
          </p:nvSpPr>
          <p:spPr>
            <a:xfrm>
              <a:off x="2513659" y="4407475"/>
              <a:ext cx="2483778" cy="1956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7" name="Rectangle 46"/>
            <p:cNvSpPr/>
            <p:nvPr/>
          </p:nvSpPr>
          <p:spPr>
            <a:xfrm>
              <a:off x="1185921" y="4220027"/>
              <a:ext cx="2033064"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48" name="Rectangle 47"/>
            <p:cNvSpPr/>
            <p:nvPr/>
          </p:nvSpPr>
          <p:spPr>
            <a:xfrm>
              <a:off x="2513659" y="4982396"/>
              <a:ext cx="2483778" cy="19132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49" name="Rectangle 48"/>
            <p:cNvSpPr/>
            <p:nvPr/>
          </p:nvSpPr>
          <p:spPr>
            <a:xfrm>
              <a:off x="1184525" y="4794948"/>
              <a:ext cx="2032537"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50" name="Rectangle 49"/>
            <p:cNvSpPr/>
            <p:nvPr/>
          </p:nvSpPr>
          <p:spPr>
            <a:xfrm>
              <a:off x="3187446" y="3943095"/>
              <a:ext cx="1809991" cy="166793"/>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cxnSp>
          <p:nvCxnSpPr>
            <p:cNvPr id="51" name="Straight Connector 50"/>
            <p:cNvCxnSpPr/>
            <p:nvPr/>
          </p:nvCxnSpPr>
          <p:spPr bwMode="auto">
            <a:xfrm>
              <a:off x="467447" y="2899544"/>
              <a:ext cx="72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2" name="Straight Connector 51"/>
            <p:cNvCxnSpPr/>
            <p:nvPr/>
          </p:nvCxnSpPr>
          <p:spPr bwMode="auto">
            <a:xfrm>
              <a:off x="2506801" y="3685282"/>
              <a:ext cx="39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3" name="Straight Connector 52"/>
            <p:cNvCxnSpPr/>
            <p:nvPr/>
          </p:nvCxnSpPr>
          <p:spPr bwMode="auto">
            <a:xfrm>
              <a:off x="1184525" y="4434263"/>
              <a:ext cx="1793157" cy="2849"/>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4" name="Straight Connector 53"/>
            <p:cNvCxnSpPr/>
            <p:nvPr/>
          </p:nvCxnSpPr>
          <p:spPr bwMode="auto">
            <a:xfrm>
              <a:off x="1184525" y="3429000"/>
              <a:ext cx="198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5" name="Straight Connector 54"/>
            <p:cNvCxnSpPr/>
            <p:nvPr/>
          </p:nvCxnSpPr>
          <p:spPr bwMode="auto">
            <a:xfrm>
              <a:off x="1200323" y="2899544"/>
              <a:ext cx="172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6" name="Straight Connector 55"/>
            <p:cNvCxnSpPr/>
            <p:nvPr/>
          </p:nvCxnSpPr>
          <p:spPr bwMode="auto">
            <a:xfrm>
              <a:off x="4402600" y="3680842"/>
              <a:ext cx="241408"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7" name="Straight Connector 56"/>
            <p:cNvCxnSpPr/>
            <p:nvPr/>
          </p:nvCxnSpPr>
          <p:spPr bwMode="auto">
            <a:xfrm>
              <a:off x="1186401" y="4996494"/>
              <a:ext cx="20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58" name="Rectangle 57"/>
            <p:cNvSpPr/>
            <p:nvPr/>
          </p:nvSpPr>
          <p:spPr>
            <a:xfrm>
              <a:off x="2513659" y="5485977"/>
              <a:ext cx="2483778" cy="202085"/>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smtClean="0">
                  <a:solidFill>
                    <a:schemeClr val="tx1"/>
                  </a:solidFill>
                </a:rPr>
                <a:t>SFD</a:t>
              </a:r>
              <a:endParaRPr lang="en-US" sz="1100" dirty="0">
                <a:solidFill>
                  <a:schemeClr val="tx1"/>
                </a:solidFill>
              </a:endParaRPr>
            </a:p>
          </p:txBody>
        </p:sp>
        <p:sp>
          <p:nvSpPr>
            <p:cNvPr id="59" name="TextBox 58"/>
            <p:cNvSpPr txBox="1"/>
            <p:nvPr/>
          </p:nvSpPr>
          <p:spPr>
            <a:xfrm>
              <a:off x="269862" y="5266822"/>
              <a:ext cx="878097" cy="351026"/>
            </a:xfrm>
            <a:prstGeom prst="rect">
              <a:avLst/>
            </a:prstGeom>
            <a:noFill/>
          </p:spPr>
          <p:txBody>
            <a:bodyPr wrap="square" lIns="0" tIns="0" rIns="0" bIns="0" rtlCol="0">
              <a:noAutofit/>
            </a:bodyPr>
            <a:lstStyle/>
            <a:p>
              <a:r>
                <a:rPr lang="en-US" sz="1100" dirty="0" smtClean="0">
                  <a:solidFill>
                    <a:schemeClr val="tx1"/>
                  </a:solidFill>
                </a:rPr>
                <a:t>Angular in</a:t>
              </a:r>
            </a:p>
            <a:p>
              <a:r>
                <a:rPr lang="en-US" sz="1100" dirty="0" smtClean="0">
                  <a:solidFill>
                    <a:schemeClr val="tx1"/>
                  </a:solidFill>
                </a:rPr>
                <a:t> &lt;6Ghz</a:t>
              </a:r>
              <a:endParaRPr lang="en-US" sz="1100" dirty="0">
                <a:solidFill>
                  <a:schemeClr val="tx1"/>
                </a:solidFill>
              </a:endParaRPr>
            </a:p>
          </p:txBody>
        </p:sp>
        <p:sp>
          <p:nvSpPr>
            <p:cNvPr id="60" name="Rectangle 59"/>
            <p:cNvSpPr/>
            <p:nvPr/>
          </p:nvSpPr>
          <p:spPr>
            <a:xfrm>
              <a:off x="2003247" y="5296357"/>
              <a:ext cx="1275916" cy="186926"/>
            </a:xfrm>
            <a:prstGeom prst="rect">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FRD</a:t>
              </a:r>
            </a:p>
          </p:txBody>
        </p:sp>
        <p:sp>
          <p:nvSpPr>
            <p:cNvPr id="61" name="Oval Callout 60"/>
            <p:cNvSpPr/>
            <p:nvPr/>
          </p:nvSpPr>
          <p:spPr bwMode="auto">
            <a:xfrm>
              <a:off x="5348681" y="3356364"/>
              <a:ext cx="729796" cy="324478"/>
            </a:xfrm>
            <a:prstGeom prst="wedgeEllipseCallout">
              <a:avLst>
                <a:gd name="adj1" fmla="val -340286"/>
                <a:gd name="adj2" fmla="val -23275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900" b="1" i="0" u="none" strike="noStrike" cap="none" normalizeH="0" baseline="0" dirty="0" smtClean="0">
                  <a:ln>
                    <a:noFill/>
                  </a:ln>
                  <a:solidFill>
                    <a:schemeClr val="tx1"/>
                  </a:solidFill>
                  <a:effectLst/>
                  <a:latin typeface="Times New Roman" pitchFamily="16" charset="0"/>
                  <a:ea typeface="MS Gothic" charset="-128"/>
                </a:rPr>
                <a:t>FRD Freeze</a:t>
              </a:r>
            </a:p>
          </p:txBody>
        </p:sp>
        <p:sp>
          <p:nvSpPr>
            <p:cNvPr id="62" name="Oval Callout 61"/>
            <p:cNvSpPr/>
            <p:nvPr/>
          </p:nvSpPr>
          <p:spPr bwMode="auto">
            <a:xfrm>
              <a:off x="6418793" y="3403699"/>
              <a:ext cx="729796" cy="350050"/>
            </a:xfrm>
            <a:prstGeom prst="wedgeEllipseCallout">
              <a:avLst>
                <a:gd name="adj1" fmla="val -243182"/>
                <a:gd name="adj2" fmla="val -185326"/>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900" b="1" dirty="0" smtClean="0">
                  <a:solidFill>
                    <a:schemeClr val="tx1"/>
                  </a:solidFill>
                </a:rPr>
                <a:t>SF</a:t>
              </a:r>
              <a:r>
                <a:rPr kumimoji="0" lang="en-US" sz="900" b="1" i="0" u="none" strike="noStrike" cap="none" normalizeH="0" baseline="0" dirty="0" smtClean="0">
                  <a:ln>
                    <a:noFill/>
                  </a:ln>
                  <a:solidFill>
                    <a:schemeClr val="tx1"/>
                  </a:solidFill>
                  <a:effectLst/>
                  <a:latin typeface="Times New Roman" pitchFamily="16" charset="0"/>
                  <a:ea typeface="MS Gothic" charset="-128"/>
                </a:rPr>
                <a:t>D Freeze</a:t>
              </a:r>
            </a:p>
          </p:txBody>
        </p:sp>
        <p:sp>
          <p:nvSpPr>
            <p:cNvPr id="63" name="Isosceles Triangle 62"/>
            <p:cNvSpPr>
              <a:spLocks noChangeArrowheads="1"/>
            </p:cNvSpPr>
            <p:nvPr/>
          </p:nvSpPr>
          <p:spPr bwMode="auto">
            <a:xfrm>
              <a:off x="3107923" y="2267934"/>
              <a:ext cx="201612" cy="227013"/>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64" name="Text Box 24"/>
            <p:cNvSpPr txBox="1">
              <a:spLocks noChangeArrowheads="1"/>
            </p:cNvSpPr>
            <p:nvPr/>
          </p:nvSpPr>
          <p:spPr bwMode="auto">
            <a:xfrm>
              <a:off x="3144537" y="2221522"/>
              <a:ext cx="73110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a:t>
              </a:r>
              <a:r>
                <a:rPr lang="en-US" altLang="en-US" sz="600" dirty="0" smtClean="0">
                  <a:latin typeface="Arial" panose="020B0604020202020204" pitchFamily="34" charset="0"/>
                  <a:cs typeface="Arial" panose="020B0604020202020204" pitchFamily="34" charset="0"/>
                </a:rPr>
                <a:t>requirement freeze</a:t>
              </a:r>
            </a:p>
            <a:p>
              <a:pPr algn="ctr"/>
              <a:r>
                <a:rPr lang="en-US" altLang="en-US" sz="600" dirty="0" smtClean="0">
                  <a:latin typeface="Arial" panose="020B0604020202020204" pitchFamily="34" charset="0"/>
                  <a:cs typeface="Arial" panose="020B0604020202020204" pitchFamily="34" charset="0"/>
                </a:rPr>
                <a:t>5-2017</a:t>
              </a:r>
              <a:endParaRPr lang="en-US" altLang="en-US" sz="600" dirty="0">
                <a:latin typeface="Arial" panose="020B0604020202020204" pitchFamily="34" charset="0"/>
                <a:cs typeface="Arial" panose="020B0604020202020204" pitchFamily="34" charset="0"/>
              </a:endParaRPr>
            </a:p>
          </p:txBody>
        </p:sp>
        <p:sp>
          <p:nvSpPr>
            <p:cNvPr id="65" name="Text Box 24"/>
            <p:cNvSpPr txBox="1">
              <a:spLocks noChangeArrowheads="1"/>
            </p:cNvSpPr>
            <p:nvPr/>
          </p:nvSpPr>
          <p:spPr bwMode="auto">
            <a:xfrm>
              <a:off x="1013037" y="2234095"/>
              <a:ext cx="810114" cy="32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800" dirty="0">
                  <a:latin typeface="Arial" panose="020B0604020202020204" pitchFamily="34" charset="0"/>
                  <a:cs typeface="Arial" panose="020B0604020202020204" pitchFamily="34" charset="0"/>
                </a:rPr>
                <a:t>TG formation </a:t>
              </a:r>
            </a:p>
            <a:p>
              <a:pPr algn="ctr"/>
              <a:r>
                <a:rPr lang="en-US" altLang="en-US" sz="800" dirty="0">
                  <a:latin typeface="Arial" panose="020B0604020202020204" pitchFamily="34" charset="0"/>
                  <a:cs typeface="Arial" panose="020B0604020202020204" pitchFamily="34" charset="0"/>
                </a:rPr>
                <a:t>9-15</a:t>
              </a:r>
            </a:p>
          </p:txBody>
        </p:sp>
        <p:cxnSp>
          <p:nvCxnSpPr>
            <p:cNvPr id="66" name="Straight Connector 65"/>
            <p:cNvCxnSpPr/>
            <p:nvPr/>
          </p:nvCxnSpPr>
          <p:spPr bwMode="auto">
            <a:xfrm>
              <a:off x="2003247" y="3977809"/>
              <a:ext cx="114129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7" name="Straight Connector 66"/>
            <p:cNvCxnSpPr/>
            <p:nvPr/>
          </p:nvCxnSpPr>
          <p:spPr bwMode="auto">
            <a:xfrm>
              <a:off x="2521868" y="4618712"/>
              <a:ext cx="204027"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80" name="Title 2"/>
          <p:cNvSpPr>
            <a:spLocks noGrp="1"/>
          </p:cNvSpPr>
          <p:nvPr>
            <p:ph type="title"/>
          </p:nvPr>
        </p:nvSpPr>
        <p:spPr>
          <a:xfrm>
            <a:off x="457200" y="562571"/>
            <a:ext cx="8229600" cy="799058"/>
          </a:xfrm>
          <a:solidFill>
            <a:srgbClr val="FFFF00"/>
          </a:solidFill>
        </p:spPr>
        <p:txBody>
          <a:bodyPr/>
          <a:lstStyle/>
          <a:p>
            <a:r>
              <a:rPr lang="en-US" sz="2800" dirty="0" smtClean="0">
                <a:solidFill>
                  <a:schemeClr val="tx2"/>
                </a:solidFill>
                <a:latin typeface="+mj-lt"/>
              </a:rPr>
              <a:t>TGAZ Approved Timelines and </a:t>
            </a:r>
            <a:r>
              <a:rPr lang="en-US" sz="2800" dirty="0" smtClean="0">
                <a:solidFill>
                  <a:schemeClr val="tx2"/>
                </a:solidFill>
                <a:latin typeface="+mj-lt"/>
              </a:rPr>
              <a:t>Progress – To Be Updated</a:t>
            </a:r>
            <a:endParaRPr lang="en-US" sz="2800" dirty="0">
              <a:solidFill>
                <a:schemeClr val="tx2"/>
              </a:solidFill>
              <a:latin typeface="+mj-lt"/>
            </a:endParaRPr>
          </a:p>
        </p:txBody>
      </p:sp>
      <p:cxnSp>
        <p:nvCxnSpPr>
          <p:cNvPr id="81" name="Straight Connector 80"/>
          <p:cNvCxnSpPr/>
          <p:nvPr/>
        </p:nvCxnSpPr>
        <p:spPr bwMode="auto">
          <a:xfrm>
            <a:off x="3800232" y="368084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2" name="Straight Connector 81"/>
          <p:cNvCxnSpPr/>
          <p:nvPr/>
        </p:nvCxnSpPr>
        <p:spPr bwMode="auto">
          <a:xfrm>
            <a:off x="2002572" y="5517232"/>
            <a:ext cx="216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3" name="Straight Connector 82"/>
          <p:cNvCxnSpPr/>
          <p:nvPr/>
        </p:nvCxnSpPr>
        <p:spPr bwMode="auto">
          <a:xfrm>
            <a:off x="2519150" y="3059295"/>
            <a:ext cx="46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4" name="Straight Connector 83"/>
          <p:cNvCxnSpPr/>
          <p:nvPr/>
        </p:nvCxnSpPr>
        <p:spPr bwMode="auto">
          <a:xfrm>
            <a:off x="3203848" y="3680842"/>
            <a:ext cx="108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85" name="Straight Connector 84"/>
          <p:cNvCxnSpPr/>
          <p:nvPr/>
        </p:nvCxnSpPr>
        <p:spPr bwMode="auto">
          <a:xfrm>
            <a:off x="3187445" y="4141460"/>
            <a:ext cx="144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5820896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FRD Maturity </a:t>
            </a:r>
            <a:r>
              <a:rPr lang="en-US" dirty="0" smtClean="0"/>
              <a:t>– Freeze (previously)</a:t>
            </a:r>
            <a:endParaRPr lang="en-US" dirty="0"/>
          </a:p>
        </p:txBody>
      </p:sp>
      <p:sp>
        <p:nvSpPr>
          <p:cNvPr id="3" name="Content Placeholder 2"/>
          <p:cNvSpPr>
            <a:spLocks noGrp="1"/>
          </p:cNvSpPr>
          <p:nvPr>
            <p:ph idx="1"/>
          </p:nvPr>
        </p:nvSpPr>
        <p:spPr>
          <a:xfrm>
            <a:off x="685800" y="1628800"/>
            <a:ext cx="7770813" cy="4465613"/>
          </a:xfrm>
        </p:spPr>
        <p:txBody>
          <a:bodyPr/>
          <a:lstStyle/>
          <a:p>
            <a:pPr algn="just">
              <a:spcBef>
                <a:spcPts val="1225"/>
              </a:spcBef>
              <a:buFontTx/>
              <a:buChar char="•"/>
            </a:pPr>
            <a:r>
              <a:rPr lang="en-US" altLang="en-US" sz="2000" dirty="0" smtClean="0"/>
              <a:t>During the March meeting group committed (motion) to bring the FRD to maturity.</a:t>
            </a:r>
          </a:p>
          <a:p>
            <a:pPr algn="just">
              <a:spcBef>
                <a:spcPts val="1225"/>
              </a:spcBef>
              <a:buFontTx/>
              <a:buChar char="•"/>
            </a:pPr>
            <a:r>
              <a:rPr lang="en-US" altLang="en-US" sz="2000" dirty="0" smtClean="0"/>
              <a:t>TG approved timelines reflect FRD freeze post May meeting.</a:t>
            </a:r>
          </a:p>
          <a:p>
            <a:pPr algn="just">
              <a:spcBef>
                <a:spcPts val="1225"/>
              </a:spcBef>
              <a:buFontTx/>
              <a:buChar char="•"/>
            </a:pPr>
            <a:r>
              <a:rPr lang="en-US" altLang="en-US" sz="2000" dirty="0" smtClean="0"/>
              <a:t>Options to consider:</a:t>
            </a:r>
          </a:p>
          <a:p>
            <a:pPr lvl="1" algn="just">
              <a:spcBef>
                <a:spcPts val="1225"/>
              </a:spcBef>
              <a:buFontTx/>
              <a:buChar char="•"/>
            </a:pPr>
            <a:r>
              <a:rPr lang="en-US" altLang="en-US" sz="1800" dirty="0" smtClean="0"/>
              <a:t>Consider the FRD sufficiently mature to go to freeze and focus on development of SFD (current timelines).</a:t>
            </a:r>
          </a:p>
          <a:p>
            <a:pPr lvl="1" algn="just">
              <a:spcBef>
                <a:spcPts val="1225"/>
              </a:spcBef>
              <a:buFontTx/>
              <a:buChar char="•"/>
            </a:pPr>
            <a:r>
              <a:rPr lang="en-US" altLang="en-US" sz="1800" dirty="0" smtClean="0"/>
              <a:t>Continue developing the FRD and reflect that by delaying the TG timelines.</a:t>
            </a:r>
          </a:p>
          <a:p>
            <a:pPr lvl="1" algn="just">
              <a:spcBef>
                <a:spcPts val="1225"/>
              </a:spcBef>
              <a:buFontTx/>
              <a:buChar char="•"/>
            </a:pPr>
            <a:r>
              <a:rPr lang="en-US" altLang="en-US" sz="1800" dirty="0" smtClean="0"/>
              <a:t>Consider the FRD complete and move to comment collection of FRD to be resolved in the July meeting, where these are considered and FRD goes to final version past that meeting – depending on level of comments delay possibly absorbed on other activities. </a:t>
            </a:r>
          </a:p>
          <a:p>
            <a:pPr algn="just">
              <a:spcBef>
                <a:spcPts val="1225"/>
              </a:spcBef>
              <a:buFontTx/>
              <a:buChar char="•"/>
            </a:pPr>
            <a:r>
              <a:rPr lang="en-US" altLang="en-US" sz="2000" dirty="0" smtClean="0"/>
              <a:t>Discussion….</a:t>
            </a:r>
            <a:endParaRPr lang="en-US" altLang="en-US" sz="2000" dirty="0"/>
          </a:p>
          <a:p>
            <a:pPr lvl="0">
              <a:buFont typeface="Arial" panose="020B0604020202020204" pitchFamily="34" charset="0"/>
              <a:buChar char="•"/>
            </a:pPr>
            <a:endParaRPr lang="en-US" altLang="en-US" sz="2000" dirty="0"/>
          </a:p>
          <a:p>
            <a:endParaRPr lang="en-US" sz="2000" dirty="0"/>
          </a:p>
          <a:p>
            <a:endParaRPr lang="en-US" sz="20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42248502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(May meeting) </a:t>
            </a:r>
            <a:endParaRPr lang="en-US" dirty="0"/>
          </a:p>
        </p:txBody>
      </p:sp>
      <p:sp>
        <p:nvSpPr>
          <p:cNvPr id="3" name="Content Placeholder 2"/>
          <p:cNvSpPr>
            <a:spLocks noGrp="1"/>
          </p:cNvSpPr>
          <p:nvPr>
            <p:ph idx="1"/>
          </p:nvPr>
        </p:nvSpPr>
        <p:spPr/>
        <p:txBody>
          <a:bodyPr/>
          <a:lstStyle/>
          <a:p>
            <a:pPr marL="0" indent="0"/>
            <a:r>
              <a:rPr lang="en-US" dirty="0"/>
              <a:t>Move to approve the </a:t>
            </a:r>
            <a:r>
              <a:rPr lang="en-US" dirty="0" smtClean="0"/>
              <a:t>Functional </a:t>
            </a:r>
            <a:r>
              <a:rPr lang="en-US" dirty="0"/>
              <a:t>Requirement </a:t>
            </a:r>
            <a:r>
              <a:rPr lang="en-US" dirty="0" smtClean="0"/>
              <a:t>Document 11-17-424-05 with additions made during the May meeting and </a:t>
            </a:r>
            <a:r>
              <a:rPr lang="en-US" dirty="0"/>
              <a:t>start a 45 day comment collection, limiting the duration of the subsequent comment resolution to the end of the next face to face IEEE 802.11 WG </a:t>
            </a:r>
            <a:r>
              <a:rPr lang="en-US" dirty="0" smtClean="0"/>
              <a:t>meeting.</a:t>
            </a:r>
          </a:p>
          <a:p>
            <a:r>
              <a:rPr lang="en-US" dirty="0" smtClean="0"/>
              <a:t>Results: 22/0/0</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33774101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Goals for </a:t>
            </a:r>
            <a:r>
              <a:rPr lang="en-US" dirty="0" smtClean="0"/>
              <a:t>Sep. Meeting</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smtClean="0"/>
              <a:t>Continue </a:t>
            </a:r>
            <a:r>
              <a:rPr lang="en-US" dirty="0" smtClean="0"/>
              <a:t>SFD development</a:t>
            </a:r>
            <a:r>
              <a:rPr lang="en-US" dirty="0" smtClean="0"/>
              <a:t>.</a:t>
            </a:r>
          </a:p>
          <a:p>
            <a:pPr>
              <a:buFont typeface="Arial" panose="020B0604020202020204" pitchFamily="34" charset="0"/>
              <a:buChar char="•"/>
            </a:pPr>
            <a:r>
              <a:rPr lang="en-US" dirty="0" smtClean="0"/>
              <a:t>Initiate a call for amendment text contributions.</a:t>
            </a:r>
            <a:endParaRPr lang="en-US" dirty="0" smtClean="0"/>
          </a:p>
          <a:p>
            <a:pPr>
              <a:buFont typeface="Arial" panose="020B0604020202020204" pitchFamily="34" charset="0"/>
              <a:buChar char="•"/>
            </a:pPr>
            <a:r>
              <a:rPr lang="en-US" dirty="0" smtClean="0"/>
              <a:t>Consider technical proposals.</a:t>
            </a:r>
            <a:r>
              <a:rPr lang="en-US" dirty="0"/>
              <a:t/>
            </a:r>
            <a:br>
              <a:rPr lang="en-US" dirty="0"/>
            </a:b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18418020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Motion – approval of </a:t>
            </a:r>
            <a:r>
              <a:rPr lang="en-US" dirty="0" smtClean="0"/>
              <a:t>Sep. meeting </a:t>
            </a:r>
            <a:r>
              <a:rPr lang="en-US" dirty="0" smtClean="0"/>
              <a:t>Goals</a:t>
            </a:r>
            <a:endParaRPr lang="en-US" dirty="0"/>
          </a:p>
        </p:txBody>
      </p:sp>
      <p:sp>
        <p:nvSpPr>
          <p:cNvPr id="3" name="Content Placeholder 2"/>
          <p:cNvSpPr>
            <a:spLocks noGrp="1"/>
          </p:cNvSpPr>
          <p:nvPr>
            <p:ph idx="1"/>
          </p:nvPr>
        </p:nvSpPr>
        <p:spPr/>
        <p:txBody>
          <a:bodyPr/>
          <a:lstStyle/>
          <a:p>
            <a:pPr marL="0" indent="0"/>
            <a:r>
              <a:rPr lang="en-US" dirty="0" smtClean="0"/>
              <a:t>We commit for the </a:t>
            </a:r>
            <a:r>
              <a:rPr lang="en-US" dirty="0" smtClean="0"/>
              <a:t>Sep. meeting </a:t>
            </a:r>
            <a:r>
              <a:rPr lang="en-US" dirty="0" smtClean="0"/>
              <a:t>goals as the TG Plan Of Record.</a:t>
            </a:r>
          </a:p>
          <a:p>
            <a:endParaRPr lang="en-US" dirty="0" smtClean="0"/>
          </a:p>
          <a:p>
            <a:r>
              <a:rPr lang="en-US" dirty="0" smtClean="0"/>
              <a:t>Moved</a:t>
            </a:r>
            <a:r>
              <a:rPr lang="en-US" dirty="0" smtClean="0"/>
              <a:t>:</a:t>
            </a:r>
            <a:endParaRPr lang="en-US" dirty="0" smtClean="0"/>
          </a:p>
          <a:p>
            <a:r>
              <a:rPr lang="en-US" dirty="0" smtClean="0"/>
              <a:t>2</a:t>
            </a:r>
            <a:r>
              <a:rPr lang="en-US" baseline="30000" dirty="0" smtClean="0"/>
              <a:t>nd</a:t>
            </a:r>
            <a:r>
              <a:rPr lang="en-US" dirty="0" smtClean="0"/>
              <a:t>:</a:t>
            </a:r>
            <a:endParaRPr lang="en-US" dirty="0" smtClean="0"/>
          </a:p>
          <a:p>
            <a:endParaRPr lang="en-US" dirty="0"/>
          </a:p>
          <a:p>
            <a:r>
              <a:rPr lang="en-US" dirty="0" smtClean="0"/>
              <a:t>Y: 				N: 			A: </a:t>
            </a:r>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98832231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Teleconference Schedule</a:t>
            </a:r>
            <a:endParaRPr lang="en-US" dirty="0"/>
          </a:p>
        </p:txBody>
      </p:sp>
      <p:sp>
        <p:nvSpPr>
          <p:cNvPr id="3" name="Content Placeholder 2"/>
          <p:cNvSpPr>
            <a:spLocks noGrp="1"/>
          </p:cNvSpPr>
          <p:nvPr>
            <p:ph idx="1"/>
          </p:nvPr>
        </p:nvSpPr>
        <p:spPr>
          <a:xfrm>
            <a:off x="685800" y="1981201"/>
            <a:ext cx="7770813" cy="1375792"/>
          </a:xfrm>
        </p:spPr>
        <p:txBody>
          <a:bodyPr/>
          <a:lstStyle/>
          <a:p>
            <a:pPr algn="just">
              <a:spcBef>
                <a:spcPct val="20000"/>
              </a:spcBef>
              <a:buFontTx/>
              <a:buChar char="•"/>
            </a:pPr>
            <a:r>
              <a:rPr lang="en-US" altLang="en-US" dirty="0" smtClean="0"/>
              <a:t>May 31</a:t>
            </a:r>
            <a:r>
              <a:rPr lang="en-US" altLang="en-US" baseline="30000" dirty="0" smtClean="0"/>
              <a:t>st</a:t>
            </a:r>
            <a:r>
              <a:rPr lang="en-US" altLang="en-US" dirty="0" smtClean="0"/>
              <a:t> (</a:t>
            </a:r>
            <a:r>
              <a:rPr lang="en-US" altLang="en-US" dirty="0"/>
              <a:t>Wed.) </a:t>
            </a:r>
            <a:r>
              <a:rPr lang="en-US" altLang="en-US" dirty="0" smtClean="0"/>
              <a:t>11:00AM </a:t>
            </a:r>
            <a:r>
              <a:rPr lang="en-US" altLang="en-US" dirty="0"/>
              <a:t>ET for 1hr. </a:t>
            </a:r>
          </a:p>
          <a:p>
            <a:pPr algn="just">
              <a:spcBef>
                <a:spcPct val="20000"/>
              </a:spcBef>
              <a:buFontTx/>
              <a:buChar char="•"/>
            </a:pPr>
            <a:r>
              <a:rPr lang="en-US" altLang="en-US" dirty="0"/>
              <a:t>Do we need anymore calls</a:t>
            </a:r>
            <a:r>
              <a:rPr lang="en-US" altLang="en-US" dirty="0" smtClean="0"/>
              <a:t>?</a:t>
            </a:r>
            <a:endParaRPr lang="en-US" altLang="en-US" dirty="0"/>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3934663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Reminder to do attendance</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4592032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Logistics</a:t>
            </a:r>
            <a:endParaRPr lang="en-US" dirty="0"/>
          </a:p>
        </p:txBody>
      </p:sp>
      <p:sp>
        <p:nvSpPr>
          <p:cNvPr id="3" name="Content Placeholder 2"/>
          <p:cNvSpPr>
            <a:spLocks noGrp="1"/>
          </p:cNvSpPr>
          <p:nvPr>
            <p:ph idx="1"/>
          </p:nvPr>
        </p:nvSpPr>
        <p:spPr/>
        <p:txBody>
          <a:bodyPr/>
          <a:lstStyle/>
          <a:p>
            <a:pPr marL="457200" indent="-457200"/>
            <a:r>
              <a:rPr lang="en-US" altLang="en-US" dirty="0"/>
              <a:t>Attendance:</a:t>
            </a:r>
            <a:endParaRPr lang="en-US" altLang="en-US" dirty="0">
              <a:hlinkClick r:id="rId2"/>
            </a:endParaRPr>
          </a:p>
          <a:p>
            <a:pPr marL="857250" lvl="1" indent="-457200"/>
            <a:r>
              <a:rPr lang="en-US" altLang="en-US" dirty="0">
                <a:solidFill>
                  <a:schemeClr val="tx1"/>
                </a:solidFill>
                <a:ea typeface="MS PGothic" pitchFamily="34" charset="-128"/>
                <a:cs typeface="MS PGothic" charset="0"/>
                <a:hlinkClick r:id="rId3"/>
              </a:rPr>
              <a:t>https://imat.ieee.org/attendance</a:t>
            </a:r>
            <a:endParaRPr lang="en-US" altLang="en-US" dirty="0">
              <a:solidFill>
                <a:schemeClr val="tx1"/>
              </a:solidFill>
              <a:ea typeface="MS PGothic" pitchFamily="34" charset="-128"/>
              <a:cs typeface="MS PGothic" charset="0"/>
            </a:endParaRPr>
          </a:p>
          <a:p>
            <a:pPr lvl="1"/>
            <a:r>
              <a:rPr lang="en-US" altLang="en-US" dirty="0" smtClean="0"/>
              <a:t>You </a:t>
            </a:r>
            <a:r>
              <a:rPr lang="en-US" altLang="en-US" dirty="0"/>
              <a:t>must register before logging attendance.</a:t>
            </a:r>
          </a:p>
          <a:p>
            <a:pPr lvl="1"/>
            <a:r>
              <a:rPr lang="en-US" altLang="en-US" dirty="0"/>
              <a:t>You must log attendance during each 2 hour session.</a:t>
            </a:r>
          </a:p>
          <a:p>
            <a:r>
              <a:rPr lang="en-US" altLang="en-US" dirty="0"/>
              <a:t>Documentation</a:t>
            </a:r>
          </a:p>
          <a:p>
            <a:pPr lvl="1"/>
            <a:r>
              <a:rPr lang="en-US" altLang="en-US" dirty="0">
                <a:hlinkClick r:id="rId4"/>
              </a:rPr>
              <a:t>https://mentor.ieee.org/802.11/documents</a:t>
            </a:r>
            <a:endParaRPr lang="en-US" altLang="en-US" dirty="0"/>
          </a:p>
          <a:p>
            <a:pPr lvl="1"/>
            <a:r>
              <a:rPr lang="en-US" altLang="en-US" dirty="0"/>
              <a:t>Use “</a:t>
            </a:r>
            <a:r>
              <a:rPr lang="en-US" altLang="en-US" dirty="0" err="1"/>
              <a:t>TGaz</a:t>
            </a:r>
            <a:r>
              <a:rPr lang="en-US" altLang="en-US" dirty="0"/>
              <a:t>” folder for documents relating to the </a:t>
            </a:r>
            <a:r>
              <a:rPr lang="en-US" altLang="en-US" dirty="0" err="1"/>
              <a:t>TGaz</a:t>
            </a:r>
            <a:r>
              <a:rPr lang="en-US" altLang="en-US" dirty="0"/>
              <a:t> activity.</a:t>
            </a:r>
          </a:p>
          <a:p>
            <a:pPr lvl="1"/>
            <a:endParaRPr lang="en-US" alt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4197313296"/>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AOB?</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255660272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Adjourn</a:t>
            </a:r>
          </a:p>
        </p:txBody>
      </p:sp>
      <p:sp>
        <p:nvSpPr>
          <p:cNvPr id="3" name="Content Placeholder 2"/>
          <p:cNvSpPr>
            <a:spLocks noGrp="1"/>
          </p:cNvSpPr>
          <p:nvPr>
            <p:ph idx="1"/>
          </p:nvPr>
        </p:nvSpPr>
        <p:spPr/>
        <p:txBody>
          <a:bodyPr/>
          <a:lstStyle/>
          <a:p>
            <a:endParaRPr lang="en-US"/>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8567215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r>
              <a:rPr lang="en-US" sz="6600" dirty="0" smtClean="0"/>
              <a:t>Backup</a:t>
            </a:r>
            <a:endParaRPr lang="en-US" sz="6600"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3208228384"/>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9" name="Title 1"/>
          <p:cNvSpPr>
            <a:spLocks noGrp="1"/>
          </p:cNvSpPr>
          <p:nvPr>
            <p:ph type="title"/>
          </p:nvPr>
        </p:nvSpPr>
        <p:spPr>
          <a:xfrm>
            <a:off x="685800" y="685800"/>
            <a:ext cx="7770813" cy="1065213"/>
          </a:xfrm>
        </p:spPr>
        <p:txBody>
          <a:bodyPr/>
          <a:lstStyle/>
          <a:p>
            <a:r>
              <a:rPr lang="en-US" altLang="en-US" b="0" dirty="0"/>
              <a:t>Approval of </a:t>
            </a:r>
            <a:r>
              <a:rPr lang="en-US" altLang="en-US" b="0" dirty="0" err="1"/>
              <a:t>Telecon</a:t>
            </a:r>
            <a:r>
              <a:rPr lang="en-US" altLang="en-US" b="0" dirty="0"/>
              <a:t> Minutes</a:t>
            </a:r>
            <a:endParaRPr lang="en-US" dirty="0"/>
          </a:p>
        </p:txBody>
      </p:sp>
      <p:sp>
        <p:nvSpPr>
          <p:cNvPr id="10" name="Content Placeholder 2"/>
          <p:cNvSpPr>
            <a:spLocks noGrp="1"/>
          </p:cNvSpPr>
          <p:nvPr>
            <p:ph idx="1"/>
          </p:nvPr>
        </p:nvSpPr>
        <p:spPr>
          <a:xfrm>
            <a:off x="685800" y="1981200"/>
            <a:ext cx="7770813" cy="4113213"/>
          </a:xfrm>
        </p:spPr>
        <p:txBody>
          <a:bodyPr/>
          <a:lstStyle/>
          <a:p>
            <a:r>
              <a:rPr lang="en-US" b="0" dirty="0"/>
              <a:t>Document 11-16/xxxr0 “</a:t>
            </a:r>
            <a:r>
              <a:rPr lang="en-US" b="0" dirty="0" err="1"/>
              <a:t>TGaz</a:t>
            </a:r>
            <a:r>
              <a:rPr lang="en-US" b="0" dirty="0"/>
              <a:t> teleconference minutes - February 17th, 2016” posted to Mentor ???.</a:t>
            </a:r>
          </a:p>
          <a:p>
            <a:endParaRPr lang="en-US" sz="1100" b="0" dirty="0"/>
          </a:p>
          <a:p>
            <a:r>
              <a:rPr lang="en-US" dirty="0"/>
              <a:t>Motion:</a:t>
            </a:r>
          </a:p>
          <a:p>
            <a:pPr marL="0" indent="0"/>
            <a:r>
              <a:rPr lang="en-US" b="0" dirty="0"/>
              <a:t>To approve document 11-16/267r0 as TG minutes for the Feb. 17</a:t>
            </a:r>
            <a:r>
              <a:rPr lang="en-US" b="0" baseline="30000" dirty="0"/>
              <a:t>th</a:t>
            </a:r>
            <a:r>
              <a:rPr lang="en-US" b="0" dirty="0"/>
              <a:t> teleconference. </a:t>
            </a:r>
          </a:p>
          <a:p>
            <a:pPr marL="0" indent="0"/>
            <a:endParaRPr lang="en-US" b="0" dirty="0"/>
          </a:p>
          <a:p>
            <a:r>
              <a:rPr lang="en-US" b="0" dirty="0"/>
              <a:t>Moved by:  </a:t>
            </a:r>
          </a:p>
          <a:p>
            <a:r>
              <a:rPr lang="en-US" b="0" dirty="0"/>
              <a:t>Seconded by:</a:t>
            </a:r>
          </a:p>
          <a:p>
            <a:r>
              <a:rPr lang="en-US" b="0" dirty="0"/>
              <a:t>Results (Y/N/A):</a:t>
            </a:r>
          </a:p>
          <a:p>
            <a:endParaRPr lang="en-US" b="0" dirty="0"/>
          </a:p>
          <a:p>
            <a:endParaRPr lang="en-US" b="0" dirty="0"/>
          </a:p>
          <a:p>
            <a:endParaRPr lang="en-US" dirty="0"/>
          </a:p>
        </p:txBody>
      </p:sp>
    </p:spTree>
    <p:extLst>
      <p:ext uri="{BB962C8B-B14F-4D97-AF65-F5344CB8AC3E}">
        <p14:creationId xmlns:p14="http://schemas.microsoft.com/office/powerpoint/2010/main" val="304368271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smtClean="0"/>
              <a:t>Motion to Adopt Text to SFD/FRD</a:t>
            </a:r>
            <a:endParaRPr lang="en-US" dirty="0"/>
          </a:p>
        </p:txBody>
      </p:sp>
      <p:sp>
        <p:nvSpPr>
          <p:cNvPr id="8" name="Content Placeholder 2"/>
          <p:cNvSpPr>
            <a:spLocks noGrp="1"/>
          </p:cNvSpPr>
          <p:nvPr>
            <p:ph idx="1"/>
          </p:nvPr>
        </p:nvSpPr>
        <p:spPr>
          <a:xfrm>
            <a:off x="685800" y="1981200"/>
            <a:ext cx="7770813" cy="4113213"/>
          </a:xfrm>
        </p:spPr>
        <p:txBody>
          <a:bodyPr/>
          <a:lstStyle/>
          <a:p>
            <a:pPr marL="0" indent="0"/>
            <a:r>
              <a:rPr lang="en-US" dirty="0"/>
              <a:t>Move to adopt the set of </a:t>
            </a:r>
            <a:r>
              <a:rPr lang="en-US" dirty="0" smtClean="0"/>
              <a:t>functional/spec framework requirements listed </a:t>
            </a:r>
            <a:r>
              <a:rPr lang="en-US" dirty="0"/>
              <a:t>in slide </a:t>
            </a:r>
            <a:r>
              <a:rPr lang="en-US" dirty="0" smtClean="0"/>
              <a:t>#XYZ </a:t>
            </a:r>
            <a:r>
              <a:rPr lang="en-US" dirty="0"/>
              <a:t>and </a:t>
            </a:r>
            <a:r>
              <a:rPr lang="en-US" dirty="0" smtClean="0"/>
              <a:t>instruct the FRD/SFD??? editor to include it in </a:t>
            </a:r>
            <a:r>
              <a:rPr lang="en-US" dirty="0"/>
              <a:t>the </a:t>
            </a:r>
            <a:r>
              <a:rPr lang="en-US" dirty="0" err="1"/>
              <a:t>TGaz</a:t>
            </a:r>
            <a:r>
              <a:rPr lang="en-US" dirty="0"/>
              <a:t> </a:t>
            </a:r>
            <a:r>
              <a:rPr lang="en-US" dirty="0" smtClean="0"/>
              <a:t>FRD/SFD under </a:t>
            </a:r>
            <a:r>
              <a:rPr lang="en-US" dirty="0"/>
              <a:t>the </a:t>
            </a:r>
            <a:r>
              <a:rPr lang="en-US" dirty="0" smtClean="0"/>
              <a:t>sub-section ????? for </a:t>
            </a:r>
            <a:r>
              <a:rPr lang="en-US" dirty="0"/>
              <a:t>the .</a:t>
            </a:r>
            <a:r>
              <a:rPr lang="en-US" dirty="0" smtClean="0"/>
              <a:t>11az protocol . </a:t>
            </a:r>
            <a:endParaRPr lang="en-US" dirty="0"/>
          </a:p>
          <a:p>
            <a:pPr marL="0" indent="0"/>
            <a:endParaRPr lang="en-US" dirty="0"/>
          </a:p>
          <a:p>
            <a:pPr marL="0" indent="0"/>
            <a:r>
              <a:rPr lang="en-US" dirty="0"/>
              <a:t>Moved: </a:t>
            </a:r>
            <a:r>
              <a:rPr lang="en-US" dirty="0" smtClean="0"/>
              <a:t>XXX</a:t>
            </a:r>
            <a:endParaRPr lang="en-US" dirty="0"/>
          </a:p>
          <a:p>
            <a:pPr marL="0" indent="0"/>
            <a:r>
              <a:rPr lang="en-US" dirty="0"/>
              <a:t>Seconded: </a:t>
            </a:r>
            <a:r>
              <a:rPr lang="en-US" dirty="0" smtClean="0"/>
              <a:t>YYY</a:t>
            </a:r>
            <a:endParaRPr lang="en-US" dirty="0"/>
          </a:p>
          <a:p>
            <a:pPr marL="0" indent="0"/>
            <a:r>
              <a:rPr lang="en-US" dirty="0"/>
              <a:t>Result: </a:t>
            </a:r>
            <a:r>
              <a:rPr lang="en-US" dirty="0" smtClean="0"/>
              <a:t>x/y/z</a:t>
            </a:r>
            <a:endParaRPr lang="en-US" dirty="0"/>
          </a:p>
          <a:p>
            <a:endParaRPr lang="en-US" dirty="0"/>
          </a:p>
        </p:txBody>
      </p:sp>
    </p:spTree>
    <p:extLst>
      <p:ext uri="{BB962C8B-B14F-4D97-AF65-F5344CB8AC3E}">
        <p14:creationId xmlns:p14="http://schemas.microsoft.com/office/powerpoint/2010/main" val="255267199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Release </a:t>
            </a:r>
            <a:r>
              <a:rPr lang="en-US" dirty="0" smtClean="0"/>
              <a:t>Liaison to WG</a:t>
            </a:r>
            <a:endParaRPr lang="en-US" dirty="0"/>
          </a:p>
        </p:txBody>
      </p:sp>
      <p:sp>
        <p:nvSpPr>
          <p:cNvPr id="3" name="Content Placeholder 2"/>
          <p:cNvSpPr>
            <a:spLocks noGrp="1"/>
          </p:cNvSpPr>
          <p:nvPr>
            <p:ph idx="1"/>
          </p:nvPr>
        </p:nvSpPr>
        <p:spPr/>
        <p:txBody>
          <a:bodyPr/>
          <a:lstStyle/>
          <a:p>
            <a:r>
              <a:rPr lang="en-US" dirty="0"/>
              <a:t>Motion</a:t>
            </a:r>
          </a:p>
          <a:p>
            <a:pPr marL="0" indent="0"/>
            <a:r>
              <a:rPr lang="en-US" dirty="0"/>
              <a:t>Approve document 11-16-1535-01-00az-response-to-RAN4-liaison-on-RTT-accuracy.doc as the IEEE 802.11 response to 3GPP RAN 4 request for RTT accuracy and grant the 802.11 chair editorial license. </a:t>
            </a:r>
          </a:p>
          <a:p>
            <a:endParaRPr lang="en-US" dirty="0"/>
          </a:p>
          <a:p>
            <a:r>
              <a:rPr lang="en-US" dirty="0"/>
              <a:t>Moved:</a:t>
            </a:r>
          </a:p>
          <a:p>
            <a:r>
              <a:rPr lang="en-US" dirty="0"/>
              <a:t>2nd:</a:t>
            </a:r>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627489575"/>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00760" y="6475413"/>
            <a:ext cx="2541578" cy="168297"/>
          </a:xfrm>
        </p:spPr>
        <p:txBody>
          <a:bodyPr/>
          <a:lstStyle/>
          <a:p>
            <a:r>
              <a:rPr lang="en-GB" smtClean="0"/>
              <a:t>Jonathan Segev, Intel Corporation</a:t>
            </a:r>
            <a:endParaRPr lang="en-GB"/>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46</a:t>
            </a:fld>
            <a:endParaRPr lang="en-GB"/>
          </a:p>
        </p:txBody>
      </p:sp>
      <p:sp>
        <p:nvSpPr>
          <p:cNvPr id="5121"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1/4</a:t>
            </a:r>
          </a:p>
        </p:txBody>
      </p:sp>
      <p:sp>
        <p:nvSpPr>
          <p:cNvPr id="5122" name="Rectangle 2"/>
          <p:cNvSpPr>
            <a:spLocks noGrp="1" noChangeArrowheads="1"/>
          </p:cNvSpPr>
          <p:nvPr>
            <p:ph type="body" idx="1"/>
          </p:nvPr>
        </p:nvSpPr>
        <p:spPr>
          <a:xfrm>
            <a:off x="685800" y="1981200"/>
            <a:ext cx="7772400" cy="430532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properly identify your PowerPoint presentation as an IEEE 802.11 Submission there are </a:t>
            </a:r>
            <a:r>
              <a:rPr lang="en-US" u="sng" dirty="0"/>
              <a:t>7 steps</a:t>
            </a:r>
            <a:r>
              <a:rPr lang="en-US" dirty="0"/>
              <a:t> that you must complete, and </a:t>
            </a:r>
            <a:r>
              <a:rPr lang="en-US" u="sng" dirty="0"/>
              <a:t>12 data fields</a:t>
            </a:r>
            <a:r>
              <a:rPr lang="en-US" dirty="0"/>
              <a:t> that you must fill in.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1. Obtain a document number (has the form </a:t>
            </a:r>
            <a:r>
              <a:rPr lang="en-US" dirty="0" err="1"/>
              <a:t>yy</a:t>
            </a:r>
            <a:r>
              <a:rPr lang="en-US" dirty="0"/>
              <a:t>/</a:t>
            </a:r>
            <a:r>
              <a:rPr lang="en-US" dirty="0" err="1"/>
              <a:t>xxxx</a:t>
            </a:r>
            <a:r>
              <a:rPr lang="en-US"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2. Title slide: Fill in the presentation subject title text, the full date (in ISO 8601 format of YYYY-MM-DD), and the complete author(s) details (a total of 3 data fields).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Step 3. Abstract slide: Fill in the abstract text</a:t>
            </a:r>
            <a:r>
              <a:rPr lang="en-US" dirty="0" smtClean="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Step 4. Press “Office” button, Prepare / Properties.  </a:t>
            </a:r>
            <a:r>
              <a:rPr lang="en-US" dirty="0" smtClean="0"/>
              <a:t>Fill </a:t>
            </a:r>
            <a:r>
              <a:rPr lang="en-US" dirty="0"/>
              <a:t>in the 2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Author field = first author's </a:t>
            </a:r>
            <a:r>
              <a:rPr lang="en-US" dirty="0" smtClean="0"/>
              <a:t>name</a:t>
            </a:r>
            <a:endParaRPr lang="en-US" dirty="0"/>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Title field = Title of presentation</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72264" y="6475413"/>
            <a:ext cx="197007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47</a:t>
            </a:fld>
            <a:endParaRPr lang="en-GB"/>
          </a:p>
        </p:txBody>
      </p:sp>
      <p:sp>
        <p:nvSpPr>
          <p:cNvPr id="614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type="body" idx="1"/>
          </p:nvPr>
        </p:nvSpPr>
        <p:spPr>
          <a:xfrm>
            <a:off x="642910" y="1571612"/>
            <a:ext cx="7772400" cy="4929222"/>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a:t>
            </a:r>
            <a:r>
              <a:rPr lang="en-GB" dirty="0" smtClean="0"/>
              <a:t>Master, select the top master page (theme slide master).  </a:t>
            </a:r>
            <a:r>
              <a:rPr lang="en-GB" dirty="0"/>
              <a:t>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a:t>
            </a:r>
            <a:r>
              <a:rPr lang="en-GB" dirty="0" smtClean="0"/>
              <a:t>Insert, </a:t>
            </a:r>
            <a:r>
              <a:rPr lang="en-GB" dirty="0"/>
              <a:t>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smtClean="0"/>
              <a:t>Date &amp; Time, Fixed </a:t>
            </a:r>
            <a:r>
              <a:rPr lang="en-GB" dirty="0"/>
              <a:t>=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500826" y="6475413"/>
            <a:ext cx="204151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48</a:t>
            </a:fld>
            <a:endParaRPr lang="en-GB"/>
          </a:p>
        </p:txBody>
      </p:sp>
      <p:sp>
        <p:nvSpPr>
          <p:cNvPr id="7169"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type="body" idx="1"/>
          </p:nvPr>
        </p:nvSpPr>
        <p:spPr>
          <a:xfrm>
            <a:off x="685800" y="1981200"/>
            <a:ext cx="7772400" cy="4114800"/>
          </a:xfrm>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072198" y="6475413"/>
            <a:ext cx="2470140"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49</a:t>
            </a:fld>
            <a:endParaRPr lang="en-GB"/>
          </a:p>
        </p:txBody>
      </p:sp>
      <p:sp>
        <p:nvSpPr>
          <p:cNvPr id="819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type="body" idx="1"/>
          </p:nvPr>
        </p:nvSpPr>
        <p:spPr>
          <a:xfrm>
            <a:off x="685800" y="1981200"/>
            <a:ext cx="7772400" cy="4332288"/>
          </a:xfrm>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a:t>
            </a:r>
            <a:r>
              <a:rPr lang="en-GB" dirty="0" smtClean="0"/>
              <a:t>2010-03-01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Patent Policy</a:t>
            </a:r>
            <a:endParaRPr lang="en-US" dirty="0"/>
          </a:p>
        </p:txBody>
      </p:sp>
      <p:sp>
        <p:nvSpPr>
          <p:cNvPr id="3" name="Content Placeholder 2"/>
          <p:cNvSpPr>
            <a:spLocks noGrp="1"/>
          </p:cNvSpPr>
          <p:nvPr>
            <p:ph idx="1"/>
          </p:nvPr>
        </p:nvSpPr>
        <p:spPr/>
        <p:txBody>
          <a:bodyPr/>
          <a:lstStyle/>
          <a:p>
            <a:r>
              <a:rPr lang="en-US" altLang="en-US" dirty="0"/>
              <a:t>Following 5 slides</a:t>
            </a:r>
          </a:p>
          <a:p>
            <a:endParaRPr lang="en-US" dirty="0"/>
          </a:p>
          <a:p>
            <a:endParaRPr lang="en-US" dirty="0"/>
          </a:p>
          <a:p>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Tree>
    <p:extLst>
      <p:ext uri="{BB962C8B-B14F-4D97-AF65-F5344CB8AC3E}">
        <p14:creationId xmlns:p14="http://schemas.microsoft.com/office/powerpoint/2010/main" val="156616262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86512" y="6475413"/>
            <a:ext cx="2255826"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50</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9218" name="Rectangle 2"/>
          <p:cNvSpPr>
            <a:spLocks noGrp="1" noChangeArrowheads="1"/>
          </p:cNvSpPr>
          <p:nvPr>
            <p:ph type="body" idx="1"/>
          </p:nvPr>
        </p:nvSpPr>
        <p:spPr>
          <a:xfrm>
            <a:off x="685800" y="1981200"/>
            <a:ext cx="7772400" cy="4114800"/>
          </a:xfrm>
          <a:ln/>
        </p:spPr>
        <p:txBody>
          <a:bodyPr/>
          <a:lstStyle/>
          <a:p>
            <a:pPr>
              <a:buFont typeface="Times New Roman" pitchFamily="16" charset="0"/>
              <a:buChar char="•"/>
            </a:pPr>
            <a:r>
              <a:rPr lang="en-GB"/>
              <a:t>[begin placing presentation body text here]</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143636" y="6475413"/>
            <a:ext cx="2398702"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endParaRPr lang="en-US"/>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July 2017</a:t>
            </a:r>
            <a:endParaRPr lang="en-GB"/>
          </a:p>
        </p:txBody>
      </p:sp>
      <p:sp>
        <p:nvSpPr>
          <p:cNvPr id="5" name="Footer Placeholder 4"/>
          <p:cNvSpPr>
            <a:spLocks noGrp="1"/>
          </p:cNvSpPr>
          <p:nvPr>
            <p:ph type="ftr" idx="14"/>
          </p:nvPr>
        </p:nvSpPr>
        <p:spPr>
          <a:xfrm>
            <a:off x="6215074" y="6475413"/>
            <a:ext cx="2327264" cy="180975"/>
          </a:xfrm>
        </p:spPr>
        <p:txBody>
          <a:bodyPr/>
          <a:lstStyle/>
          <a:p>
            <a:r>
              <a:rPr lang="en-GB" smtClean="0"/>
              <a:t>Jonathan Segev, Intel Corporation</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52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66936"/>
          </a:xfrm>
        </p:spPr>
        <p:txBody>
          <a:bodyPr/>
          <a:lstStyle/>
          <a:p>
            <a:r>
              <a:rPr lang="en-US" altLang="en-US" u="sng" dirty="0">
                <a:solidFill>
                  <a:schemeClr val="accent2"/>
                </a:solidFill>
              </a:rPr>
              <a:t>Participants, Patents, and Duty to Inform</a:t>
            </a:r>
            <a:endParaRPr lang="en-US" dirty="0"/>
          </a:p>
        </p:txBody>
      </p:sp>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Rectangle 1027"/>
          <p:cNvSpPr txBox="1">
            <a:spLocks noChangeArrowheads="1"/>
          </p:cNvSpPr>
          <p:nvPr/>
        </p:nvSpPr>
        <p:spPr bwMode="auto">
          <a:xfrm>
            <a:off x="0" y="1340768"/>
            <a:ext cx="9144000" cy="53340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ctr">
              <a:buFont typeface="Monotype Sorts"/>
              <a:buNone/>
            </a:pPr>
            <a:r>
              <a:rPr lang="en-US" altLang="en-US" sz="1800" kern="0" dirty="0" smtClean="0"/>
              <a:t>All participants in this meeting have certain obligations under the IEEE-SA Patent Policy. </a:t>
            </a:r>
          </a:p>
          <a:p>
            <a:pPr lvl="1">
              <a:buFont typeface="Arial" pitchFamily="34" charset="0"/>
              <a:buChar char="•"/>
            </a:pPr>
            <a:r>
              <a:rPr lang="en-US" altLang="en-US" sz="1800" b="1" kern="0" dirty="0" smtClean="0">
                <a:solidFill>
                  <a:srgbClr val="003399"/>
                </a:solidFill>
              </a:rPr>
              <a:t>Participants [Note: </a:t>
            </a:r>
            <a:r>
              <a:rPr lang="en-GB" altLang="en-US" sz="1800" b="1" kern="0" dirty="0" smtClean="0">
                <a:solidFill>
                  <a:srgbClr val="003399"/>
                </a:solidFill>
              </a:rPr>
              <a:t>Quoted text excerpted from IEEE-SA Standards Board Bylaws </a:t>
            </a:r>
            <a:r>
              <a:rPr lang="en-GB" altLang="en-US" sz="1800" b="1" kern="0" dirty="0" err="1" smtClean="0">
                <a:solidFill>
                  <a:srgbClr val="003399"/>
                </a:solidFill>
              </a:rPr>
              <a:t>subclause</a:t>
            </a:r>
            <a:r>
              <a:rPr lang="en-GB" altLang="en-US" sz="1800" b="1" kern="0" dirty="0" smtClean="0">
                <a:solidFill>
                  <a:srgbClr val="003399"/>
                </a:solidFill>
              </a:rPr>
              <a:t> 6.2</a:t>
            </a:r>
            <a:r>
              <a:rPr lang="en-US" altLang="en-US" sz="1800" b="1" kern="0" dirty="0" smtClean="0">
                <a:solidFill>
                  <a:srgbClr val="003399"/>
                </a:solidFill>
              </a:rPr>
              <a:t>]:</a:t>
            </a:r>
          </a:p>
          <a:p>
            <a:pPr lvl="2">
              <a:buFont typeface="Arial" pitchFamily="34" charset="0"/>
              <a:buChar char="•"/>
            </a:pPr>
            <a:r>
              <a:rPr lang="en-US" altLang="en-US" sz="1800" b="1" kern="0" dirty="0" smtClean="0">
                <a:solidFill>
                  <a:srgbClr val="003399"/>
                </a:solidFill>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lang="en-US" altLang="en-US" sz="1800" kern="0" dirty="0" smtClean="0"/>
          </a:p>
          <a:p>
            <a:pPr lvl="2">
              <a:buFont typeface="Arial" pitchFamily="34" charset="0"/>
              <a:buChar char="•"/>
            </a:pPr>
            <a:r>
              <a:rPr lang="en-US" altLang="en-US" sz="1800" b="1" kern="0" dirty="0" smtClean="0">
                <a:solidFill>
                  <a:srgbClr val="003399"/>
                </a:solidFill>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p>
          <a:p>
            <a:pPr lvl="1">
              <a:buFont typeface="Arial" pitchFamily="34" charset="0"/>
              <a:buChar char="•"/>
            </a:pPr>
            <a:r>
              <a:rPr lang="en-US" altLang="en-US" sz="1800" b="1" kern="0" dirty="0" smtClean="0">
                <a:solidFill>
                  <a:srgbClr val="003399"/>
                </a:solidFill>
              </a:rPr>
              <a:t>The above does not apply if the patent claim is already the subject of an Accepted Letter of Assurance that applies to the proposed standard(s) under consideration by this group</a:t>
            </a:r>
          </a:p>
          <a:p>
            <a:pPr lvl="1">
              <a:buFont typeface="Arial" pitchFamily="34" charset="0"/>
              <a:buChar char="•"/>
            </a:pPr>
            <a:r>
              <a:rPr lang="en-US" altLang="en-US" sz="1800" b="1" kern="0" dirty="0" smtClean="0">
                <a:solidFill>
                  <a:srgbClr val="003399"/>
                </a:solidFill>
              </a:rPr>
              <a:t>Early identification of holders of potential Essential Patent Claims is strongly encouraged</a:t>
            </a:r>
          </a:p>
          <a:p>
            <a:pPr lvl="1">
              <a:buFont typeface="Arial" pitchFamily="34" charset="0"/>
              <a:buChar char="•"/>
            </a:pPr>
            <a:r>
              <a:rPr lang="en-US" altLang="en-US" sz="1800" b="1" kern="0" dirty="0" smtClean="0">
                <a:solidFill>
                  <a:srgbClr val="003399"/>
                </a:solidFill>
              </a:rPr>
              <a:t>No duty to perform a patent search</a:t>
            </a:r>
            <a:endParaRPr lang="en-US" altLang="en-US" sz="1800" kern="0" dirty="0"/>
          </a:p>
        </p:txBody>
      </p:sp>
    </p:spTree>
    <p:extLst>
      <p:ext uri="{BB962C8B-B14F-4D97-AF65-F5344CB8AC3E}">
        <p14:creationId xmlns:p14="http://schemas.microsoft.com/office/powerpoint/2010/main" val="313156423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735987"/>
            <a:ext cx="7770813" cy="1065213"/>
          </a:xfrm>
        </p:spPr>
        <p:txBody>
          <a:bodyPr/>
          <a:lstStyle/>
          <a:p>
            <a:r>
              <a:rPr lang="en-GB" altLang="en-US" u="sng" dirty="0">
                <a:solidFill>
                  <a:schemeClr val="accent2"/>
                </a:solidFill>
              </a:rPr>
              <a:t>Patent Related Links</a:t>
            </a:r>
            <a:endParaRPr lang="en-US" dirty="0"/>
          </a:p>
        </p:txBody>
      </p:sp>
      <p:sp>
        <p:nvSpPr>
          <p:cNvPr id="8" name="Rectangle 3"/>
          <p:cNvSpPr txBox="1">
            <a:spLocks noChangeArrowheads="1"/>
          </p:cNvSpPr>
          <p:nvPr/>
        </p:nvSpPr>
        <p:spPr bwMode="auto">
          <a:xfrm>
            <a:off x="-19127" y="1556792"/>
            <a:ext cx="8991600" cy="38862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lnSpc>
                <a:spcPct val="90000"/>
              </a:lnSpc>
              <a:buFont typeface="Monotype Sorts"/>
              <a:buNone/>
            </a:pPr>
            <a:r>
              <a:rPr lang="en-US" sz="1800" kern="0" dirty="0" smtClean="0">
                <a:cs typeface="Times New Roman" pitchFamily="18" charset="0"/>
              </a:rPr>
              <a:t>	</a:t>
            </a:r>
            <a:r>
              <a:rPr lang="en-US" altLang="en-US" sz="2400" kern="0" dirty="0" smtClean="0">
                <a:solidFill>
                  <a:schemeClr val="accent6">
                    <a:lumMod val="75000"/>
                  </a:schemeClr>
                </a:solidFill>
                <a:cs typeface="Times New Roman" pitchFamily="18" charset="0"/>
              </a:rPr>
              <a:t>All participants should be familiar with their obligations under the IEEE-SA Policies &amp; Procedures for standards development.</a:t>
            </a: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Patent Policy is stated in these sources:</a:t>
            </a:r>
          </a:p>
          <a:p>
            <a:pPr lvl="1">
              <a:lnSpc>
                <a:spcPct val="90000"/>
              </a:lnSpc>
              <a:buFont typeface="Monotype Sorts"/>
              <a:buNone/>
            </a:pPr>
            <a:r>
              <a:rPr lang="en-GB" altLang="en-US" sz="2400" kern="0" dirty="0" smtClean="0">
                <a:solidFill>
                  <a:schemeClr val="accent6">
                    <a:lumMod val="75000"/>
                  </a:schemeClr>
                </a:solidFill>
              </a:rPr>
              <a:t>		IEEE-SA Standards Boards Bylaws</a:t>
            </a:r>
          </a:p>
          <a:p>
            <a:pPr lvl="1">
              <a:lnSpc>
                <a:spcPct val="90000"/>
              </a:lnSpc>
              <a:buFont typeface="Monotype Sorts"/>
              <a:buNone/>
            </a:pPr>
            <a:r>
              <a:rPr lang="en-US" altLang="en-US" sz="2100" kern="0" dirty="0" smtClean="0">
                <a:solidFill>
                  <a:schemeClr val="accent6">
                    <a:lumMod val="75000"/>
                  </a:schemeClr>
                </a:solidFill>
              </a:rPr>
              <a:t>		</a:t>
            </a:r>
            <a:r>
              <a:rPr lang="en-US" altLang="en-US" sz="2100" i="1" kern="0" dirty="0" smtClean="0">
                <a:solidFill>
                  <a:schemeClr val="accent6">
                    <a:lumMod val="75000"/>
                  </a:schemeClr>
                </a:solidFill>
                <a:hlinkClick r:id="rId2"/>
              </a:rPr>
              <a:t>http://standards.ieee.org/develop/policies/bylaws/sect6-7.html#6</a:t>
            </a:r>
            <a:r>
              <a:rPr lang="en-US" altLang="en-US" sz="2100" i="1" kern="0" dirty="0" smtClean="0">
                <a:solidFill>
                  <a:schemeClr val="accent6">
                    <a:lumMod val="75000"/>
                  </a:schemeClr>
                </a:solidFill>
              </a:rPr>
              <a:t> </a:t>
            </a:r>
          </a:p>
          <a:p>
            <a:pPr lvl="1">
              <a:lnSpc>
                <a:spcPct val="90000"/>
              </a:lnSpc>
              <a:buFont typeface="Monotype Sorts"/>
              <a:buNone/>
            </a:pPr>
            <a:r>
              <a:rPr lang="en-GB" altLang="en-US" sz="2400" kern="0" dirty="0" smtClean="0">
                <a:solidFill>
                  <a:schemeClr val="accent6">
                    <a:lumMod val="75000"/>
                  </a:schemeClr>
                </a:solidFill>
              </a:rPr>
              <a:t>		IEEE-SA Standards Board Operations Manual</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3"/>
              </a:rPr>
              <a:t>http://standards.ieee.org/develop/policies/opman/sect6.html#6.3</a:t>
            </a:r>
            <a:r>
              <a:rPr lang="en-US" altLang="en-US" sz="2100" i="1" kern="0" dirty="0" smtClean="0">
                <a:solidFill>
                  <a:schemeClr val="accent6">
                    <a:lumMod val="75000"/>
                  </a:schemeClr>
                </a:solidFill>
              </a:rPr>
              <a:t> </a:t>
            </a:r>
            <a:endParaRPr lang="en-US" altLang="en-US" sz="2400" kern="0" dirty="0" smtClean="0">
              <a:solidFill>
                <a:schemeClr val="accent6">
                  <a:lumMod val="75000"/>
                </a:schemeClr>
              </a:solidFill>
            </a:endParaRPr>
          </a:p>
          <a:p>
            <a:pPr lvl="1">
              <a:lnSpc>
                <a:spcPct val="90000"/>
              </a:lnSpc>
              <a:buFont typeface="Monotype Sorts"/>
              <a:buNone/>
            </a:pPr>
            <a:r>
              <a:rPr lang="en-US" altLang="en-US" sz="2400" kern="0" dirty="0" smtClean="0">
                <a:solidFill>
                  <a:schemeClr val="accent6">
                    <a:lumMod val="75000"/>
                  </a:schemeClr>
                </a:solidFill>
                <a:cs typeface="Times New Roman" pitchFamily="18" charset="0"/>
              </a:rPr>
              <a:t>	Material about the patent policy is available at</a:t>
            </a:r>
            <a:r>
              <a:rPr lang="en-US" altLang="en-US" sz="2400" kern="0" dirty="0" smtClean="0">
                <a:solidFill>
                  <a:schemeClr val="accent6">
                    <a:lumMod val="75000"/>
                  </a:schemeClr>
                </a:solidFill>
              </a:rPr>
              <a:t> </a:t>
            </a:r>
          </a:p>
          <a:p>
            <a:pPr lvl="1">
              <a:lnSpc>
                <a:spcPct val="90000"/>
              </a:lnSpc>
              <a:buFont typeface="Monotype Sorts"/>
              <a:buNone/>
            </a:pPr>
            <a:r>
              <a:rPr lang="en-US" altLang="en-US" sz="2400" kern="0" dirty="0" smtClean="0">
                <a:solidFill>
                  <a:schemeClr val="accent6">
                    <a:lumMod val="75000"/>
                  </a:schemeClr>
                </a:solidFill>
              </a:rPr>
              <a:t>		</a:t>
            </a:r>
            <a:r>
              <a:rPr lang="en-US" altLang="en-US" sz="2100" i="1" kern="0" dirty="0" smtClean="0">
                <a:solidFill>
                  <a:schemeClr val="accent6">
                    <a:lumMod val="75000"/>
                  </a:schemeClr>
                </a:solidFill>
                <a:hlinkClick r:id="rId4"/>
              </a:rPr>
              <a:t>http://standards.ieee.org/about/sasb/patcom/materials.html</a:t>
            </a:r>
            <a:r>
              <a:rPr lang="en-US" altLang="en-US" sz="2100" i="1" kern="0" dirty="0" smtClean="0">
                <a:solidFill>
                  <a:schemeClr val="accent6">
                    <a:lumMod val="75000"/>
                  </a:schemeClr>
                </a:solidFill>
              </a:rPr>
              <a:t> </a:t>
            </a:r>
            <a:endParaRPr lang="en-US" altLang="en-US" sz="2100" i="1" kern="0" dirty="0">
              <a:solidFill>
                <a:schemeClr val="accent6">
                  <a:lumMod val="75000"/>
                </a:schemeClr>
              </a:solidFill>
            </a:endParaRPr>
          </a:p>
        </p:txBody>
      </p:sp>
    </p:spTree>
    <p:extLst>
      <p:ext uri="{BB962C8B-B14F-4D97-AF65-F5344CB8AC3E}">
        <p14:creationId xmlns:p14="http://schemas.microsoft.com/office/powerpoint/2010/main" val="37099702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dirty="0">
                <a:solidFill>
                  <a:schemeClr val="accent2">
                    <a:lumMod val="75000"/>
                  </a:schemeClr>
                </a:solidFill>
              </a:rPr>
              <a:t>Call for Potentially Essential Patents</a:t>
            </a:r>
            <a:endParaRPr lang="en-US" dirty="0"/>
          </a:p>
        </p:txBody>
      </p:sp>
      <p:sp>
        <p:nvSpPr>
          <p:cNvPr id="8" name="Rectangle 1027"/>
          <p:cNvSpPr txBox="1">
            <a:spLocks noChangeArrowheads="1"/>
          </p:cNvSpPr>
          <p:nvPr/>
        </p:nvSpPr>
        <p:spPr bwMode="auto">
          <a:xfrm>
            <a:off x="685800" y="1751013"/>
            <a:ext cx="8077200" cy="4724400"/>
          </a:xfrm>
          <a:prstGeom prst="rect">
            <a:avLst/>
          </a:prstGeom>
          <a:noFill/>
          <a:ln w="9525">
            <a:noFill/>
            <a:round/>
            <a:headEnd/>
            <a:tailEnd/>
          </a:ln>
          <a:effectLst/>
        </p:spPr>
        <p:txBody>
          <a:bodyPr vert="horz" wrap="square" lIns="91440" tIns="45720" rIns="91440" bIns="4572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itchFamily="34" charset="0"/>
              <a:buChar char="•"/>
            </a:pPr>
            <a:r>
              <a:rPr lang="en-US" altLang="en-US" sz="2800" kern="0" smtClean="0">
                <a:solidFill>
                  <a:schemeClr val="accent6">
                    <a:lumMod val="75000"/>
                  </a:schemeClr>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pitchFamily="34" charset="0"/>
              <a:buChar char="•"/>
            </a:pPr>
            <a:r>
              <a:rPr lang="en-US" altLang="en-US" kern="0" smtClean="0">
                <a:solidFill>
                  <a:schemeClr val="accent6">
                    <a:lumMod val="75000"/>
                  </a:schemeClr>
                </a:solidFill>
              </a:rPr>
              <a:t>Either speak up now or</a:t>
            </a:r>
          </a:p>
          <a:p>
            <a:pPr lvl="1">
              <a:buFont typeface="Arial" pitchFamily="34" charset="0"/>
              <a:buChar char="•"/>
            </a:pPr>
            <a:r>
              <a:rPr lang="en-US" altLang="en-US" kern="0" smtClean="0">
                <a:solidFill>
                  <a:schemeClr val="accent6">
                    <a:lumMod val="75000"/>
                  </a:schemeClr>
                </a:solidFill>
              </a:rPr>
              <a:t>Provide the chair of this group with the identity of the holder(s) of any and all such claims as soon as possible or</a:t>
            </a:r>
          </a:p>
          <a:p>
            <a:pPr lvl="1">
              <a:buFont typeface="Arial" pitchFamily="34" charset="0"/>
              <a:buChar char="•"/>
            </a:pPr>
            <a:r>
              <a:rPr lang="en-US" altLang="en-US" kern="0" smtClean="0">
                <a:solidFill>
                  <a:schemeClr val="accent6">
                    <a:lumMod val="75000"/>
                  </a:schemeClr>
                </a:solidFill>
              </a:rPr>
              <a:t>Cause an LOA to be submitted</a:t>
            </a:r>
            <a:endParaRPr lang="en-US" altLang="en-US" kern="0" dirty="0">
              <a:solidFill>
                <a:schemeClr val="accent6">
                  <a:lumMod val="75000"/>
                </a:schemeClr>
              </a:solidFill>
            </a:endParaRPr>
          </a:p>
        </p:txBody>
      </p:sp>
    </p:spTree>
    <p:extLst>
      <p:ext uri="{BB962C8B-B14F-4D97-AF65-F5344CB8AC3E}">
        <p14:creationId xmlns:p14="http://schemas.microsoft.com/office/powerpoint/2010/main" val="25602501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smtClean="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smtClean="0"/>
              <a:t>Jonathan Segev, Intel Corporation</a:t>
            </a:r>
            <a:endParaRPr lang="en-GB" dirty="0"/>
          </a:p>
        </p:txBody>
      </p:sp>
      <p:sp>
        <p:nvSpPr>
          <p:cNvPr id="6" name="Date Placeholder 5"/>
          <p:cNvSpPr>
            <a:spLocks noGrp="1"/>
          </p:cNvSpPr>
          <p:nvPr>
            <p:ph type="dt" idx="15"/>
          </p:nvPr>
        </p:nvSpPr>
        <p:spPr/>
        <p:txBody>
          <a:bodyPr/>
          <a:lstStyle/>
          <a:p>
            <a:r>
              <a:rPr lang="en-US" smtClean="0"/>
              <a:t>July 2017</a:t>
            </a:r>
            <a:endParaRPr lang="en-GB" dirty="0"/>
          </a:p>
        </p:txBody>
      </p:sp>
      <p:sp>
        <p:nvSpPr>
          <p:cNvPr id="7" name="Title 1"/>
          <p:cNvSpPr>
            <a:spLocks noGrp="1"/>
          </p:cNvSpPr>
          <p:nvPr>
            <p:ph type="title"/>
          </p:nvPr>
        </p:nvSpPr>
        <p:spPr>
          <a:xfrm>
            <a:off x="685800" y="685800"/>
            <a:ext cx="7770813" cy="1065213"/>
          </a:xfrm>
        </p:spPr>
        <p:txBody>
          <a:bodyPr/>
          <a:lstStyle/>
          <a:p>
            <a:r>
              <a:rPr lang="en-US" u="sng" dirty="0">
                <a:solidFill>
                  <a:schemeClr val="accent2">
                    <a:lumMod val="75000"/>
                  </a:schemeClr>
                </a:solidFill>
              </a:rPr>
              <a:t>Other Guidelines for IEEE WG Meetings</a:t>
            </a:r>
            <a:endParaRPr lang="en-US" dirty="0"/>
          </a:p>
        </p:txBody>
      </p:sp>
      <p:sp>
        <p:nvSpPr>
          <p:cNvPr id="8" name="Rectangle 4"/>
          <p:cNvSpPr>
            <a:spLocks noChangeArrowheads="1"/>
          </p:cNvSpPr>
          <p:nvPr/>
        </p:nvSpPr>
        <p:spPr bwMode="auto">
          <a:xfrm>
            <a:off x="533400" y="1751013"/>
            <a:ext cx="8229600" cy="4649787"/>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lvl="0" eaLnBrk="1" hangingPunct="1">
              <a:lnSpc>
                <a:spcPct val="80000"/>
              </a:lnSpc>
              <a:spcAft>
                <a:spcPct val="40000"/>
              </a:spcAft>
              <a:buFont typeface="Arial" pitchFamily="34" charset="0"/>
              <a:buChar char="•"/>
            </a:pPr>
            <a:r>
              <a:rPr lang="en-US" altLang="en-US" sz="2000" b="1" dirty="0">
                <a:solidFill>
                  <a:schemeClr val="accent6">
                    <a:lumMod val="75000"/>
                  </a:schemeClr>
                </a:solidFill>
                <a:cs typeface="Arial" pitchFamily="34" charset="0"/>
              </a:rPr>
              <a:t>All IEEE-SA standards meetings shall be conducted in compliance with all applicable laws, including antitrust and competition laws.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interpretation, validity, or essentiality of patents/patent claims. </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specific license rates, terms, or conditions.</a:t>
            </a:r>
          </a:p>
          <a:p>
            <a:pPr lvl="2" eaLnBrk="1" hangingPunct="1">
              <a:lnSpc>
                <a:spcPct val="80000"/>
              </a:lnSpc>
              <a:spcAft>
                <a:spcPct val="40000"/>
              </a:spcAft>
              <a:buFont typeface="Arial" pitchFamily="34" charset="0"/>
              <a:buChar cha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pitchFamily="34" charset="0"/>
              <a:buChar char="•"/>
            </a:pPr>
            <a:r>
              <a:rPr lang="en-GB" altLang="en-US" sz="1600" dirty="0">
                <a:solidFill>
                  <a:schemeClr val="accent6">
                    <a:lumMod val="75000"/>
                  </a:schemeClr>
                </a:solidFill>
                <a:cs typeface="Arial" pitchFamily="34" charset="0"/>
              </a:rPr>
              <a:t>Technical considerations remain primary focus</a:t>
            </a:r>
            <a:endParaRPr lang="en-US" altLang="en-US" sz="1600" dirty="0">
              <a:solidFill>
                <a:schemeClr val="accent6">
                  <a:lumMod val="75000"/>
                </a:schemeClr>
              </a:solidFill>
              <a:cs typeface="Arial" pitchFamily="34" charset="0"/>
            </a:endParaRP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discuss the status or substance of ongoing or threatened litigation.</a:t>
            </a:r>
          </a:p>
          <a:p>
            <a:pPr lvl="1" eaLnBrk="1" hangingPunct="1">
              <a:lnSpc>
                <a:spcPct val="80000"/>
              </a:lnSpc>
              <a:spcAft>
                <a:spcPct val="40000"/>
              </a:spcAft>
              <a:buFont typeface="Arial" pitchFamily="34" charset="0"/>
              <a:buChar char="•"/>
            </a:pPr>
            <a:r>
              <a:rPr lang="en-US" altLang="en-US" sz="1800" b="1" dirty="0">
                <a:solidFill>
                  <a:schemeClr val="accent6">
                    <a:lumMod val="75000"/>
                  </a:schemeClr>
                </a:solidFill>
                <a:cs typeface="Arial" pitchFamily="34" charset="0"/>
              </a:rPr>
              <a:t>Don’t be silent if inappropriate topics are discussed … do formally object.</a:t>
            </a:r>
          </a:p>
          <a:p>
            <a:pPr lvl="0" algn="ctr" eaLnBrk="1" hangingPunct="1">
              <a:lnSpc>
                <a:spcPct val="80000"/>
              </a:lnSpc>
            </a:pPr>
            <a:r>
              <a:rPr lang="en-US" altLang="en-US" sz="1050" b="1" dirty="0">
                <a:solidFill>
                  <a:schemeClr val="accent6">
                    <a:lumMod val="75000"/>
                  </a:schemeClr>
                </a:solidFill>
                <a:cs typeface="Arial" pitchFamily="34" charset="0"/>
              </a:rPr>
              <a:t>---------------------------------------------------------------   </a:t>
            </a:r>
            <a:endParaRPr lang="en-US" altLang="en-US" sz="1400" b="1" dirty="0">
              <a:solidFill>
                <a:schemeClr val="accent6">
                  <a:lumMod val="75000"/>
                </a:schemeClr>
              </a:solidFill>
              <a:cs typeface="Arial" pitchFamily="34" charset="0"/>
            </a:endParaRPr>
          </a:p>
          <a:p>
            <a:pPr lvl="0" algn="ctr" eaLnBrk="1" hangingPunct="1">
              <a:lnSpc>
                <a:spcPct val="80000"/>
              </a:lnSpc>
            </a:pPr>
            <a:r>
              <a:rPr lang="en-US" altLang="en-US" sz="1400" b="1" dirty="0">
                <a:solidFill>
                  <a:schemeClr val="accent6">
                    <a:lumMod val="75000"/>
                  </a:schemeClr>
                </a:solidFill>
                <a:cs typeface="Arial" pitchFamily="34" charset="0"/>
              </a:rPr>
              <a:t>See </a:t>
            </a:r>
            <a:r>
              <a:rPr lang="en-US" altLang="en-US" sz="1400" b="1" i="1" dirty="0">
                <a:solidFill>
                  <a:schemeClr val="accent6">
                    <a:lumMod val="75000"/>
                  </a:schemeClr>
                </a:solidFill>
                <a:cs typeface="Arial" pitchFamily="34" charset="0"/>
              </a:rPr>
              <a:t>IEEE-SA Standards Board Operations Manual</a:t>
            </a:r>
            <a:r>
              <a:rPr lang="en-US" altLang="en-US" sz="1400" b="1" dirty="0">
                <a:solidFill>
                  <a:schemeClr val="accent6">
                    <a:lumMod val="75000"/>
                  </a:schemeClr>
                </a:solidFill>
                <a:cs typeface="Arial" pitchFamily="34" charset="0"/>
              </a:rPr>
              <a:t>, clause 5.3.10 and </a:t>
            </a:r>
            <a:r>
              <a:rPr lang="en-GB" altLang="en-US" sz="1400" b="1"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b="1" dirty="0">
                <a:solidFill>
                  <a:schemeClr val="accent6">
                    <a:lumMod val="75000"/>
                  </a:schemeClr>
                </a:solidFill>
                <a:cs typeface="Arial" pitchFamily="34" charset="0"/>
              </a:rPr>
              <a:t> for more details.</a:t>
            </a:r>
          </a:p>
        </p:txBody>
      </p:sp>
    </p:spTree>
    <p:extLst>
      <p:ext uri="{BB962C8B-B14F-4D97-AF65-F5344CB8AC3E}">
        <p14:creationId xmlns:p14="http://schemas.microsoft.com/office/powerpoint/2010/main" val="239655903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4039</TotalTime>
  <Words>2731</Words>
  <Application>Microsoft Office PowerPoint</Application>
  <PresentationFormat>On-screen Show (4:3)</PresentationFormat>
  <Paragraphs>595</Paragraphs>
  <Slides>52</Slides>
  <Notes>12</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1</vt:i4>
      </vt:variant>
      <vt:variant>
        <vt:lpstr>Slide Titles</vt:lpstr>
      </vt:variant>
      <vt:variant>
        <vt:i4>52</vt:i4>
      </vt:variant>
    </vt:vector>
  </HeadingPairs>
  <TitlesOfParts>
    <vt:vector size="62" baseType="lpstr">
      <vt:lpstr>Arial Unicode MS</vt:lpstr>
      <vt:lpstr>MS Gothic</vt:lpstr>
      <vt:lpstr>MS PGothic</vt:lpstr>
      <vt:lpstr>Arial</vt:lpstr>
      <vt:lpstr>DejaVu Sans</vt:lpstr>
      <vt:lpstr>Monotype Sorts</vt:lpstr>
      <vt:lpstr>Times</vt:lpstr>
      <vt:lpstr>Times New Roman</vt:lpstr>
      <vt:lpstr>Office Theme</vt:lpstr>
      <vt:lpstr>Document</vt:lpstr>
      <vt:lpstr>TGaz Next Generation Positioning  July Meeting Agenda</vt:lpstr>
      <vt:lpstr>IEEE 802.11 Task Group AZ Next Generation Positioning </vt:lpstr>
      <vt:lpstr>Abstract</vt:lpstr>
      <vt:lpstr>Logistics</vt:lpstr>
      <vt:lpstr>Patent Policy</vt:lpstr>
      <vt:lpstr>Participants, Patents, and Duty to Inform</vt:lpstr>
      <vt:lpstr>Patent Related Links</vt:lpstr>
      <vt:lpstr>Call for Potentially Essential Patents</vt:lpstr>
      <vt:lpstr>Other Guidelines for IEEE WG Meetings</vt:lpstr>
      <vt:lpstr>Participation in IEEE 802 Meetings</vt:lpstr>
      <vt:lpstr>802 Ground rules </vt:lpstr>
      <vt:lpstr>IEEE-SA policy documents</vt:lpstr>
      <vt:lpstr>PowerPoint Presentation</vt:lpstr>
      <vt:lpstr>PowerPoint Presentation</vt:lpstr>
      <vt:lpstr>TGaz Schedule at a glance</vt:lpstr>
      <vt:lpstr>Agenda for the Week</vt:lpstr>
      <vt:lpstr>Submission List for the week (1)</vt:lpstr>
      <vt:lpstr>PowerPoint Presentation</vt:lpstr>
      <vt:lpstr>Meeting Slot # 1 discussion items</vt:lpstr>
      <vt:lpstr>Submission order – Slot #1</vt:lpstr>
      <vt:lpstr>Approval of previous meeting minutes</vt:lpstr>
      <vt:lpstr>Presentations</vt:lpstr>
      <vt:lpstr>Attendance reminder</vt:lpstr>
      <vt:lpstr>Recess</vt:lpstr>
      <vt:lpstr>PowerPoint Presentation</vt:lpstr>
      <vt:lpstr>Meeting Slot # 2 discussion items</vt:lpstr>
      <vt:lpstr>Submission order – Slot # 2</vt:lpstr>
      <vt:lpstr>Reminder to do attendance</vt:lpstr>
      <vt:lpstr>Recess</vt:lpstr>
      <vt:lpstr>PowerPoint Presentation</vt:lpstr>
      <vt:lpstr>Meeting Slot # 3 discussion items</vt:lpstr>
      <vt:lpstr>Submission order – Slot #3</vt:lpstr>
      <vt:lpstr>TGAZ Approved Timelines and Progress – To Be Updated</vt:lpstr>
      <vt:lpstr>FRD Maturity – Freeze (previously)</vt:lpstr>
      <vt:lpstr>Motion (May meeting) </vt:lpstr>
      <vt:lpstr>Goals for Sep. Meeting</vt:lpstr>
      <vt:lpstr>Motion – approval of Sep. meeting Goals</vt:lpstr>
      <vt:lpstr>Teleconference Schedule</vt:lpstr>
      <vt:lpstr>Reminder to do attendance</vt:lpstr>
      <vt:lpstr>AOB?</vt:lpstr>
      <vt:lpstr>Adjourn</vt:lpstr>
      <vt:lpstr>PowerPoint Presentation</vt:lpstr>
      <vt:lpstr>Approval of Telecon Minutes</vt:lpstr>
      <vt:lpstr>Motion to Adopt Text to SFD/FRD</vt:lpstr>
      <vt:lpstr>Motion to Release Liaison to WG</vt:lpstr>
      <vt:lpstr>802.11 Template Instructions 1/4</vt:lpstr>
      <vt:lpstr>802.11 Template Instructions 2/4</vt:lpstr>
      <vt:lpstr>802.11 Template Instructions 3/4</vt:lpstr>
      <vt:lpstr>802.11 Template Instructions 4/4 Recommendations</vt:lpstr>
      <vt:lpstr>PowerPoint Presentation</vt:lpstr>
      <vt:lpstr>PowerPoint Presentation</vt:lpstr>
      <vt:lpstr>References</vt:lpstr>
    </vt:vector>
  </TitlesOfParts>
  <Company>Intel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TGaz Agenda</dc:title>
  <dc:subject>TG AZ Meeting Agenda</dc:subject>
  <dc:creator>Segev, Jonathan (Intel Corporation)</dc:creator>
  <cp:lastModifiedBy>Segev, Jonathan</cp:lastModifiedBy>
  <cp:revision>115</cp:revision>
  <cp:lastPrinted>1601-01-01T00:00:00Z</cp:lastPrinted>
  <dcterms:created xsi:type="dcterms:W3CDTF">2017-01-29T08:57:00Z</dcterms:created>
  <dcterms:modified xsi:type="dcterms:W3CDTF">2017-05-23T10:52:06Z</dcterms:modified>
</cp:coreProperties>
</file>