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90" r:id="rId26"/>
    <p:sldId id="289" r:id="rId27"/>
    <p:sldId id="288" r:id="rId28"/>
    <p:sldId id="304" r:id="rId29"/>
    <p:sldId id="308" r:id="rId30"/>
    <p:sldId id="306" r:id="rId31"/>
    <p:sldId id="307" r:id="rId32"/>
    <p:sldId id="305" r:id="rId33"/>
    <p:sldId id="291" r:id="rId34"/>
    <p:sldId id="293" r:id="rId35"/>
    <p:sldId id="313" r:id="rId36"/>
    <p:sldId id="314" r:id="rId37"/>
    <p:sldId id="309" r:id="rId38"/>
    <p:sldId id="294" r:id="rId39"/>
    <p:sldId id="295" r:id="rId40"/>
    <p:sldId id="296" r:id="rId41"/>
    <p:sldId id="297" r:id="rId42"/>
    <p:sldId id="298" r:id="rId43"/>
    <p:sldId id="299" r:id="rId44"/>
    <p:sldId id="300" r:id="rId45"/>
    <p:sldId id="301" r:id="rId46"/>
    <p:sldId id="258" r:id="rId47"/>
    <p:sldId id="259" r:id="rId48"/>
    <p:sldId id="260" r:id="rId49"/>
    <p:sldId id="261" r:id="rId50"/>
    <p:sldId id="262" r:id="rId51"/>
    <p:sldId id="263" r:id="rId52"/>
    <p:sldId id="264"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280"/>
          </p14:sldIdLst>
        </p14:section>
        <p14:section name="Slot # 1" id="{A8BC1F47-3153-4394-9D00-B4D234301B74}">
          <p14:sldIdLst>
            <p14:sldId id="281"/>
            <p14:sldId id="282"/>
            <p14:sldId id="283"/>
            <p14:sldId id="284"/>
            <p14:sldId id="285"/>
            <p14:sldId id="286"/>
            <p14:sldId id="287"/>
          </p14:sldIdLst>
        </p14:section>
        <p14:section name="Slot # 2" id="{5DEA695E-ACCD-4583-8C8C-713FC3EAA3F2}">
          <p14:sldIdLst>
            <p14:sldId id="290"/>
            <p14:sldId id="289"/>
            <p14:sldId id="288"/>
            <p14:sldId id="304"/>
            <p14:sldId id="308"/>
          </p14:sldIdLst>
        </p14:section>
        <p14:section name="Slot #3" id="{630C644C-9DFD-4620-9650-24BD26CEB6E3}">
          <p14:sldIdLst>
            <p14:sldId id="306"/>
            <p14:sldId id="307"/>
            <p14:sldId id="305"/>
            <p14:sldId id="291"/>
            <p14:sldId id="293"/>
            <p14:sldId id="31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4" autoAdjust="0"/>
    <p:restoredTop sz="94660"/>
  </p:normalViewPr>
  <p:slideViewPr>
    <p:cSldViewPr>
      <p:cViewPr varScale="1">
        <p:scale>
          <a:sx n="129" d="100"/>
          <a:sy n="129" d="100"/>
        </p:scale>
        <p:origin x="1488"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46</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48</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802.11-17/0836r0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smtClean="0"/>
              <a:t>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2017-05-23</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46"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07324148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smtClean="0"/>
              <a:t>Agenda setting for the week.</a:t>
            </a:r>
          </a:p>
          <a:p>
            <a:pPr algn="just">
              <a:spcBef>
                <a:spcPct val="20000"/>
              </a:spcBef>
              <a:buFontTx/>
              <a:buChar char="•"/>
            </a:pPr>
            <a:r>
              <a:rPr lang="en-US" altLang="en-US" sz="1800" b="0" dirty="0" smtClean="0"/>
              <a:t>Approve </a:t>
            </a:r>
            <a:r>
              <a:rPr lang="en-US" altLang="en-US" sz="1800" b="0" dirty="0"/>
              <a:t>previous meeting minutes </a:t>
            </a:r>
            <a:r>
              <a:rPr lang="en-US" altLang="en-US" sz="1800" b="0" dirty="0" smtClean="0"/>
              <a:t>(</a:t>
            </a:r>
            <a:r>
              <a:rPr lang="en-US" altLang="en-US" sz="1800" b="0" dirty="0" smtClean="0"/>
              <a:t>11-17-842).  </a:t>
            </a:r>
            <a:endParaRPr lang="en-US" altLang="en-US" sz="1800" b="0" dirty="0" smtClean="0"/>
          </a:p>
          <a:p>
            <a:pPr algn="just">
              <a:spcBef>
                <a:spcPct val="20000"/>
              </a:spcBef>
              <a:buFontTx/>
              <a:buChar char="•"/>
            </a:pPr>
            <a:r>
              <a:rPr lang="en-US" altLang="en-US" sz="1800" b="0" dirty="0" smtClean="0"/>
              <a:t>Approve </a:t>
            </a:r>
            <a:r>
              <a:rPr lang="en-US" altLang="en-US" sz="1800" b="0" dirty="0" err="1" smtClean="0"/>
              <a:t>telecon</a:t>
            </a:r>
            <a:r>
              <a:rPr lang="en-US" altLang="en-US" sz="1800" b="0" dirty="0" smtClean="0"/>
              <a:t> minutes </a:t>
            </a:r>
            <a:r>
              <a:rPr lang="en-US" altLang="en-US" sz="1800" b="0" dirty="0" smtClean="0"/>
              <a:t>(as needed)</a:t>
            </a:r>
            <a:endParaRPr lang="en-US" altLang="en-US" sz="1800" b="0" dirty="0"/>
          </a:p>
          <a:p>
            <a:pPr algn="just">
              <a:spcBef>
                <a:spcPct val="20000"/>
              </a:spcBef>
              <a:buFontTx/>
              <a:buChar char="•"/>
            </a:pPr>
            <a:r>
              <a:rPr lang="en-US" altLang="en-US" sz="1800" b="0" dirty="0" smtClean="0"/>
              <a:t>FRD comment resolution.</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Submissions </a:t>
            </a:r>
            <a:r>
              <a:rPr lang="en-US" altLang="en-US" sz="1600" dirty="0"/>
              <a:t>towards </a:t>
            </a:r>
            <a:r>
              <a:rPr lang="en-US" altLang="en-US" sz="1600" dirty="0" smtClean="0"/>
              <a:t>SFD </a:t>
            </a:r>
            <a:r>
              <a:rPr lang="en-US" altLang="en-US" sz="1600" dirty="0"/>
              <a:t>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smtClean="0"/>
              <a:t>Review program timelines and consider FRD freeze.</a:t>
            </a:r>
          </a:p>
          <a:p>
            <a:pPr algn="just">
              <a:spcBef>
                <a:spcPct val="20000"/>
              </a:spcBef>
              <a:buFontTx/>
              <a:buChar char="•"/>
            </a:pPr>
            <a:r>
              <a:rPr lang="en-US" altLang="en-US" sz="1800" b="0" dirty="0" smtClean="0"/>
              <a:t>Schedule </a:t>
            </a:r>
            <a:r>
              <a:rPr lang="en-US" altLang="en-US" sz="1800" b="0" dirty="0"/>
              <a:t>teleconference times as needed.</a:t>
            </a:r>
          </a:p>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49439482"/>
              </p:ext>
            </p:extLst>
          </p:nvPr>
        </p:nvGraphicFramePr>
        <p:xfrm>
          <a:off x="342106" y="1770836"/>
          <a:ext cx="8458200" cy="3418312"/>
        </p:xfrm>
        <a:graphic>
          <a:graphicData uri="http://schemas.openxmlformats.org/drawingml/2006/table">
            <a:tbl>
              <a:tblPr firstRow="1" bandRow="1">
                <a:tableStyleId>{21E4AEA4-8DFA-4A89-87EB-49C32662AFE0}</a:tableStyleId>
              </a:tblPr>
              <a:tblGrid>
                <a:gridCol w="1095450"/>
                <a:gridCol w="1944216"/>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March 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11-17-842</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Roy Want</a:t>
                      </a:r>
                      <a:endParaRPr lang="en-US" sz="1600" dirty="0" smtClean="0"/>
                    </a:p>
                  </a:txBody>
                  <a:tcPr marT="45712" marB="45712"/>
                </a:tc>
                <a:tc>
                  <a:txBody>
                    <a:bodyPr/>
                    <a:lstStyle/>
                    <a:p>
                      <a:r>
                        <a:rPr lang="en-US" sz="1600" dirty="0" smtClean="0"/>
                        <a:t>May </a:t>
                      </a:r>
                      <a:r>
                        <a:rPr lang="en-US" sz="1600" dirty="0" smtClean="0"/>
                        <a:t>meeting minutes</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Meeting minutes</a:t>
                      </a:r>
                    </a:p>
                  </a:txBody>
                  <a:tcPr marT="45712" marB="45712"/>
                </a:tc>
              </a:tr>
              <a:tr h="290352">
                <a:tc>
                  <a:txBody>
                    <a:bodyPr/>
                    <a:lstStyle/>
                    <a:p>
                      <a:r>
                        <a:rPr lang="en-US" sz="1600" dirty="0" smtClean="0"/>
                        <a:t>As</a:t>
                      </a:r>
                      <a:r>
                        <a:rPr lang="en-US" sz="1600" baseline="0" dirty="0" smtClean="0"/>
                        <a:t> needed</a:t>
                      </a:r>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r>
                        <a:rPr lang="en-US" sz="1600" kern="1200" dirty="0" err="1" smtClean="0"/>
                        <a:t>TGaz</a:t>
                      </a:r>
                      <a:r>
                        <a:rPr lang="en-US" sz="1600" kern="1200" dirty="0" smtClean="0"/>
                        <a:t> teleconference minutes</a:t>
                      </a:r>
                      <a:r>
                        <a:rPr lang="en-US" sz="1600" kern="1200" baseline="0" dirty="0" smtClean="0"/>
                        <a:t> </a:t>
                      </a:r>
                      <a:r>
                        <a:rPr lang="en-US" sz="1600" kern="1200" baseline="0" dirty="0" smtClean="0"/>
                        <a:t>May 30th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t>Telecon</a:t>
                      </a:r>
                      <a:r>
                        <a:rPr lang="en-US" sz="1600" kern="1200" dirty="0" smtClean="0"/>
                        <a:t> minutes</a:t>
                      </a:r>
                      <a:endParaRPr lang="en-US" sz="1600" kern="1200" dirty="0">
                        <a:solidFill>
                          <a:schemeClr val="dk1"/>
                        </a:solidFill>
                        <a:latin typeface="+mn-lt"/>
                        <a:ea typeface="+mn-ea"/>
                        <a:cs typeface="+mn-cs"/>
                      </a:endParaRPr>
                    </a:p>
                  </a:txBody>
                  <a:tcPr marT="45712" marB="45712"/>
                </a:tc>
              </a:tr>
              <a:tr h="315128">
                <a:tc>
                  <a:txBody>
                    <a:bodyPr/>
                    <a:lstStyle/>
                    <a:p>
                      <a:r>
                        <a:rPr lang="en-US" sz="1600" dirty="0" smtClean="0"/>
                        <a:t>11-16-424</a:t>
                      </a:r>
                      <a:endParaRPr lang="en-US" sz="1600" dirty="0"/>
                    </a:p>
                  </a:txBody>
                  <a:tcPr marT="45712" marB="45712"/>
                </a:tc>
                <a:tc>
                  <a:txBody>
                    <a:bodyPr/>
                    <a:lstStyle/>
                    <a:p>
                      <a:r>
                        <a:rPr lang="en-US" sz="1600" dirty="0" smtClean="0"/>
                        <a:t>Allan Zhu</a:t>
                      </a:r>
                      <a:endParaRPr lang="en-US" sz="1600" dirty="0"/>
                    </a:p>
                  </a:txBody>
                  <a:tcPr marT="45712" marB="45712"/>
                </a:tc>
                <a:tc>
                  <a:txBody>
                    <a:bodyPr/>
                    <a:lstStyle/>
                    <a:p>
                      <a:pPr marL="0" algn="l" defTabSz="914400" rtl="0" eaLnBrk="1" latinLnBrk="0" hangingPunct="1"/>
                      <a:r>
                        <a:rPr lang="en-US" sz="1600" kern="1200" dirty="0" smtClean="0"/>
                        <a:t>FRD </a:t>
                      </a:r>
                      <a:r>
                        <a:rPr lang="en-US" sz="1600" kern="1200" dirty="0" smtClean="0"/>
                        <a:t>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FRD comment collection review</a:t>
                      </a:r>
                      <a:endParaRPr lang="en-US" sz="1600" kern="1200" dirty="0">
                        <a:solidFill>
                          <a:schemeClr val="dk1"/>
                        </a:solidFill>
                        <a:latin typeface="+mn-lt"/>
                        <a:ea typeface="+mn-ea"/>
                        <a:cs typeface="+mn-cs"/>
                      </a:endParaRPr>
                    </a:p>
                  </a:txBody>
                  <a:tcPr marT="45712" marB="45712"/>
                </a:tc>
              </a:tr>
              <a:tr h="123880">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148656">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85320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Approval of </a:t>
            </a:r>
            <a:r>
              <a:rPr lang="en-US" altLang="en-US" sz="2000" b="0" dirty="0" err="1" smtClean="0"/>
              <a:t>telecon</a:t>
            </a:r>
            <a:r>
              <a:rPr lang="en-US" altLang="en-US" sz="2000" b="0" dirty="0" smtClean="0"/>
              <a:t> minutes (5min)</a:t>
            </a:r>
          </a:p>
          <a:p>
            <a:pPr algn="just">
              <a:spcBef>
                <a:spcPct val="20000"/>
              </a:spcBef>
              <a:buFontTx/>
              <a:buChar char="•"/>
            </a:pPr>
            <a:r>
              <a:rPr lang="en-US" altLang="en-US" sz="2000" b="0" dirty="0" smtClean="0"/>
              <a:t>Review FRD comment collection status (as needed)</a:t>
            </a:r>
          </a:p>
          <a:p>
            <a:pPr algn="just">
              <a:spcBef>
                <a:spcPct val="20000"/>
              </a:spcBef>
              <a:buFontTx/>
              <a:buChar char="•"/>
            </a:pPr>
            <a:r>
              <a:rPr lang="en-US" altLang="en-US" sz="2000" b="0" dirty="0" smtClean="0"/>
              <a:t>FRD comments resolution (as needed)</a:t>
            </a:r>
            <a:endParaRPr lang="en-US" altLang="en-US" sz="2000" b="0" dirty="0" smtClean="0"/>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2000" b="0" dirty="0" smtClean="0"/>
              <a:t>)</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Berlin, Germany</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July 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-14</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20846061"/>
              </p:ext>
            </p:extLst>
          </p:nvPr>
        </p:nvGraphicFramePr>
        <p:xfrm>
          <a:off x="323528" y="1916832"/>
          <a:ext cx="8640960" cy="3718416"/>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a:t>
                      </a:r>
                      <a:r>
                        <a:rPr lang="en-US" sz="1600" dirty="0" smtClean="0"/>
                        <a:t>July</a:t>
                      </a:r>
                      <a:r>
                        <a:rPr lang="en-US" sz="1600" baseline="0" dirty="0" smtClean="0"/>
                        <a:t> </a:t>
                      </a:r>
                      <a:r>
                        <a:rPr lang="en-US" sz="1600" dirty="0" smtClean="0"/>
                        <a:t>2017 </a:t>
                      </a:r>
                      <a:r>
                        <a:rPr lang="en-US" sz="1600" dirty="0" smtClean="0"/>
                        <a:t>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11-17-842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Roy Want</a:t>
                      </a:r>
                    </a:p>
                  </a:txBody>
                  <a:tcPr marT="45712" marB="45712"/>
                </a:tc>
                <a:tc>
                  <a:txBody>
                    <a:bodyPr/>
                    <a:lstStyle/>
                    <a:p>
                      <a:r>
                        <a:rPr lang="en-US" sz="1600" dirty="0" smtClean="0"/>
                        <a:t>May meeting minutes</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5min</a:t>
                      </a:r>
                      <a:endParaRPr lang="en-US" sz="1400" dirty="0" smtClean="0"/>
                    </a:p>
                  </a:txBody>
                  <a:tcPr marT="45712" marB="45712"/>
                </a:tc>
              </a:tr>
              <a:tr h="259072">
                <a:tc>
                  <a:txBody>
                    <a:bodyPr/>
                    <a:lstStyle/>
                    <a:p>
                      <a:r>
                        <a:rPr lang="en-US" sz="1600" dirty="0" smtClean="0"/>
                        <a:t>As</a:t>
                      </a:r>
                      <a:r>
                        <a:rPr lang="en-US" sz="1600" baseline="0" dirty="0" smtClean="0"/>
                        <a:t> needed</a:t>
                      </a:r>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r>
                        <a:rPr lang="en-US" sz="1600" kern="1200" dirty="0" err="1" smtClean="0"/>
                        <a:t>TGaz</a:t>
                      </a:r>
                      <a:r>
                        <a:rPr lang="en-US" sz="1600" kern="1200" dirty="0" smtClean="0"/>
                        <a:t> teleconference minutes</a:t>
                      </a:r>
                      <a:r>
                        <a:rPr lang="en-US" sz="1600" kern="1200" baseline="0" dirty="0" smtClean="0"/>
                        <a:t> May 30th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t>Telecon</a:t>
                      </a:r>
                      <a:r>
                        <a:rPr lang="en-US" sz="1600" kern="1200" dirty="0" smtClean="0"/>
                        <a:t> minutes</a:t>
                      </a:r>
                      <a:endParaRPr lang="en-US" sz="16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5min</a:t>
                      </a:r>
                      <a:endParaRPr lang="en-US" sz="1400" kern="1200" dirty="0">
                        <a:solidFill>
                          <a:schemeClr val="dk1"/>
                        </a:solidFill>
                        <a:latin typeface="+mn-lt"/>
                        <a:ea typeface="+mn-ea"/>
                        <a:cs typeface="+mn-cs"/>
                      </a:endParaRPr>
                    </a:p>
                  </a:txBody>
                  <a:tcPr marT="45712" marB="45712"/>
                </a:tc>
              </a:tr>
              <a:tr h="259072">
                <a:tc>
                  <a:txBody>
                    <a:bodyPr/>
                    <a:lstStyle/>
                    <a:p>
                      <a:r>
                        <a:rPr lang="en-US" sz="1600" dirty="0" smtClean="0"/>
                        <a:t>11-16-424</a:t>
                      </a:r>
                      <a:endParaRPr lang="en-US" sz="1600" dirty="0"/>
                    </a:p>
                  </a:txBody>
                  <a:tcPr marT="45712" marB="45712"/>
                </a:tc>
                <a:tc>
                  <a:txBody>
                    <a:bodyPr/>
                    <a:lstStyle/>
                    <a:p>
                      <a:r>
                        <a:rPr lang="en-US" sz="1600" dirty="0" smtClean="0"/>
                        <a:t>Allan Zhu</a:t>
                      </a:r>
                      <a:endParaRPr lang="en-US" sz="1600" dirty="0"/>
                    </a:p>
                  </a:txBody>
                  <a:tcPr marT="45712" marB="45712"/>
                </a:tc>
                <a:tc>
                  <a:txBody>
                    <a:bodyPr/>
                    <a:lstStyle/>
                    <a:p>
                      <a:pPr marL="0" algn="l" defTabSz="914400" rtl="0" eaLnBrk="1" latinLnBrk="0" hangingPunct="1"/>
                      <a:r>
                        <a:rPr lang="en-US" sz="1600" kern="1200" dirty="0" smtClean="0"/>
                        <a:t>FRD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FRD comment collection review</a:t>
                      </a:r>
                      <a:endParaRPr lang="en-US" sz="1600"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05408">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305408">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305408">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11-17/842r0 </a:t>
            </a:r>
            <a:r>
              <a:rPr lang="en-US" b="0" dirty="0" smtClean="0"/>
              <a:t>“</a:t>
            </a:r>
            <a:r>
              <a:rPr lang="en-US" dirty="0"/>
              <a:t>Meeting Minutes </a:t>
            </a:r>
            <a:r>
              <a:rPr lang="en-US" dirty="0" smtClean="0"/>
              <a:t>May 2017 </a:t>
            </a:r>
            <a:r>
              <a:rPr lang="en-US" dirty="0"/>
              <a:t>Session</a:t>
            </a:r>
            <a:r>
              <a:rPr lang="en-US" b="0" dirty="0" smtClean="0"/>
              <a:t>” </a:t>
            </a:r>
            <a:r>
              <a:rPr lang="en-US" b="0" dirty="0"/>
              <a:t>posted to Mentor </a:t>
            </a:r>
            <a:r>
              <a:rPr lang="en-US" b="0" dirty="0" smtClean="0"/>
              <a:t>on </a:t>
            </a:r>
            <a:r>
              <a:rPr lang="en-US" b="0" dirty="0" smtClean="0"/>
              <a:t>May 15</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11-17/842r0 </a:t>
            </a:r>
            <a:r>
              <a:rPr lang="en-US" b="0" dirty="0" smtClean="0"/>
              <a:t>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230348176"/>
              </p:ext>
            </p:extLst>
          </p:nvPr>
        </p:nvGraphicFramePr>
        <p:xfrm>
          <a:off x="395536" y="1628800"/>
          <a:ext cx="8342185" cy="2608664"/>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a:t>
                      </a:r>
                      <a:r>
                        <a:rPr lang="en-US" sz="1600" kern="1200" dirty="0" smtClean="0">
                          <a:solidFill>
                            <a:schemeClr val="dk1"/>
                          </a:solidFill>
                          <a:latin typeface="+mn-lt"/>
                          <a:ea typeface="+mn-ea"/>
                          <a:cs typeface="+mn-cs"/>
                        </a:rPr>
                        <a:t>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52392">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001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52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160012">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5659445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July Berlin, Germany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smtClean="0"/>
              <a:t>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Consider FRD status and readiness to freeze (15min – special order)</a:t>
            </a:r>
          </a:p>
          <a:p>
            <a:pPr algn="just">
              <a:spcBef>
                <a:spcPct val="20000"/>
              </a:spcBef>
              <a:buFontTx/>
              <a:buChar char="•"/>
            </a:pPr>
            <a:r>
              <a:rPr lang="en-US" altLang="en-US" sz="2000" b="0" dirty="0" smtClean="0"/>
              <a:t>Set goals for July meeting (5min – special order)</a:t>
            </a:r>
          </a:p>
          <a:p>
            <a:pPr algn="just">
              <a:spcBef>
                <a:spcPct val="20000"/>
              </a:spcBef>
              <a:buFontTx/>
              <a:buChar char="•"/>
            </a:pPr>
            <a:r>
              <a:rPr lang="en-US" altLang="en-US" sz="2000" b="0" dirty="0" smtClean="0"/>
              <a:t>Set </a:t>
            </a:r>
            <a:r>
              <a:rPr lang="en-US" altLang="en-US" sz="2000" b="0" dirty="0" smtClean="0"/>
              <a:t>teleconference times </a:t>
            </a:r>
            <a:r>
              <a:rPr lang="en-US" altLang="en-US" sz="2000" b="0" dirty="0" smtClean="0"/>
              <a:t>(5min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172889552"/>
              </p:ext>
            </p:extLst>
          </p:nvPr>
        </p:nvGraphicFramePr>
        <p:xfrm>
          <a:off x="622302" y="1916832"/>
          <a:ext cx="7772404" cy="2082576"/>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a:t>
                      </a:r>
                      <a:r>
                        <a:rPr lang="en-US" sz="1600" kern="1200" dirty="0" smtClean="0">
                          <a:solidFill>
                            <a:schemeClr val="dk1"/>
                          </a:solidFill>
                          <a:latin typeface="+mn-lt"/>
                          <a:ea typeface="+mn-ea"/>
                          <a:cs typeface="+mn-cs"/>
                        </a:rPr>
                        <a:t>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7632">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0012">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001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0" name="Title 2"/>
          <p:cNvSpPr>
            <a:spLocks noGrp="1"/>
          </p:cNvSpPr>
          <p:nvPr>
            <p:ph type="title"/>
          </p:nvPr>
        </p:nvSpPr>
        <p:spPr>
          <a:xfrm>
            <a:off x="457200" y="562571"/>
            <a:ext cx="8229600" cy="799058"/>
          </a:xfrm>
          <a:solidFill>
            <a:srgbClr val="FFFF00"/>
          </a:solidFill>
        </p:spPr>
        <p:txBody>
          <a:bodyPr/>
          <a:lstStyle/>
          <a:p>
            <a:r>
              <a:rPr lang="en-US" sz="2800" dirty="0" smtClean="0">
                <a:solidFill>
                  <a:schemeClr val="tx2"/>
                </a:solidFill>
                <a:latin typeface="+mj-lt"/>
              </a:rPr>
              <a:t>TGAZ Approved Timelines and </a:t>
            </a:r>
            <a:r>
              <a:rPr lang="en-US" sz="2800" dirty="0" smtClean="0">
                <a:solidFill>
                  <a:schemeClr val="tx2"/>
                </a:solidFill>
                <a:latin typeface="+mj-lt"/>
              </a:rPr>
              <a:t>Progress – To Be Updated</a:t>
            </a:r>
            <a:endParaRPr lang="en-US" sz="2800" dirty="0">
              <a:solidFill>
                <a:schemeClr val="tx2"/>
              </a:solidFill>
              <a:latin typeface="+mj-lt"/>
            </a:endParaRPr>
          </a:p>
        </p:txBody>
      </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Maturity </a:t>
            </a:r>
            <a:r>
              <a:rPr lang="en-US" dirty="0" smtClean="0"/>
              <a:t>– Freeze (previously)</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past that meeting – depending on level of comments delay 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(May meeting)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11-17-424-05 with additions made during the May meeting and </a:t>
            </a:r>
            <a:r>
              <a:rPr lang="en-US" dirty="0"/>
              <a:t>start a 45 day comment collection, limiting the duration of the subsequent comment resolution to the end of the next face to face IEEE 802.11 WG </a:t>
            </a:r>
            <a:r>
              <a:rPr lang="en-US" dirty="0" smtClean="0"/>
              <a:t>meeting.</a:t>
            </a:r>
          </a:p>
          <a:p>
            <a:r>
              <a:rPr lang="en-US" dirty="0" smtClean="0"/>
              <a:t>Results: 22/0/0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337741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a:t>
            </a:r>
            <a:r>
              <a:rPr lang="en-US" dirty="0" smtClean="0"/>
              <a:t>Sep.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a:t>
            </a:r>
            <a:r>
              <a:rPr lang="en-US" dirty="0" smtClean="0"/>
              <a:t>SFD development</a:t>
            </a:r>
            <a:r>
              <a:rPr lang="en-US" dirty="0" smtClean="0"/>
              <a:t>.</a:t>
            </a:r>
          </a:p>
          <a:p>
            <a:pPr>
              <a:buFont typeface="Arial" panose="020B0604020202020204" pitchFamily="34" charset="0"/>
              <a:buChar char="•"/>
            </a:pPr>
            <a:r>
              <a:rPr lang="en-US" dirty="0" smtClean="0"/>
              <a:t>Initiate a call for amendment text contributions.</a:t>
            </a:r>
            <a:endParaRPr lang="en-US" dirty="0" smtClean="0"/>
          </a:p>
          <a:p>
            <a:pPr>
              <a:buFont typeface="Arial" panose="020B0604020202020204" pitchFamily="34" charset="0"/>
              <a:buChar char="•"/>
            </a:pPr>
            <a:r>
              <a:rPr lang="en-US" dirty="0" smtClean="0"/>
              <a:t>Consider technical proposals.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1841802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a:t>
            </a:r>
            <a:r>
              <a:rPr lang="en-US" dirty="0" smtClean="0"/>
              <a:t>Sep. meeting </a:t>
            </a:r>
            <a:r>
              <a:rPr lang="en-US" dirty="0" smtClean="0"/>
              <a:t>Goals</a:t>
            </a:r>
            <a:endParaRPr lang="en-US" dirty="0"/>
          </a:p>
        </p:txBody>
      </p:sp>
      <p:sp>
        <p:nvSpPr>
          <p:cNvPr id="3" name="Content Placeholder 2"/>
          <p:cNvSpPr>
            <a:spLocks noGrp="1"/>
          </p:cNvSpPr>
          <p:nvPr>
            <p:ph idx="1"/>
          </p:nvPr>
        </p:nvSpPr>
        <p:spPr/>
        <p:txBody>
          <a:bodyPr/>
          <a:lstStyle/>
          <a:p>
            <a:pPr marL="0" indent="0"/>
            <a:r>
              <a:rPr lang="en-US" dirty="0" smtClean="0"/>
              <a:t>We commit for the </a:t>
            </a:r>
            <a:r>
              <a:rPr lang="en-US" dirty="0" smtClean="0"/>
              <a:t>Sep. meeting </a:t>
            </a:r>
            <a:r>
              <a:rPr lang="en-US" dirty="0" smtClean="0"/>
              <a:t>goals as the TG Plan Of Record.</a:t>
            </a:r>
          </a:p>
          <a:p>
            <a:endParaRPr lang="en-US" dirty="0" smtClean="0"/>
          </a:p>
          <a:p>
            <a:r>
              <a:rPr lang="en-US" dirty="0" smtClean="0"/>
              <a:t>Moved</a:t>
            </a:r>
            <a:r>
              <a:rPr lang="en-US" dirty="0" smtClean="0"/>
              <a:t>:</a:t>
            </a:r>
            <a:endParaRPr lang="en-US" dirty="0" smtClean="0"/>
          </a:p>
          <a:p>
            <a:r>
              <a:rPr lang="en-US" dirty="0" smtClean="0"/>
              <a:t>2</a:t>
            </a:r>
            <a:r>
              <a:rPr lang="en-US" baseline="30000" dirty="0" smtClean="0"/>
              <a:t>nd</a:t>
            </a:r>
            <a:r>
              <a:rPr lang="en-US" dirty="0" smtClean="0"/>
              <a:t>:</a:t>
            </a:r>
            <a:endParaRPr lang="en-US" dirty="0" smtClean="0"/>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May 31</a:t>
            </a:r>
            <a:r>
              <a:rPr lang="en-US" altLang="en-US" baseline="30000" dirty="0" smtClean="0"/>
              <a:t>st</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46</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47</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48</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49</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50</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4039</TotalTime>
  <Words>2731</Words>
  <Application>Microsoft Office PowerPoint</Application>
  <PresentationFormat>On-screen Show (4:3)</PresentationFormat>
  <Paragraphs>595</Paragraphs>
  <Slides>52</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2"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 2</vt:lpstr>
      <vt:lpstr>Reminder to do attendance</vt:lpstr>
      <vt:lpstr>Recess</vt:lpstr>
      <vt:lpstr>PowerPoint Presentation</vt:lpstr>
      <vt:lpstr>Meeting Slot # 3 discussion items</vt:lpstr>
      <vt:lpstr>Submission order – Slot #3</vt:lpstr>
      <vt:lpstr>TGAZ Approved Timelines and Progress – To Be Updated</vt:lpstr>
      <vt:lpstr>FRD Maturity – Freeze (previously)</vt:lpstr>
      <vt:lpstr>Motion (May meeting) </vt:lpstr>
      <vt:lpstr>Goals for Sep. Meeting</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115</cp:revision>
  <cp:lastPrinted>1601-01-01T00:00:00Z</cp:lastPrinted>
  <dcterms:created xsi:type="dcterms:W3CDTF">2017-01-29T08:57:00Z</dcterms:created>
  <dcterms:modified xsi:type="dcterms:W3CDTF">2017-05-23T10:52:06Z</dcterms:modified>
</cp:coreProperties>
</file>