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62" r:id="rId4"/>
    <p:sldId id="263" r:id="rId5"/>
    <p:sldId id="265" r:id="rId6"/>
    <p:sldId id="297" r:id="rId7"/>
    <p:sldId id="278" r:id="rId8"/>
    <p:sldId id="294" r:id="rId9"/>
    <p:sldId id="277" r:id="rId10"/>
    <p:sldId id="266" r:id="rId11"/>
    <p:sldId id="267" r:id="rId12"/>
    <p:sldId id="290" r:id="rId13"/>
    <p:sldId id="268" r:id="rId14"/>
    <p:sldId id="271" r:id="rId15"/>
    <p:sldId id="270" r:id="rId16"/>
    <p:sldId id="272" r:id="rId17"/>
    <p:sldId id="273" r:id="rId18"/>
    <p:sldId id="291" r:id="rId19"/>
    <p:sldId id="274" r:id="rId20"/>
    <p:sldId id="275" r:id="rId21"/>
    <p:sldId id="276" r:id="rId22"/>
    <p:sldId id="279" r:id="rId23"/>
    <p:sldId id="280" r:id="rId24"/>
    <p:sldId id="281" r:id="rId25"/>
    <p:sldId id="282" r:id="rId26"/>
    <p:sldId id="283" r:id="rId27"/>
    <p:sldId id="284" r:id="rId28"/>
    <p:sldId id="296" r:id="rId29"/>
    <p:sldId id="285" r:id="rId30"/>
    <p:sldId id="286" r:id="rId31"/>
    <p:sldId id="287" r:id="rId32"/>
    <p:sldId id="288" r:id="rId33"/>
    <p:sldId id="264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0" d="100"/>
          <a:sy n="90" d="100"/>
        </p:scale>
        <p:origin x="126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 Frame Sequences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635934"/>
              </p:ext>
            </p:extLst>
          </p:nvPr>
        </p:nvGraphicFramePr>
        <p:xfrm>
          <a:off x="515938" y="2278063"/>
          <a:ext cx="8061325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61325" cy="247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 smtClean="0"/>
              <a:t>MU-RTS </a:t>
            </a:r>
            <a:r>
              <a:rPr lang="en-US" dirty="0"/>
              <a:t>Trigger frame in </a:t>
            </a:r>
            <a:r>
              <a:rPr lang="en-US" dirty="0" smtClean="0"/>
              <a:t>a non-HT [duplicate] PPDU</a:t>
            </a:r>
          </a:p>
          <a:p>
            <a:pPr marL="400050" lvl="1" indent="0"/>
            <a:r>
              <a:rPr lang="en-US" dirty="0" smtClean="0"/>
              <a:t>Response is CTS frame in synchronized non-HT [duplicate] PPDU</a:t>
            </a:r>
          </a:p>
          <a:p>
            <a:pPr marL="400050" lvl="1" indent="0"/>
            <a:r>
              <a:rPr lang="en-US" dirty="0" smtClean="0"/>
              <a:t>Always transmit on primary 20 MHz channel and possibly on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secondary 20 MHz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secondary 20 MHz + secondary 40 MHz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secondary 20 MHz + secondary 40 MHz + secondary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occupancy is indicated in the MU-RTS Trigger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39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70" y="944034"/>
            <a:ext cx="8000471" cy="1065213"/>
          </a:xfrm>
        </p:spPr>
        <p:txBody>
          <a:bodyPr/>
          <a:lstStyle/>
          <a:p>
            <a:r>
              <a:rPr lang="en-US" dirty="0" smtClean="0"/>
              <a:t>Initial PPDU</a:t>
            </a:r>
            <a:br>
              <a:rPr lang="en-US" dirty="0" smtClean="0"/>
            </a:br>
            <a:r>
              <a:rPr lang="en-US" dirty="0" smtClean="0"/>
              <a:t>(soliciting UL data, control or management)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8214"/>
            <a:ext cx="8549774" cy="271303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>
                <a:solidFill>
                  <a:schemeClr val="tx1"/>
                </a:solidFill>
              </a:rPr>
              <a:t>An HE AP may send to an HE non-AP STA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</a:t>
            </a:r>
            <a:r>
              <a:rPr lang="en-US" sz="1800" b="1" dirty="0">
                <a:solidFill>
                  <a:schemeClr val="tx1"/>
                </a:solidFill>
              </a:rPr>
              <a:t>Basic Trigger frame </a:t>
            </a:r>
            <a:r>
              <a:rPr lang="en-US" sz="1800" dirty="0">
                <a:solidFill>
                  <a:schemeClr val="tx1"/>
                </a:solidFill>
              </a:rPr>
              <a:t>with the </a:t>
            </a:r>
            <a:r>
              <a:rPr lang="en-US" sz="1800" b="1" dirty="0">
                <a:solidFill>
                  <a:schemeClr val="tx1"/>
                </a:solidFill>
              </a:rPr>
              <a:t>TID Aggregation Limit </a:t>
            </a:r>
            <a:r>
              <a:rPr lang="en-US" sz="1800" dirty="0">
                <a:solidFill>
                  <a:schemeClr val="tx1"/>
                </a:solidFill>
              </a:rPr>
              <a:t>subfield in the User Info field addressed to the HE non-AP STA </a:t>
            </a:r>
            <a:r>
              <a:rPr lang="en-US" sz="1800" b="1" dirty="0">
                <a:solidFill>
                  <a:schemeClr val="tx1"/>
                </a:solidFill>
              </a:rPr>
              <a:t>set to 1 </a:t>
            </a:r>
            <a:r>
              <a:rPr lang="en-US" sz="1800" dirty="0">
                <a:solidFill>
                  <a:schemeClr val="tx1"/>
                </a:solidFill>
              </a:rPr>
              <a:t>carried in a non-HT PPDU, non-HT duplicate PPDU, or HT PPDU with TXVECTOR parameter AGGREGATION set to 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 A-MPDU that contains one or more </a:t>
            </a:r>
            <a:r>
              <a:rPr lang="en-US" sz="1800" b="1" dirty="0">
                <a:solidFill>
                  <a:schemeClr val="tx1"/>
                </a:solidFill>
              </a:rPr>
              <a:t>Basic Trigger frames </a:t>
            </a:r>
            <a:r>
              <a:rPr lang="en-US" sz="1800" dirty="0">
                <a:solidFill>
                  <a:schemeClr val="tx1"/>
                </a:solidFill>
              </a:rPr>
              <a:t>with the </a:t>
            </a:r>
            <a:r>
              <a:rPr lang="en-US" sz="1800" b="1" dirty="0">
                <a:solidFill>
                  <a:schemeClr val="tx1"/>
                </a:solidFill>
              </a:rPr>
              <a:t>TID Aggregation Limit</a:t>
            </a:r>
            <a:r>
              <a:rPr lang="en-US" sz="1800" dirty="0">
                <a:solidFill>
                  <a:schemeClr val="tx1"/>
                </a:solidFill>
              </a:rPr>
              <a:t> subfield in the User Info field addressed to the HE non-AP STA </a:t>
            </a:r>
            <a:r>
              <a:rPr lang="en-US" sz="1800" b="1" dirty="0">
                <a:solidFill>
                  <a:schemeClr val="tx1"/>
                </a:solidFill>
              </a:rPr>
              <a:t>set to 1</a:t>
            </a:r>
            <a:r>
              <a:rPr lang="en-US" sz="1800" dirty="0">
                <a:solidFill>
                  <a:schemeClr val="tx1"/>
                </a:solidFill>
              </a:rPr>
              <a:t>. The A-MPDU is carried in a VHT PPDU, HE SU PPDU, HE ER SU PPDU, or HE MU PPDU.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65885" y="4999672"/>
            <a:ext cx="69515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There are various ways to send the Trigger frame: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Broadcast frame with multiple User Info field in an SU PPDU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Unicast frame with single User Info field in an SU PPDU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Multiple unicast frames with single User Info field in MU PPDU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Broadcast frame in broadcast RU in an HE MU PPDU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4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data</a:t>
            </a:r>
            <a:r>
              <a:rPr lang="en-US" dirty="0"/>
              <a:t> </a:t>
            </a:r>
            <a:r>
              <a:rPr lang="en-US" dirty="0" smtClean="0"/>
              <a:t>with triggered control response)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2362200"/>
            <a:ext cx="8382000" cy="2133600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>
                <a:solidFill>
                  <a:schemeClr val="tx1"/>
                </a:solidFill>
              </a:rPr>
              <a:t>An HE AP may send to an HE non-AP STA one of the </a:t>
            </a:r>
            <a:r>
              <a:rPr lang="en-US" sz="2000" b="0" dirty="0" smtClean="0">
                <a:solidFill>
                  <a:schemeClr val="tx1"/>
                </a:solidFill>
              </a:rPr>
              <a:t>following </a:t>
            </a:r>
            <a:r>
              <a:rPr lang="en-US" sz="2000" b="0" i="1" dirty="0" smtClean="0">
                <a:solidFill>
                  <a:schemeClr val="tx1"/>
                </a:solidFill>
              </a:rPr>
              <a:t>(continued)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An A-MPDU that contains one or more </a:t>
            </a:r>
            <a:r>
              <a:rPr lang="en-US" sz="1800" b="1" dirty="0" smtClean="0"/>
              <a:t>Basic Trigger frames </a:t>
            </a:r>
            <a:r>
              <a:rPr lang="en-US" sz="1800" dirty="0" smtClean="0"/>
              <a:t>with the </a:t>
            </a:r>
            <a:r>
              <a:rPr lang="en-US" sz="1800" b="1" dirty="0" smtClean="0"/>
              <a:t>TID Aggregation Limit</a:t>
            </a:r>
            <a:r>
              <a:rPr lang="en-US" sz="1800" dirty="0" smtClean="0"/>
              <a:t> subfield in the User Info field addressed to the HE non-AP STA </a:t>
            </a:r>
            <a:r>
              <a:rPr lang="en-US" sz="1800" b="1" dirty="0" smtClean="0"/>
              <a:t>set to 0 </a:t>
            </a:r>
            <a:r>
              <a:rPr lang="en-US" sz="1800" dirty="0" smtClean="0"/>
              <a:t>and </a:t>
            </a:r>
            <a:r>
              <a:rPr lang="en-US" sz="1800" b="1" dirty="0" err="1" smtClean="0"/>
              <a:t>QoS</a:t>
            </a:r>
            <a:r>
              <a:rPr lang="en-US" sz="1800" b="1" dirty="0" smtClean="0"/>
              <a:t> Data frames and/or </a:t>
            </a:r>
            <a:r>
              <a:rPr lang="en-US" sz="1800" b="1" dirty="0" err="1" smtClean="0"/>
              <a:t>QoS</a:t>
            </a:r>
            <a:r>
              <a:rPr lang="en-US" sz="1800" b="1" dirty="0" smtClean="0"/>
              <a:t> Null frames </a:t>
            </a:r>
            <a:r>
              <a:rPr lang="en-US" sz="1800" dirty="0" smtClean="0"/>
              <a:t>belonging to a </a:t>
            </a:r>
            <a:r>
              <a:rPr lang="en-US" sz="1800" b="1" dirty="0" smtClean="0"/>
              <a:t>single block </a:t>
            </a:r>
            <a:r>
              <a:rPr lang="en-US" sz="1800" b="1" dirty="0" err="1" smtClean="0"/>
              <a:t>ack</a:t>
            </a:r>
            <a:r>
              <a:rPr lang="en-US" sz="1800" b="1" dirty="0" smtClean="0"/>
              <a:t> agreement </a:t>
            </a:r>
            <a:r>
              <a:rPr lang="en-US" sz="1800" dirty="0" smtClean="0"/>
              <a:t>and with </a:t>
            </a:r>
            <a:r>
              <a:rPr lang="en-US" sz="1800" dirty="0" err="1" smtClean="0"/>
              <a:t>ack</a:t>
            </a:r>
            <a:r>
              <a:rPr lang="en-US" sz="1800" dirty="0" smtClean="0"/>
              <a:t> policy HTP </a:t>
            </a:r>
            <a:r>
              <a:rPr lang="en-US" sz="1800" dirty="0" err="1" smtClean="0"/>
              <a:t>Ack</a:t>
            </a:r>
            <a:r>
              <a:rPr lang="en-US" sz="1800" dirty="0" smtClean="0"/>
              <a:t> or Block Ack. The A-MPDU is carried in a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02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5213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(BAR with triggered control response)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74118"/>
            <a:ext cx="8382000" cy="2250281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An HE AP may send to an HE non-AP STA one of the following </a:t>
            </a:r>
            <a:r>
              <a:rPr lang="en-US" sz="2000" b="0" i="1" dirty="0">
                <a:solidFill>
                  <a:schemeClr val="tx1"/>
                </a:solidFill>
              </a:rPr>
              <a:t>(continued</a:t>
            </a:r>
            <a:r>
              <a:rPr lang="en-US" sz="2000" b="0" i="1" dirty="0" smtClean="0">
                <a:solidFill>
                  <a:schemeClr val="tx1"/>
                </a:solidFill>
              </a:rPr>
              <a:t>)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b="1" dirty="0"/>
              <a:t>MU-BAR Trigger frame </a:t>
            </a:r>
            <a:r>
              <a:rPr lang="en-US" sz="1800" dirty="0"/>
              <a:t>with a User Info field addressed to the HE non-AP STA carried in a non-HT PPDU, non-HT duplicate PPDU, HT PPDU with TXVECTOR parameter AGGREGATION set to 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A-MPDU that contains one or more </a:t>
            </a:r>
            <a:r>
              <a:rPr lang="en-US" sz="1800" b="1" dirty="0"/>
              <a:t>MU-BAR Trigger frames </a:t>
            </a:r>
            <a:r>
              <a:rPr lang="en-US" sz="1800" dirty="0"/>
              <a:t>with a User Info field addressed to the HE non-AP STA. The A-MPDU is carried in a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8104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don’t send a Trigger frame +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BlockAckReq</a:t>
            </a:r>
            <a:r>
              <a:rPr lang="en-US" sz="1800" b="1" dirty="0" smtClean="0">
                <a:solidFill>
                  <a:srgbClr val="FF0000"/>
                </a:solidFill>
              </a:rPr>
              <a:t> frame to shift the block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window and solicit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</a:t>
            </a:r>
            <a:r>
              <a:rPr lang="en-US" sz="1800" b="1" dirty="0" smtClean="0">
                <a:solidFill>
                  <a:srgbClr val="FF0000"/>
                </a:solidFill>
              </a:rPr>
              <a:t> frame.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And we also send a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BlockAckReq</a:t>
            </a:r>
            <a:r>
              <a:rPr lang="en-US" sz="1800" b="1" dirty="0" smtClean="0">
                <a:solidFill>
                  <a:srgbClr val="FF0000"/>
                </a:solidFill>
              </a:rPr>
              <a:t> frame with UMRS Control field.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Instead, we have a special Trigger frame: the MU-BAR Trigger frame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6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5213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management or data with triggered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243998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</a:t>
            </a:r>
            <a:r>
              <a:rPr lang="en-US" sz="2000" b="0" dirty="0" err="1"/>
              <a:t>Ack</a:t>
            </a:r>
            <a:r>
              <a:rPr lang="en-US" sz="2000" b="0" dirty="0"/>
              <a:t> Enabled Multi-TID Aggregation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A-MPDU that contains one or more </a:t>
            </a:r>
            <a:r>
              <a:rPr lang="en-US" b="1" dirty="0"/>
              <a:t>Basic Trigger frames </a:t>
            </a:r>
            <a:r>
              <a:rPr lang="en-US" dirty="0"/>
              <a:t>with the </a:t>
            </a:r>
            <a:r>
              <a:rPr lang="en-US" b="1" dirty="0"/>
              <a:t>TID Aggregation Limit </a:t>
            </a:r>
            <a:r>
              <a:rPr lang="en-US" dirty="0"/>
              <a:t>subfield in the User Info field addressed to the HE non-AP STA </a:t>
            </a:r>
            <a:r>
              <a:rPr lang="en-US" b="1" dirty="0"/>
              <a:t>set to 0 </a:t>
            </a:r>
            <a:r>
              <a:rPr lang="en-US" dirty="0"/>
              <a:t>and an </a:t>
            </a:r>
            <a:r>
              <a:rPr lang="en-US" b="1" dirty="0"/>
              <a:t>S-MPDU</a:t>
            </a:r>
            <a:r>
              <a:rPr lang="en-US" dirty="0"/>
              <a:t> that is an Action frame, </a:t>
            </a:r>
            <a:r>
              <a:rPr lang="en-US" dirty="0" err="1"/>
              <a:t>QoS</a:t>
            </a:r>
            <a:r>
              <a:rPr lang="en-US" dirty="0"/>
              <a:t> Data frame with </a:t>
            </a:r>
            <a:r>
              <a:rPr lang="en-US" dirty="0" err="1"/>
              <a:t>ack</a:t>
            </a:r>
            <a:r>
              <a:rPr lang="en-US" dirty="0"/>
              <a:t> policy HTP </a:t>
            </a:r>
            <a:r>
              <a:rPr lang="en-US" dirty="0" err="1"/>
              <a:t>Ack</a:t>
            </a:r>
            <a:r>
              <a:rPr lang="en-US" dirty="0"/>
              <a:t>, or </a:t>
            </a:r>
            <a:r>
              <a:rPr lang="en-US" dirty="0" err="1"/>
              <a:t>QoS</a:t>
            </a:r>
            <a:r>
              <a:rPr lang="en-US" dirty="0"/>
              <a:t> Null frame with </a:t>
            </a:r>
            <a:r>
              <a:rPr lang="en-US" dirty="0" err="1"/>
              <a:t>ack</a:t>
            </a:r>
            <a:r>
              <a:rPr lang="en-US" dirty="0"/>
              <a:t> policy HTP Ack. The A-MPDU is carried in an </a:t>
            </a:r>
            <a:r>
              <a:rPr lang="en-US" b="1" dirty="0"/>
              <a:t>HE MU PPDU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7883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need special handling when aggregating a Trigger frame and Action frame since we don’t want the responder sending an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frame in an SU PPDU if it does not receive the Trigger frame. So, we only allow Trigger frame + S-MPDU in the HE MU PPDU.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78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(UL, DL and peer-to-peer)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4191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STA may send to another HE STA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Action frame, </a:t>
            </a:r>
            <a:r>
              <a:rPr lang="en-US" sz="1800" dirty="0" err="1"/>
              <a:t>QoS</a:t>
            </a:r>
            <a:r>
              <a:rPr lang="en-US" sz="1800" dirty="0"/>
              <a:t> Data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, or </a:t>
            </a:r>
            <a:r>
              <a:rPr lang="en-US" sz="1800" dirty="0" err="1"/>
              <a:t>QoS</a:t>
            </a:r>
            <a:r>
              <a:rPr lang="en-US" sz="1800" dirty="0"/>
              <a:t> Null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 carried in a non-HT PPDU, non-HT duplicate PPDU or HT PPDU with TXVECTOR parameter AGGREGATION  set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S-MPDU that is an Action frame, </a:t>
            </a:r>
            <a:r>
              <a:rPr lang="en-US" sz="1800" dirty="0" err="1"/>
              <a:t>QoS</a:t>
            </a:r>
            <a:r>
              <a:rPr lang="en-US" sz="1800" dirty="0"/>
              <a:t> Data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, or </a:t>
            </a:r>
            <a:r>
              <a:rPr lang="en-US" sz="1800" dirty="0" err="1"/>
              <a:t>QoS</a:t>
            </a:r>
            <a:r>
              <a:rPr lang="en-US" sz="1800" dirty="0"/>
              <a:t> Null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 carried in a VHT PPDU, HE SU PPDU, or HE ER SU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</a:t>
            </a:r>
            <a:r>
              <a:rPr lang="en-US" sz="1800" dirty="0" err="1"/>
              <a:t>QoS</a:t>
            </a:r>
            <a:r>
              <a:rPr lang="en-US" sz="1800" dirty="0"/>
              <a:t> Data frames and/or </a:t>
            </a:r>
            <a:r>
              <a:rPr lang="en-US" sz="1800" dirty="0" err="1"/>
              <a:t>QoS</a:t>
            </a:r>
            <a:r>
              <a:rPr lang="en-US" sz="1800" dirty="0"/>
              <a:t> Null frames with </a:t>
            </a:r>
            <a:r>
              <a:rPr lang="en-US" sz="1800" dirty="0" err="1"/>
              <a:t>ack</a:t>
            </a:r>
            <a:r>
              <a:rPr lang="en-US" sz="1800" dirty="0"/>
              <a:t> policy Implicit Block </a:t>
            </a:r>
            <a:r>
              <a:rPr lang="en-US" sz="1800" dirty="0" err="1"/>
              <a:t>Ack</a:t>
            </a:r>
            <a:r>
              <a:rPr lang="en-US" sz="1800" dirty="0"/>
              <a:t> Request or Block </a:t>
            </a:r>
            <a:r>
              <a:rPr lang="en-US" sz="1800" dirty="0" err="1"/>
              <a:t>Ack</a:t>
            </a:r>
            <a:r>
              <a:rPr lang="en-US" sz="1800" dirty="0"/>
              <a:t> and belonging to a single block </a:t>
            </a:r>
            <a:r>
              <a:rPr lang="en-US" sz="1800" dirty="0" err="1"/>
              <a:t>ack</a:t>
            </a:r>
            <a:r>
              <a:rPr lang="en-US" sz="1800" dirty="0"/>
              <a:t> agreement. The A-MPDU is carried in an HT PPDU, VHT PPDU, HE SU PPDU, HE ER SU PPDU, or HE MU PPDU</a:t>
            </a:r>
            <a:r>
              <a:rPr lang="en-US" sz="18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frame carried in a non-HT PPDU, non-HT duplicate PPDU, HT PPDU, VHT PPDU, HE SU PPDU, HE ER SU PPDU, HE MU PPDU.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309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295400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data with triggered control response using 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458200" cy="41148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UMRS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S-MPDU that is an Action frame that has a UMRS Control field present or a </a:t>
            </a:r>
            <a:r>
              <a:rPr lang="en-US" sz="1800" dirty="0" err="1"/>
              <a:t>QoS</a:t>
            </a:r>
            <a:r>
              <a:rPr lang="en-US" sz="1800" dirty="0"/>
              <a:t> Data frame with UMRS Control field present and that has </a:t>
            </a:r>
            <a:r>
              <a:rPr lang="en-US" sz="1800" dirty="0" err="1"/>
              <a:t>ack</a:t>
            </a:r>
            <a:r>
              <a:rPr lang="en-US" sz="1800" dirty="0"/>
              <a:t> policy HTP Ack. The S-MPDU is carried in a VHT PPDU, HE SU PPDU, HE ER SU PPDU,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Action frame that has a UMRS Control field present, or a </a:t>
            </a:r>
            <a:r>
              <a:rPr lang="en-US" sz="1800" dirty="0" err="1"/>
              <a:t>QoS</a:t>
            </a:r>
            <a:r>
              <a:rPr lang="en-US" sz="1800" dirty="0"/>
              <a:t> Data frame or </a:t>
            </a:r>
            <a:r>
              <a:rPr lang="en-US" sz="1800" dirty="0" err="1"/>
              <a:t>QoS</a:t>
            </a:r>
            <a:r>
              <a:rPr lang="en-US" sz="1800" dirty="0"/>
              <a:t> Null frame that has a UMRS Control field present and that has </a:t>
            </a:r>
            <a:r>
              <a:rPr lang="en-US" sz="1800" dirty="0" err="1"/>
              <a:t>ack</a:t>
            </a:r>
            <a:r>
              <a:rPr lang="en-US" sz="1800" dirty="0"/>
              <a:t> policy HTP Ack. The frame is carried in a non-HT PPDU, non-HT duplicate PPDU, or HT PPDU with TXVECTOR parameter AGGERGATION set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</a:t>
            </a:r>
            <a:r>
              <a:rPr lang="en-US" sz="1800" dirty="0" err="1"/>
              <a:t>QoS</a:t>
            </a:r>
            <a:r>
              <a:rPr lang="en-US" sz="1800" dirty="0"/>
              <a:t> Data frames and/or </a:t>
            </a:r>
            <a:r>
              <a:rPr lang="en-US" sz="1800" dirty="0" err="1"/>
              <a:t>QoS</a:t>
            </a:r>
            <a:r>
              <a:rPr lang="en-US" sz="1800" dirty="0"/>
              <a:t> Null frames with a UMRS Control field present and with </a:t>
            </a:r>
            <a:r>
              <a:rPr lang="en-US" sz="1800" dirty="0" err="1"/>
              <a:t>ack</a:t>
            </a:r>
            <a:r>
              <a:rPr lang="en-US" sz="1800" dirty="0"/>
              <a:t> policy HTP Ack. The A-MPDU is carried in an HT PPDU, VHT PPDU, HE SU PPDU, HE ER SU PPDU,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101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3276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</a:t>
            </a:r>
            <a:r>
              <a:rPr lang="en-US" sz="2000" b="0" dirty="0"/>
              <a:t>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one or more Basic Trigger frames with the TID Aggregation Limit subfield in the User Info field addressed to the STA set to 0 and </a:t>
            </a:r>
            <a:r>
              <a:rPr lang="en-US" sz="1800" dirty="0" err="1"/>
              <a:t>QoS</a:t>
            </a:r>
            <a:r>
              <a:rPr lang="en-US" sz="1800" dirty="0"/>
              <a:t> Data frames and/or </a:t>
            </a:r>
            <a:r>
              <a:rPr lang="en-US" sz="1800" dirty="0" err="1"/>
              <a:t>QoS</a:t>
            </a:r>
            <a:r>
              <a:rPr lang="en-US" sz="1800" dirty="0"/>
              <a:t> Null frames that belong to </a:t>
            </a:r>
            <a:r>
              <a:rPr lang="en-US" sz="1800" b="1" dirty="0"/>
              <a:t>more than one block </a:t>
            </a:r>
            <a:r>
              <a:rPr lang="en-US" sz="1800" b="1" dirty="0" err="1"/>
              <a:t>ack</a:t>
            </a:r>
            <a:r>
              <a:rPr lang="en-US" sz="1800" b="1" dirty="0"/>
              <a:t> </a:t>
            </a:r>
            <a:r>
              <a:rPr lang="en-US" sz="1800" b="1" dirty="0" smtClean="0"/>
              <a:t>agreement</a:t>
            </a:r>
            <a:r>
              <a:rPr lang="en-US" sz="1800" dirty="0" smtClean="0"/>
              <a:t> and </a:t>
            </a:r>
            <a:r>
              <a:rPr lang="en-US" sz="1800" dirty="0"/>
              <a:t>with </a:t>
            </a:r>
            <a:r>
              <a:rPr lang="en-US" sz="1800" dirty="0" err="1"/>
              <a:t>ack</a:t>
            </a:r>
            <a:r>
              <a:rPr lang="en-US" sz="1800" dirty="0"/>
              <a:t> policy HTP Ack. The A-MPDU is carried in an HT PPDU, VHT PPDU, HE SU PPDU, HE ER SU PPDU, or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MU-BAR Trigger frame with </a:t>
            </a:r>
            <a:r>
              <a:rPr lang="en-US" sz="1800" b="1" dirty="0"/>
              <a:t>two or more </a:t>
            </a:r>
            <a:r>
              <a:rPr lang="en-US" sz="1800" dirty="0"/>
              <a:t>User Info fields addressed to the TXOP responder carried in a non-HT PPDU, non-HT duplicate PPDU, HT PPDU,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41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(UL, DL, and peer-to-peer 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2511425"/>
            <a:ext cx="8610600" cy="2819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</a:t>
            </a:r>
            <a:r>
              <a:rPr lang="en-US" sz="2000" b="0" dirty="0" smtClean="0"/>
              <a:t>STA may </a:t>
            </a:r>
            <a:r>
              <a:rPr lang="en-US" sz="2000" b="0" dirty="0"/>
              <a:t>send to </a:t>
            </a:r>
            <a:r>
              <a:rPr lang="en-US" sz="2000" b="0" dirty="0" smtClean="0"/>
              <a:t>another </a:t>
            </a:r>
            <a:r>
              <a:rPr lang="en-US" sz="2000" b="0" dirty="0"/>
              <a:t>HE </a:t>
            </a:r>
            <a:r>
              <a:rPr lang="en-US" sz="2000" b="0" dirty="0" smtClean="0"/>
              <a:t>STA </a:t>
            </a:r>
            <a:r>
              <a:rPr lang="en-US" sz="2000" b="0" dirty="0"/>
              <a:t>that supports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</a:t>
            </a:r>
            <a:r>
              <a:rPr lang="en-US" sz="2000" b="0" dirty="0"/>
              <a:t>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one or more </a:t>
            </a:r>
            <a:r>
              <a:rPr lang="en-US" sz="1800" dirty="0" err="1"/>
              <a:t>QoS</a:t>
            </a:r>
            <a:r>
              <a:rPr lang="en-US" sz="1800" dirty="0"/>
              <a:t> Data frames that belong to </a:t>
            </a:r>
            <a:r>
              <a:rPr lang="en-US" sz="1800" b="1" dirty="0"/>
              <a:t>more than one block </a:t>
            </a:r>
            <a:r>
              <a:rPr lang="en-US" sz="1800" b="1" dirty="0" err="1"/>
              <a:t>ack</a:t>
            </a:r>
            <a:r>
              <a:rPr lang="en-US" sz="1800" b="1" dirty="0"/>
              <a:t> agreement</a:t>
            </a:r>
            <a:r>
              <a:rPr lang="en-US" sz="1800" dirty="0"/>
              <a:t> and with </a:t>
            </a:r>
            <a:r>
              <a:rPr lang="en-US" sz="1800" dirty="0" err="1"/>
              <a:t>ack</a:t>
            </a:r>
            <a:r>
              <a:rPr lang="en-US" sz="1800" dirty="0"/>
              <a:t> policy Implicit Block </a:t>
            </a:r>
            <a:r>
              <a:rPr lang="en-US" sz="1800" dirty="0" err="1"/>
              <a:t>Ack</a:t>
            </a:r>
            <a:r>
              <a:rPr lang="en-US" sz="1800" dirty="0"/>
              <a:t> Request or Block Ack. The A-MPDU is carried in an HT PPDU, VHT PPDU, HE SU PPDU, HE ER SU PPDU or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 </a:t>
            </a:r>
            <a:r>
              <a:rPr lang="en-US" sz="1800" b="1" dirty="0"/>
              <a:t>Multi-TID </a:t>
            </a:r>
            <a:r>
              <a:rPr lang="en-US" sz="1800" b="1" dirty="0" err="1"/>
              <a:t>BlockAckReq</a:t>
            </a:r>
            <a:r>
              <a:rPr lang="en-US" sz="1800" b="1" dirty="0"/>
              <a:t> frame </a:t>
            </a:r>
            <a:r>
              <a:rPr lang="en-US" sz="1800" dirty="0"/>
              <a:t>with more than one BAR Information field carried in a non-HT PPDU, non-HT duplicate PPDU, HT PPDU, VHT PPDU, HE SU PPDU, HE ER SU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34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 with 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199"/>
            <a:ext cx="8382000" cy="137160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both UMRS and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contexts, </a:t>
            </a:r>
            <a:r>
              <a:rPr lang="en-US" sz="2000" b="0" dirty="0"/>
              <a:t>an A-MPDU that 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belonging to </a:t>
            </a:r>
            <a:r>
              <a:rPr lang="en-US" sz="2000" dirty="0"/>
              <a:t>more than one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and that include a UMRS Control field and have </a:t>
            </a:r>
            <a:r>
              <a:rPr lang="en-US" sz="2000" b="0" dirty="0" err="1"/>
              <a:t>ack</a:t>
            </a:r>
            <a:r>
              <a:rPr lang="en-US" sz="2000" b="0" dirty="0"/>
              <a:t> policy HTP 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60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provides an overview of HE frame exchange sequences in a slightly more coherent manner than is provided by the spec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assumes that some of the comment resolution proposed during this session is adopted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is mostly a tutorial but introduces some terminology we may want to adopt in the spec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49580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cascading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Basic Trigger frames with the TID Aggregation Limit subfield in the User Info field addressed to the STA set to a value </a:t>
            </a:r>
            <a:r>
              <a:rPr lang="en-US" b="1" dirty="0"/>
              <a:t>greater than 0 </a:t>
            </a:r>
            <a:r>
              <a:rPr lang="en-US" dirty="0"/>
              <a:t>and an </a:t>
            </a:r>
            <a:r>
              <a:rPr lang="en-US" b="1" dirty="0"/>
              <a:t>S-MPDU</a:t>
            </a:r>
            <a:r>
              <a:rPr lang="en-US" dirty="0"/>
              <a:t> that is an Action frame, </a:t>
            </a:r>
            <a:r>
              <a:rPr lang="en-US" dirty="0" err="1"/>
              <a:t>QoS</a:t>
            </a:r>
            <a:r>
              <a:rPr lang="en-US" dirty="0"/>
              <a:t> Data frame with </a:t>
            </a:r>
            <a:r>
              <a:rPr lang="en-US" dirty="0" err="1"/>
              <a:t>ack</a:t>
            </a:r>
            <a:r>
              <a:rPr lang="en-US" dirty="0"/>
              <a:t> policy HTP </a:t>
            </a:r>
            <a:r>
              <a:rPr lang="en-US" dirty="0" err="1"/>
              <a:t>Ack</a:t>
            </a:r>
            <a:r>
              <a:rPr lang="en-US" dirty="0"/>
              <a:t>, or </a:t>
            </a:r>
            <a:r>
              <a:rPr lang="en-US" dirty="0" err="1"/>
              <a:t>QoS</a:t>
            </a:r>
            <a:r>
              <a:rPr lang="en-US" dirty="0"/>
              <a:t> Null frame with </a:t>
            </a:r>
            <a:r>
              <a:rPr lang="en-US" dirty="0" err="1"/>
              <a:t>ack</a:t>
            </a:r>
            <a:r>
              <a:rPr lang="en-US" dirty="0"/>
              <a:t> policy HTP Ack. The A-MPDU is carried in an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Basic Trigger frames with the TID Aggregation Limit subfield in the User Info field addressed to the STA set to a value </a:t>
            </a:r>
            <a:r>
              <a:rPr lang="en-US" b="1" dirty="0"/>
              <a:t>greater than 0 </a:t>
            </a:r>
            <a:r>
              <a:rPr lang="en-US" dirty="0"/>
              <a:t>and one or more </a:t>
            </a:r>
            <a:r>
              <a:rPr lang="en-US" dirty="0" err="1"/>
              <a:t>QoS</a:t>
            </a:r>
            <a:r>
              <a:rPr lang="en-US" dirty="0"/>
              <a:t> Data frames and/or </a:t>
            </a:r>
            <a:r>
              <a:rPr lang="en-US" dirty="0" err="1"/>
              <a:t>QoS</a:t>
            </a:r>
            <a:r>
              <a:rPr lang="en-US" dirty="0"/>
              <a:t> Null frames that belong to the </a:t>
            </a:r>
            <a:r>
              <a:rPr lang="en-US" b="1" dirty="0"/>
              <a:t>same block </a:t>
            </a:r>
            <a:r>
              <a:rPr lang="en-US" b="1" dirty="0" err="1"/>
              <a:t>ack</a:t>
            </a:r>
            <a:r>
              <a:rPr lang="en-US" b="1" dirty="0"/>
              <a:t> agreement </a:t>
            </a:r>
            <a:r>
              <a:rPr lang="en-US" dirty="0"/>
              <a:t>and with </a:t>
            </a:r>
            <a:r>
              <a:rPr lang="en-US" dirty="0" err="1"/>
              <a:t>ack</a:t>
            </a:r>
            <a:r>
              <a:rPr lang="en-US" dirty="0"/>
              <a:t> policy HTP Ack. The A-MPDU is carried in a VHT PPDU, HE SU PPDU, HE ER SU PPDU, or HE MU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347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 with 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2286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both cascading and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an </a:t>
            </a:r>
            <a:r>
              <a:rPr lang="en-US" sz="2000" b="0" dirty="0"/>
              <a:t>A-MPDU that contains one or more Basic Trigger frames with the TID Aggregation Limit subfield in the User Info field addressed to the STA set to a value </a:t>
            </a:r>
            <a:r>
              <a:rPr lang="en-US" sz="2000" dirty="0"/>
              <a:t>greater than 0</a:t>
            </a:r>
            <a:r>
              <a:rPr lang="en-US" sz="2000" b="0" dirty="0"/>
              <a:t> and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that belong to </a:t>
            </a:r>
            <a:r>
              <a:rPr lang="en-US" sz="2000" dirty="0"/>
              <a:t>more than one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and with </a:t>
            </a:r>
            <a:r>
              <a:rPr lang="en-US" sz="2000" b="0" dirty="0" err="1"/>
              <a:t>ack</a:t>
            </a:r>
            <a:r>
              <a:rPr lang="en-US" sz="2000" b="0" dirty="0"/>
              <a:t> policy HTP Ack. The A-MPDU is carried in an HT PPDU, VHT PPDU, HE SU PPDU, HE ER SU PPDU, or HE MU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638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TB PPDU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HE non-AP STA responds with a HE TB PPDU if it receives either a Trigger frame or UMRS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Since not all frames in an A-MPDU are necessarily received the rules must not allow SU PPDU response when a HE TB PPDU response is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Ack</a:t>
            </a:r>
            <a:r>
              <a:rPr lang="en-US" dirty="0" smtClean="0"/>
              <a:t> policy HTP </a:t>
            </a:r>
            <a:r>
              <a:rPr lang="en-US" dirty="0" err="1" smtClean="0"/>
              <a:t>Ack</a:t>
            </a:r>
            <a:r>
              <a:rPr lang="en-US" dirty="0" smtClean="0"/>
              <a:t> means: “you should have received a Trigger frame or UMRS Control field so only send </a:t>
            </a:r>
            <a:r>
              <a:rPr lang="en-US" dirty="0" err="1" smtClean="0"/>
              <a:t>ack</a:t>
            </a:r>
            <a:r>
              <a:rPr lang="en-US" dirty="0" smtClean="0"/>
              <a:t> if you did”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need special rules for Action frames since these don’t have an </a:t>
            </a:r>
            <a:r>
              <a:rPr lang="en-US" dirty="0" err="1" smtClean="0"/>
              <a:t>ack</a:t>
            </a:r>
            <a:r>
              <a:rPr lang="en-US" dirty="0" smtClean="0"/>
              <a:t> policy (soliciting the </a:t>
            </a:r>
            <a:r>
              <a:rPr lang="en-US" dirty="0" err="1" smtClean="0"/>
              <a:t>ack</a:t>
            </a:r>
            <a:r>
              <a:rPr lang="en-US" dirty="0" smtClean="0"/>
              <a:t> is implicit in the Action subtype)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Also, a STA that receives a Trigger frame only responds if it has something to send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873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(when not to respond)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886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 a Basic Trigger frame with the TID Aggregation Limit subfield </a:t>
            </a:r>
            <a:r>
              <a:rPr lang="en-US" sz="2000" b="0" dirty="0" smtClean="0"/>
              <a:t>in </a:t>
            </a:r>
            <a:r>
              <a:rPr lang="en-US" sz="2000" b="0" dirty="0"/>
              <a:t>the User Info field addressed to the STA set to 0 </a:t>
            </a:r>
            <a:r>
              <a:rPr lang="en-US" sz="2000" dirty="0"/>
              <a:t>shall not </a:t>
            </a:r>
            <a:r>
              <a:rPr lang="en-US" sz="2000" dirty="0" smtClean="0"/>
              <a:t>respond</a:t>
            </a:r>
            <a:r>
              <a:rPr lang="en-US" sz="2000" b="0" dirty="0" smtClean="0"/>
              <a:t> </a:t>
            </a:r>
            <a:r>
              <a:rPr lang="en-US" sz="2000" b="0" dirty="0"/>
              <a:t>unless it receives the Basic Trigger frame in an A-MPDU that includes a frame soliciting a control response.</a:t>
            </a:r>
          </a:p>
          <a:p>
            <a:r>
              <a:rPr lang="en-US" sz="2000" b="0" dirty="0"/>
              <a:t>A STA that receives a Basic Trigger frame with the TID Aggregation Limit subfield in the User Info field addressed to the STA set to a value greater than 0 </a:t>
            </a:r>
            <a:r>
              <a:rPr lang="en-US" sz="2000" dirty="0"/>
              <a:t>shall not respond </a:t>
            </a:r>
            <a:r>
              <a:rPr lang="en-US" sz="2000" b="0" dirty="0"/>
              <a:t>unless one of the following conditions is met: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Basic Trigger frame is received in an A-MPDU that includes a frame soliciting a control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STA has a management frame, </a:t>
            </a:r>
            <a:r>
              <a:rPr lang="en-US" sz="1800" dirty="0" err="1"/>
              <a:t>QoS</a:t>
            </a:r>
            <a:r>
              <a:rPr lang="en-US" sz="1800" dirty="0"/>
              <a:t> Data frame, </a:t>
            </a:r>
            <a:r>
              <a:rPr lang="en-US" sz="1800" dirty="0" err="1"/>
              <a:t>QoS</a:t>
            </a:r>
            <a:r>
              <a:rPr lang="en-US" sz="1800" dirty="0"/>
              <a:t> Null frame, PS-Poll frame or </a:t>
            </a:r>
            <a:r>
              <a:rPr lang="en-US" sz="1800" dirty="0" err="1"/>
              <a:t>BlockAckReq</a:t>
            </a:r>
            <a:r>
              <a:rPr lang="en-US" sz="1800" dirty="0"/>
              <a:t> frame pending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842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/>
              <a:t>(when not to respond)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1"/>
            <a:ext cx="7770813" cy="21335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receives, </a:t>
            </a:r>
            <a:r>
              <a:rPr lang="en-US" sz="2000" dirty="0"/>
              <a:t>in an HE MU PPDU</a:t>
            </a:r>
            <a:r>
              <a:rPr lang="en-US" sz="2000" b="0" dirty="0"/>
              <a:t>, an S-MPDU that is an Action frame or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dirty="0"/>
              <a:t>shall not respond</a:t>
            </a:r>
            <a:r>
              <a:rPr lang="en-US" sz="2000" b="0" dirty="0"/>
              <a:t> unless one of the following conditions are met: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frame includes a UMRS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Basic Trigger frame is received in the A-MPDU that contains the S-MPDU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810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The rules around when not to respond are not very clear in the spec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40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0813" cy="2667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 an </a:t>
            </a:r>
            <a:r>
              <a:rPr lang="en-US" sz="2000" dirty="0"/>
              <a:t>S-MPDU</a:t>
            </a:r>
            <a:r>
              <a:rPr lang="en-US" sz="2000" b="0" dirty="0"/>
              <a:t> that is an Action frame,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, or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and that includes a UMRS Control field, responds with an </a:t>
            </a:r>
            <a:r>
              <a:rPr lang="en-US" sz="2000" dirty="0" err="1"/>
              <a:t>Ack</a:t>
            </a:r>
            <a:r>
              <a:rPr lang="en-US" sz="2000" dirty="0"/>
              <a:t> frame </a:t>
            </a:r>
            <a:r>
              <a:rPr lang="en-US" sz="2000" b="0" dirty="0"/>
              <a:t>carried in an HE TB PPDU.</a:t>
            </a:r>
          </a:p>
          <a:p>
            <a:r>
              <a:rPr lang="en-US" sz="2000" b="0" dirty="0"/>
              <a:t>A STA that receives an A-MPDU that includes </a:t>
            </a:r>
            <a:r>
              <a:rPr lang="en-US" sz="2000" dirty="0" err="1" smtClean="0"/>
              <a:t>QoS</a:t>
            </a:r>
            <a:r>
              <a:rPr lang="en-US" sz="2000" dirty="0" smtClean="0"/>
              <a:t> </a:t>
            </a:r>
            <a:r>
              <a:rPr lang="en-US" sz="2000" dirty="0"/>
              <a:t>Data frames </a:t>
            </a:r>
            <a:r>
              <a:rPr lang="en-US" sz="2000" dirty="0" smtClean="0"/>
              <a:t>and/or </a:t>
            </a:r>
            <a:r>
              <a:rPr lang="en-US" sz="2000" dirty="0" err="1" smtClean="0"/>
              <a:t>QoS</a:t>
            </a:r>
            <a:r>
              <a:rPr lang="en-US" sz="2000" dirty="0" smtClean="0"/>
              <a:t> Null frames</a:t>
            </a:r>
            <a:r>
              <a:rPr lang="en-US" sz="2000" b="0" dirty="0" smtClean="0"/>
              <a:t>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and that include a </a:t>
            </a:r>
            <a:r>
              <a:rPr lang="en-US" sz="2000" b="0" dirty="0" smtClean="0"/>
              <a:t>UMRS </a:t>
            </a:r>
            <a:r>
              <a:rPr lang="en-US" sz="2000" b="0" dirty="0"/>
              <a:t>Control field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or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</a:t>
            </a:r>
            <a:r>
              <a:rPr lang="en-US" sz="2000" b="0" dirty="0"/>
              <a:t> carried in an HE TB PPDU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97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control frames)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9718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non-AP </a:t>
            </a:r>
            <a:r>
              <a:rPr lang="en-US" sz="2000" b="0" dirty="0"/>
              <a:t>STA that receives, in an HE MU PPDU, an A-MPDU that includes a </a:t>
            </a:r>
            <a:r>
              <a:rPr lang="en-US" sz="2000" dirty="0"/>
              <a:t>Basic Trigger frame</a:t>
            </a:r>
            <a:r>
              <a:rPr lang="en-US" sz="2000" b="0" dirty="0"/>
              <a:t> and an </a:t>
            </a:r>
            <a:r>
              <a:rPr lang="en-US" sz="2000" dirty="0"/>
              <a:t>S-MPDU</a:t>
            </a:r>
            <a:r>
              <a:rPr lang="en-US" sz="2000" b="0" dirty="0"/>
              <a:t> that is an Action frame,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 or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, responds with an </a:t>
            </a:r>
            <a:r>
              <a:rPr lang="en-US" sz="2000" dirty="0" err="1"/>
              <a:t>Ack</a:t>
            </a:r>
            <a:r>
              <a:rPr lang="en-US" sz="2000" dirty="0"/>
              <a:t> frame </a:t>
            </a:r>
            <a:r>
              <a:rPr lang="en-US" sz="2000" b="0" dirty="0"/>
              <a:t>carried in an HE TB PPDU.</a:t>
            </a:r>
          </a:p>
          <a:p>
            <a:r>
              <a:rPr lang="en-US" sz="2000" b="0" dirty="0" smtClean="0"/>
              <a:t>An HE non-AP </a:t>
            </a:r>
            <a:r>
              <a:rPr lang="en-US" sz="2000" b="0" dirty="0"/>
              <a:t>STA that receives an A-MPDU that includes a </a:t>
            </a:r>
            <a:r>
              <a:rPr lang="en-US" sz="2000" dirty="0"/>
              <a:t>Basic Trigger frame </a:t>
            </a:r>
            <a:r>
              <a:rPr lang="en-US" sz="2000" b="0" dirty="0"/>
              <a:t>and </a:t>
            </a:r>
            <a:r>
              <a:rPr lang="en-US" sz="2000" dirty="0" err="1"/>
              <a:t>QoS</a:t>
            </a:r>
            <a:r>
              <a:rPr lang="en-US" sz="2000" dirty="0"/>
              <a:t> Data frames and/or </a:t>
            </a:r>
            <a:r>
              <a:rPr lang="en-US" sz="2000" dirty="0" err="1"/>
              <a:t>QoS</a:t>
            </a:r>
            <a:r>
              <a:rPr lang="en-US" sz="2000" dirty="0"/>
              <a:t> Null frames</a:t>
            </a:r>
            <a:r>
              <a:rPr lang="en-US" sz="2000" b="0" dirty="0"/>
              <a:t>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or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</a:t>
            </a:r>
            <a:r>
              <a:rPr lang="en-US" sz="2000" b="0" dirty="0"/>
              <a:t> carried in an HE TB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464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PS-Poll frame)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1"/>
            <a:ext cx="7770813" cy="9905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800" b="0" dirty="0" smtClean="0"/>
              <a:t>An HE non-AP STA </a:t>
            </a:r>
            <a:r>
              <a:rPr lang="en-US" sz="1800" b="0" dirty="0"/>
              <a:t>that </a:t>
            </a:r>
            <a:r>
              <a:rPr lang="en-US" sz="1800" b="0" dirty="0" smtClean="0"/>
              <a:t>receives </a:t>
            </a:r>
            <a:r>
              <a:rPr lang="en-US" sz="1800" b="0" dirty="0"/>
              <a:t>a Basic Trigger frame where the TID Aggregation Limit field of the User Info field addressed to it is </a:t>
            </a:r>
            <a:r>
              <a:rPr lang="en-US" sz="1800" dirty="0"/>
              <a:t>greater than 0</a:t>
            </a:r>
            <a:r>
              <a:rPr lang="en-US" sz="1800" b="0" dirty="0"/>
              <a:t>, may </a:t>
            </a:r>
            <a:r>
              <a:rPr lang="en-US" sz="1800" b="0" dirty="0" smtClean="0"/>
              <a:t>respond with a PS-Poll frame carried in an HE TB PPDU.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867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data or management frames)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19564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800" b="0" dirty="0" smtClean="0"/>
              <a:t>An HE non-AP STA </a:t>
            </a:r>
            <a:r>
              <a:rPr lang="en-US" sz="1800" b="0" dirty="0"/>
              <a:t>that </a:t>
            </a:r>
            <a:r>
              <a:rPr lang="en-US" sz="1800" b="0" dirty="0" smtClean="0"/>
              <a:t>receives a </a:t>
            </a:r>
            <a:r>
              <a:rPr lang="en-US" sz="1800" b="0" dirty="0"/>
              <a:t>Basic Trigger frame where the TID Aggregation Limit field of the User Info field addressed to it is </a:t>
            </a:r>
            <a:r>
              <a:rPr lang="en-US" sz="1800" dirty="0" smtClean="0"/>
              <a:t>greater than 0</a:t>
            </a:r>
            <a:r>
              <a:rPr lang="en-US" sz="1800" b="0" dirty="0" smtClean="0"/>
              <a:t>, </a:t>
            </a:r>
            <a:r>
              <a:rPr lang="en-US" sz="1800" b="0" dirty="0"/>
              <a:t>may </a:t>
            </a:r>
            <a:r>
              <a:rPr lang="en-US" sz="1800" b="0" dirty="0" smtClean="0"/>
              <a:t>respond with an HE TB PPDU that carries an A-MPDU with </a:t>
            </a:r>
            <a:r>
              <a:rPr lang="en-US" sz="1800" dirty="0" smtClean="0"/>
              <a:t>one or more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sequences and/or one S-MPDU</a:t>
            </a:r>
            <a:r>
              <a:rPr lang="en-US" sz="1800" b="0" dirty="0" smtClean="0"/>
              <a:t> that is an Action frame, </a:t>
            </a:r>
            <a:r>
              <a:rPr lang="en-US" sz="1800" b="0" dirty="0" err="1" smtClean="0"/>
              <a:t>QoS</a:t>
            </a:r>
            <a:r>
              <a:rPr lang="en-US" sz="1800" b="0" dirty="0" smtClean="0"/>
              <a:t> Data frame with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policy Normal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, or </a:t>
            </a:r>
            <a:r>
              <a:rPr lang="en-US" sz="1800" b="0" dirty="0" err="1" smtClean="0"/>
              <a:t>QoS</a:t>
            </a:r>
            <a:r>
              <a:rPr lang="en-US" sz="1800" b="0" dirty="0" smtClean="0"/>
              <a:t> Null frame with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policy Normal Ack. The number of block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sequences shall be less than the value of the TID Aggregation Limit field if an S-MPDU is not also present and less than the TID Aggregation Limit minus one if an S-MPDU is also present.</a:t>
            </a:r>
          </a:p>
          <a:p>
            <a:r>
              <a:rPr lang="en-US" sz="1800" b="0" dirty="0" smtClean="0"/>
              <a:t>If the A-MPDU that carries the Basic Trigger frame includes a frame that solicits a control response the control response frame is the first frame in the A-MPDU of the HE TB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915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PPDU response</a:t>
            </a:r>
            <a:br>
              <a:rPr lang="en-US" dirty="0" smtClean="0"/>
            </a:br>
            <a:r>
              <a:rPr lang="en-US" dirty="0" smtClean="0"/>
              <a:t>(control responses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153400" cy="30479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 an A-MPDU </a:t>
            </a:r>
            <a:r>
              <a:rPr lang="en-US" sz="2000" b="0" dirty="0" smtClean="0"/>
              <a:t>that </a:t>
            </a:r>
            <a:r>
              <a:rPr lang="en-US" sz="2000" b="0" dirty="0"/>
              <a:t>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Implicit Block </a:t>
            </a:r>
            <a:r>
              <a:rPr lang="en-US" sz="2000" b="0" dirty="0" err="1"/>
              <a:t>Ack</a:t>
            </a:r>
            <a:r>
              <a:rPr lang="en-US" sz="2000" b="0" dirty="0"/>
              <a:t> Request belonging to the same block </a:t>
            </a:r>
            <a:r>
              <a:rPr lang="en-US" sz="2000" b="0" dirty="0" err="1"/>
              <a:t>ack</a:t>
            </a:r>
            <a:r>
              <a:rPr lang="en-US" sz="2000" b="0" dirty="0"/>
              <a:t> agreement,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</a:t>
            </a:r>
            <a:r>
              <a:rPr lang="en-US" sz="2000" dirty="0" smtClean="0"/>
              <a:t>frame</a:t>
            </a:r>
            <a:r>
              <a:rPr lang="en-US" sz="2000" b="0" dirty="0" smtClean="0"/>
              <a:t> carried in an SU PPDU.</a:t>
            </a:r>
            <a:endParaRPr lang="en-US" sz="2000" b="0" dirty="0"/>
          </a:p>
          <a:p>
            <a:r>
              <a:rPr lang="en-US" sz="2000" b="0" dirty="0"/>
              <a:t>A STA that receives an A-MPDU </a:t>
            </a:r>
            <a:r>
              <a:rPr lang="en-US" sz="2000" b="0" dirty="0" smtClean="0"/>
              <a:t>that </a:t>
            </a:r>
            <a:r>
              <a:rPr lang="en-US" sz="2000" b="0" dirty="0"/>
              <a:t>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Implicit Block </a:t>
            </a:r>
            <a:r>
              <a:rPr lang="en-US" sz="2000" b="0" dirty="0" err="1"/>
              <a:t>Ack</a:t>
            </a:r>
            <a:r>
              <a:rPr lang="en-US" sz="2000" b="0" dirty="0"/>
              <a:t> Request belonging to more than one block </a:t>
            </a:r>
            <a:r>
              <a:rPr lang="en-US" sz="2000" b="0" dirty="0" err="1"/>
              <a:t>ack</a:t>
            </a:r>
            <a:r>
              <a:rPr lang="en-US" sz="2000" b="0" dirty="0"/>
              <a:t> agreement, responds with a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that has a Per AID TID field for each block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agreement carried in an SU PPDU.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99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Overview of HE frame exchange sequences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7772400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In this presentation covers: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Protection </a:t>
            </a:r>
            <a:r>
              <a:rPr lang="en-GB" dirty="0"/>
              <a:t>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Data transfer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Basic SU and MU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Multi-TID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Cascade sequences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presentation does not cover: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BSRP and BQRP 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GCR 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UORA sequences for associated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UORA sequences for </a:t>
            </a:r>
            <a:r>
              <a:rPr lang="en-GB" dirty="0" err="1" smtClean="0"/>
              <a:t>unassociated</a:t>
            </a:r>
            <a:r>
              <a:rPr lang="en-GB" dirty="0" smtClean="0"/>
              <a:t>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Sounding sequences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to an HE TB PPDU</a:t>
            </a:r>
            <a:br>
              <a:rPr lang="en-US" dirty="0" smtClean="0"/>
            </a:br>
            <a:r>
              <a:rPr lang="en-US" dirty="0" smtClean="0"/>
              <a:t>(single 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30387"/>
            <a:ext cx="8839200" cy="4645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that receives an A-MPDU in </a:t>
            </a:r>
            <a:r>
              <a:rPr lang="en-US" sz="2000" b="0" dirty="0" smtClean="0"/>
              <a:t>an </a:t>
            </a:r>
            <a:r>
              <a:rPr lang="en-US" sz="2000" b="0" dirty="0"/>
              <a:t>HE TB PPDU that contains an </a:t>
            </a:r>
            <a:r>
              <a:rPr lang="en-US" sz="2000" dirty="0"/>
              <a:t>S-MPDU</a:t>
            </a:r>
            <a:r>
              <a:rPr lang="en-US" sz="2000" b="0" dirty="0"/>
              <a:t> that is a management frame soliciting acknowledgement,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,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 or PS-Poll frame responds with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 err="1"/>
              <a:t>Ack</a:t>
            </a:r>
            <a:r>
              <a:rPr lang="en-US" dirty="0"/>
              <a:t>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Multi-STA </a:t>
            </a:r>
            <a:r>
              <a:rPr lang="en-US" dirty="0" err="1"/>
              <a:t>BlockAck</a:t>
            </a:r>
            <a:r>
              <a:rPr lang="en-US" dirty="0"/>
              <a:t> frame with a Per AID TID Info field addressed to the TXOP responder that has </a:t>
            </a:r>
            <a:r>
              <a:rPr lang="en-US" dirty="0" err="1"/>
              <a:t>ack</a:t>
            </a:r>
            <a:r>
              <a:rPr lang="en-US" dirty="0"/>
              <a:t> context</a:t>
            </a:r>
          </a:p>
          <a:p>
            <a:r>
              <a:rPr lang="en-US" sz="2000" b="0" dirty="0"/>
              <a:t>An HE AP that receives an A-MPDU in </a:t>
            </a:r>
            <a:r>
              <a:rPr lang="en-US" sz="2000" b="0" dirty="0" smtClean="0"/>
              <a:t>an </a:t>
            </a:r>
            <a:r>
              <a:rPr lang="en-US" sz="2000" b="0" dirty="0"/>
              <a:t>HE TB PPDU that contains </a:t>
            </a:r>
            <a:r>
              <a:rPr lang="en-US" sz="2000" dirty="0" err="1"/>
              <a:t>QoS</a:t>
            </a:r>
            <a:r>
              <a:rPr lang="en-US" sz="2000" dirty="0"/>
              <a:t> Data frames and/or </a:t>
            </a:r>
            <a:r>
              <a:rPr lang="en-US" sz="2000" dirty="0" err="1"/>
              <a:t>QoS</a:t>
            </a:r>
            <a:r>
              <a:rPr lang="en-US" sz="2000" dirty="0"/>
              <a:t> Null frames </a:t>
            </a:r>
            <a:r>
              <a:rPr lang="en-US" sz="2000" dirty="0" smtClean="0"/>
              <a:t>with </a:t>
            </a:r>
            <a:r>
              <a:rPr lang="en-US" sz="2000" dirty="0" err="1" smtClean="0"/>
              <a:t>ack</a:t>
            </a:r>
            <a:r>
              <a:rPr lang="en-US" sz="2000" dirty="0" smtClean="0"/>
              <a:t> policy Implicit Block </a:t>
            </a:r>
            <a:r>
              <a:rPr lang="en-US" sz="2000" dirty="0" err="1" smtClean="0"/>
              <a:t>Ack</a:t>
            </a:r>
            <a:r>
              <a:rPr lang="en-US" sz="2000" dirty="0" smtClean="0"/>
              <a:t> </a:t>
            </a:r>
            <a:r>
              <a:rPr lang="en-US" sz="2000" b="0" dirty="0" smtClean="0"/>
              <a:t>and belonging </a:t>
            </a:r>
            <a:r>
              <a:rPr lang="en-US" sz="2000" b="0" dirty="0"/>
              <a:t>to the </a:t>
            </a:r>
            <a:r>
              <a:rPr lang="en-US" sz="2000" dirty="0"/>
              <a:t>same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responds with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Compressed </a:t>
            </a:r>
            <a:r>
              <a:rPr lang="en-US" dirty="0" err="1"/>
              <a:t>BlockAck</a:t>
            </a:r>
            <a:r>
              <a:rPr lang="en-US" dirty="0"/>
              <a:t>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Multi-STA </a:t>
            </a:r>
            <a:r>
              <a:rPr lang="en-US" dirty="0" err="1"/>
              <a:t>BlockAck</a:t>
            </a:r>
            <a:r>
              <a:rPr lang="en-US" dirty="0"/>
              <a:t> frame with a Per AID TID Info field addressed to the TXOP responder that has block </a:t>
            </a:r>
            <a:r>
              <a:rPr lang="en-US" dirty="0" err="1" smtClean="0"/>
              <a:t>ack</a:t>
            </a:r>
            <a:r>
              <a:rPr lang="en-US" dirty="0" smtClean="0"/>
              <a:t> context </a:t>
            </a:r>
            <a:r>
              <a:rPr lang="en-US" dirty="0"/>
              <a:t>or, if supported, all </a:t>
            </a:r>
            <a:r>
              <a:rPr lang="en-US" dirty="0" err="1"/>
              <a:t>ack</a:t>
            </a:r>
            <a:r>
              <a:rPr lang="en-US" dirty="0"/>
              <a:t> context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695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</a:t>
            </a:r>
            <a:r>
              <a:rPr lang="en-US" dirty="0"/>
              <a:t>to </a:t>
            </a:r>
            <a:r>
              <a:rPr lang="en-US" dirty="0" smtClean="0"/>
              <a:t>an HE </a:t>
            </a:r>
            <a:r>
              <a:rPr lang="en-US" dirty="0"/>
              <a:t>TB </a:t>
            </a:r>
            <a:r>
              <a:rPr lang="en-US" dirty="0" smtClean="0"/>
              <a:t>PPDU</a:t>
            </a:r>
            <a:br>
              <a:rPr lang="en-US" dirty="0" smtClean="0"/>
            </a:br>
            <a:r>
              <a:rPr lang="en-US" dirty="0" smtClean="0"/>
              <a:t>(multi-TID)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1"/>
            <a:ext cx="7770813" cy="19811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that receives an A-MPDU in an HE TB PPDU that contains </a:t>
            </a:r>
            <a:r>
              <a:rPr lang="en-US" sz="2000" b="0" dirty="0" smtClean="0"/>
              <a:t>a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sequence and an S-MPDU or contains more than one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sequence responds </a:t>
            </a:r>
            <a:r>
              <a:rPr lang="en-US" sz="2000" b="0" dirty="0"/>
              <a:t>with a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with </a:t>
            </a:r>
            <a:r>
              <a:rPr lang="en-US" sz="2000" b="0" dirty="0" smtClean="0"/>
              <a:t>a Per </a:t>
            </a:r>
            <a:r>
              <a:rPr lang="en-US" sz="2000" b="0" dirty="0"/>
              <a:t>AID TID Info field with block </a:t>
            </a:r>
            <a:r>
              <a:rPr lang="en-US" sz="2000" b="0" dirty="0" err="1"/>
              <a:t>ack</a:t>
            </a:r>
            <a:r>
              <a:rPr lang="en-US" sz="2000" b="0" dirty="0"/>
              <a:t> context for each block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sequence and with Per AID TID Info field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 for the S-MPDU if present.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810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also need a rule for a Multi-STA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</a:t>
            </a:r>
            <a:r>
              <a:rPr lang="en-US" sz="1800" b="1" dirty="0" smtClean="0">
                <a:solidFill>
                  <a:srgbClr val="FF0000"/>
                </a:solidFill>
              </a:rPr>
              <a:t> frame with a single Per AID TID Info field with all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context, but I don’t know how to write that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61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</a:t>
            </a:r>
            <a:r>
              <a:rPr lang="en-US" dirty="0"/>
              <a:t>to </a:t>
            </a:r>
            <a:r>
              <a:rPr lang="en-US" dirty="0" smtClean="0"/>
              <a:t>an HE </a:t>
            </a:r>
            <a:r>
              <a:rPr lang="en-US" dirty="0"/>
              <a:t>TB </a:t>
            </a:r>
            <a:r>
              <a:rPr lang="en-US" dirty="0" smtClean="0"/>
              <a:t>PPDU</a:t>
            </a:r>
            <a:br>
              <a:rPr lang="en-US" dirty="0" smtClean="0"/>
            </a:br>
            <a:r>
              <a:rPr lang="en-US" dirty="0" smtClean="0"/>
              <a:t>(cascading)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2743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AP that is responding </a:t>
            </a:r>
            <a:r>
              <a:rPr lang="en-US" sz="2000" b="0" dirty="0"/>
              <a:t>to </a:t>
            </a:r>
            <a:r>
              <a:rPr lang="en-US" sz="2000" b="0" dirty="0" smtClean="0"/>
              <a:t>a frame </a:t>
            </a:r>
            <a:r>
              <a:rPr lang="en-US" sz="2000" b="0" dirty="0"/>
              <a:t>that </a:t>
            </a:r>
            <a:r>
              <a:rPr lang="en-US" sz="2000" b="0" dirty="0" smtClean="0"/>
              <a:t>solicits a control response sent </a:t>
            </a:r>
            <a:r>
              <a:rPr lang="en-US" sz="2000" b="0" dirty="0"/>
              <a:t>in an </a:t>
            </a:r>
            <a:r>
              <a:rPr lang="en-US" sz="2000" b="0" dirty="0" smtClean="0"/>
              <a:t>HE </a:t>
            </a:r>
            <a:r>
              <a:rPr lang="en-US" sz="2000" b="0" dirty="0"/>
              <a:t>TB PPDU by an HE non-AP STA that supports cascading, </a:t>
            </a:r>
            <a:r>
              <a:rPr lang="en-US" sz="2000" b="0" dirty="0" smtClean="0"/>
              <a:t>may </a:t>
            </a:r>
            <a:r>
              <a:rPr lang="en-US" sz="2000" b="0" dirty="0"/>
              <a:t>send an A-MPDU that includes the </a:t>
            </a:r>
            <a:r>
              <a:rPr lang="en-US" sz="2000" b="0" dirty="0" err="1"/>
              <a:t>Ack</a:t>
            </a:r>
            <a:r>
              <a:rPr lang="en-US" sz="2000" b="0" dirty="0"/>
              <a:t> frame or </a:t>
            </a:r>
            <a:r>
              <a:rPr lang="en-US" sz="2000" b="0" dirty="0" err="1"/>
              <a:t>BlockAck</a:t>
            </a:r>
            <a:r>
              <a:rPr lang="en-US" sz="2000" b="0" dirty="0"/>
              <a:t> frame </a:t>
            </a:r>
            <a:r>
              <a:rPr lang="en-US" sz="2000" b="0" dirty="0" smtClean="0"/>
              <a:t>control response </a:t>
            </a:r>
            <a:r>
              <a:rPr lang="en-US" sz="2000" b="0" dirty="0"/>
              <a:t>and </a:t>
            </a:r>
            <a:r>
              <a:rPr lang="en-US" sz="2000" b="0" dirty="0" smtClean="0"/>
              <a:t>one of the </a:t>
            </a:r>
            <a:r>
              <a:rPr lang="en-US" sz="2000" b="0" dirty="0"/>
              <a:t>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or more Basic Trigger frames together with </a:t>
            </a:r>
            <a:r>
              <a:rPr lang="en-US" dirty="0" err="1"/>
              <a:t>QoS</a:t>
            </a:r>
            <a:r>
              <a:rPr lang="en-US" dirty="0"/>
              <a:t> Data frames that solicit an immediate 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Data frames that include a UMRS Control field and that solicit an immediate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47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We have summarized HE frame sequences in a more coherent way than laid out in the spec</a:t>
            </a:r>
          </a:p>
          <a:p>
            <a:r>
              <a:rPr lang="en-US" dirty="0" smtClean="0"/>
              <a:t>We have identified a few issues with names and definitions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Cascading support is really just what an HE non-AP STA can receive in an A-MPDU (</a:t>
            </a:r>
            <a:r>
              <a:rPr lang="en-US" dirty="0" err="1" smtClean="0"/>
              <a:t>ack</a:t>
            </a:r>
            <a:r>
              <a:rPr lang="en-US" dirty="0" smtClean="0"/>
              <a:t>/block </a:t>
            </a:r>
            <a:r>
              <a:rPr lang="en-US" dirty="0" err="1" smtClean="0"/>
              <a:t>ack</a:t>
            </a:r>
            <a:r>
              <a:rPr lang="en-US" dirty="0" smtClean="0"/>
              <a:t> and data in the same A-MPDU).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Multi-TID is better defined in terms of the number of </a:t>
            </a:r>
            <a:r>
              <a:rPr lang="en-US" dirty="0" err="1" smtClean="0"/>
              <a:t>ack</a:t>
            </a:r>
            <a:r>
              <a:rPr lang="en-US" dirty="0" smtClean="0"/>
              <a:t> states a STA can track while receiving an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not to respond is not clearly defined in the spec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683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Terminology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 marL="0" lvl="0" indent="0"/>
            <a:r>
              <a:rPr lang="en-US" dirty="0" smtClean="0"/>
              <a:t>Single </a:t>
            </a:r>
            <a:r>
              <a:rPr lang="en-US" dirty="0"/>
              <a:t>user (SU) </a:t>
            </a:r>
            <a:r>
              <a:rPr lang="en-US" dirty="0" smtClean="0"/>
              <a:t>PPDU</a:t>
            </a:r>
          </a:p>
          <a:p>
            <a:pPr marL="457200" lvl="1" indent="0"/>
            <a:r>
              <a:rPr lang="en-US" dirty="0" smtClean="0"/>
              <a:t>A </a:t>
            </a:r>
            <a:r>
              <a:rPr lang="en-US" dirty="0"/>
              <a:t>non-HT PPDU, non-HT duplicate PPDU, HT PPDU, VHT PPDU, HE SU PPDU, HE ER SU PPDU, or HE MU PPDU that carries the content of a </a:t>
            </a:r>
            <a:r>
              <a:rPr lang="en-US" b="1" dirty="0"/>
              <a:t>single PSDU</a:t>
            </a:r>
            <a:r>
              <a:rPr lang="en-US" dirty="0"/>
              <a:t>. An SU PPDU carries </a:t>
            </a:r>
            <a:r>
              <a:rPr lang="en-US" dirty="0" err="1"/>
              <a:t>groupcast</a:t>
            </a:r>
            <a:r>
              <a:rPr lang="en-US" dirty="0"/>
              <a:t> or unicast frames. SU PPDUs are transmitted by both AP and non-AP STAs in the role of either TXOP holder or TXOP responder.</a:t>
            </a:r>
          </a:p>
          <a:p>
            <a:pPr marL="0" lvl="0" indent="0"/>
            <a:r>
              <a:rPr lang="en-US" dirty="0" smtClean="0"/>
              <a:t>DL </a:t>
            </a:r>
            <a:r>
              <a:rPr lang="en-US" dirty="0"/>
              <a:t>multi-user (MU) </a:t>
            </a:r>
            <a:r>
              <a:rPr lang="en-US" dirty="0" smtClean="0"/>
              <a:t>PPDU</a:t>
            </a:r>
          </a:p>
          <a:p>
            <a:pPr marL="457200" lvl="1" indent="0"/>
            <a:r>
              <a:rPr lang="en-US" dirty="0" smtClean="0"/>
              <a:t>A </a:t>
            </a:r>
            <a:r>
              <a:rPr lang="en-US" dirty="0"/>
              <a:t>VHT PPDU or HE MU PPDU that carries the content of </a:t>
            </a:r>
            <a:r>
              <a:rPr lang="en-US" b="1" dirty="0"/>
              <a:t>two or more PSDUs</a:t>
            </a:r>
            <a:r>
              <a:rPr lang="en-US" dirty="0"/>
              <a:t>. Each PSDU carries unicast frames, although in the case of an HE MU PPDU it is possible for one of the PSDUs to carry </a:t>
            </a:r>
            <a:r>
              <a:rPr lang="en-US" dirty="0" err="1"/>
              <a:t>groupcast</a:t>
            </a:r>
            <a:r>
              <a:rPr lang="en-US" dirty="0"/>
              <a:t> traffic intended for STAs not receiving unicast traffic in the same PPDU. DL MU PPDUs are transmitted by an AP in the role of TXOP holder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/>
            <a:r>
              <a:rPr lang="en-US" dirty="0" smtClean="0"/>
              <a:t>HE </a:t>
            </a:r>
            <a:r>
              <a:rPr lang="en-US" dirty="0"/>
              <a:t>TB </a:t>
            </a:r>
            <a:r>
              <a:rPr lang="en-US" dirty="0" smtClean="0"/>
              <a:t>PPDU</a:t>
            </a:r>
          </a:p>
          <a:p>
            <a:pPr marL="400050" lvl="1" indent="0"/>
            <a:r>
              <a:rPr lang="en-US" dirty="0" smtClean="0"/>
              <a:t>Transmitted </a:t>
            </a:r>
            <a:r>
              <a:rPr lang="en-US" dirty="0"/>
              <a:t>by a non-AP STA </a:t>
            </a:r>
            <a:r>
              <a:rPr lang="en-US" dirty="0" smtClean="0"/>
              <a:t>(in the role of TXOP responder) in </a:t>
            </a:r>
            <a:r>
              <a:rPr lang="en-US" dirty="0"/>
              <a:t>response to a Trigger frame or frame that includes a UMRS Control field sent by the AP. More than one HE TB PPDU may be transmitted simultaneously by more than one non-AP STA.</a:t>
            </a:r>
          </a:p>
          <a:p>
            <a:r>
              <a:rPr lang="en-US" dirty="0" smtClean="0"/>
              <a:t>Synchronized </a:t>
            </a:r>
            <a:r>
              <a:rPr lang="en-US" dirty="0"/>
              <a:t>non-HT </a:t>
            </a:r>
            <a:r>
              <a:rPr lang="en-US" dirty="0" smtClean="0"/>
              <a:t>[duplicate] PPDU</a:t>
            </a:r>
          </a:p>
          <a:p>
            <a:pPr marL="457200" lvl="1" indent="0"/>
            <a:r>
              <a:rPr lang="en-US" dirty="0" smtClean="0"/>
              <a:t>Carries a CTS frame and is transmitted by a non-AP STA in response to an MU-RTS Trigger frame. The non-HT PPDU or non-HT duplicate PPDU is “synchronized” if the TXVECTOR parameter TRIGGER_RESPONDING is true. May be transmitted by more than on non-AP and the content of the CTS is identical in each (same frame content and same scrambler seed)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8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133599"/>
          </a:xfrm>
        </p:spPr>
        <p:txBody>
          <a:bodyPr/>
          <a:lstStyle/>
          <a:p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sequence</a:t>
            </a:r>
          </a:p>
          <a:p>
            <a:r>
              <a:rPr lang="en-US" dirty="0"/>
              <a:t>	</a:t>
            </a:r>
            <a:r>
              <a:rPr lang="en-US" sz="2000" b="0" dirty="0" smtClean="0"/>
              <a:t>Either one or more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or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Null frames that belong to a single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agreement, or a </a:t>
            </a:r>
            <a:r>
              <a:rPr lang="en-US" sz="2000" b="0" dirty="0" err="1" smtClean="0"/>
              <a:t>BlockAckReq</a:t>
            </a:r>
            <a:r>
              <a:rPr lang="en-US" sz="2000" b="0" dirty="0" smtClean="0"/>
              <a:t> frame for a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 included in an A-MPDU. A </a:t>
            </a:r>
            <a:r>
              <a:rPr lang="en-US" sz="2000" b="0" dirty="0" err="1" smtClean="0"/>
              <a:t>BlockAckReq</a:t>
            </a:r>
            <a:r>
              <a:rPr lang="en-US" sz="2000" b="0" dirty="0" smtClean="0"/>
              <a:t> frame is not sent together with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or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Null frames of the same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96912" y="4267200"/>
            <a:ext cx="7770813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We need this definition when describing “multi-TID” since we need to describe an A-MPDU that includes multiple of these things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9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UMRS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47800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 smtClean="0"/>
              <a:t>An </a:t>
            </a:r>
            <a:r>
              <a:rPr lang="en-US" sz="2000" b="0" dirty="0"/>
              <a:t>HE non-AP STA that has 1 in the UMRS Control Support subfield in the HE MAC Capabilities Information field of the HE Capabilities element it transmits is able to respond to a frame that includes the UMRS Control field </a:t>
            </a:r>
            <a:r>
              <a:rPr lang="en-US" sz="2000" b="0" dirty="0" smtClean="0"/>
              <a:t>and </a:t>
            </a:r>
            <a:r>
              <a:rPr lang="en-US" sz="2000" b="0" dirty="0"/>
              <a:t>is said to </a:t>
            </a:r>
            <a:r>
              <a:rPr lang="en-US" sz="2000" dirty="0"/>
              <a:t>support UMRS</a:t>
            </a:r>
            <a:r>
              <a:rPr lang="en-US" sz="2000" b="0" dirty="0" smtClean="0"/>
              <a:t>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1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Cascading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1613298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 smtClean="0"/>
              <a:t>An </a:t>
            </a:r>
            <a:r>
              <a:rPr lang="en-US" sz="2000" b="0" dirty="0"/>
              <a:t>HE non-AP STA that has 1 in the </a:t>
            </a:r>
            <a:r>
              <a:rPr lang="en-US" sz="2000" b="0" dirty="0" smtClean="0"/>
              <a:t>MU Cascading </a:t>
            </a:r>
            <a:r>
              <a:rPr lang="en-US" sz="2000" b="0" dirty="0"/>
              <a:t>Support subfield in the HE MAC Capabilities Information field of the HE Capabilities element it transmits is able to receive an A-MPDU that includes </a:t>
            </a:r>
            <a:r>
              <a:rPr lang="en-US" sz="2000" b="0" dirty="0" smtClean="0"/>
              <a:t>an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frame or </a:t>
            </a:r>
            <a:r>
              <a:rPr lang="en-US" sz="2000" b="0" dirty="0" err="1"/>
              <a:t>BlockAck</a:t>
            </a:r>
            <a:r>
              <a:rPr lang="en-US" sz="2000" b="0" dirty="0"/>
              <a:t> </a:t>
            </a:r>
            <a:r>
              <a:rPr lang="en-US" sz="2000" b="0" dirty="0" smtClean="0"/>
              <a:t>frame as well as other frames that solicit a response. Such a STA is said to </a:t>
            </a:r>
            <a:r>
              <a:rPr lang="en-US" sz="2000" dirty="0" smtClean="0"/>
              <a:t>support cascading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96912" y="3365898"/>
            <a:ext cx="7770813" cy="31095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</a:rPr>
              <a:t>“MU” in the </a:t>
            </a:r>
            <a:r>
              <a:rPr lang="en-US" sz="1800" dirty="0" smtClean="0">
                <a:solidFill>
                  <a:srgbClr val="FF0000"/>
                </a:solidFill>
              </a:rPr>
              <a:t>subfield </a:t>
            </a:r>
            <a:r>
              <a:rPr lang="en-US" sz="1800" dirty="0">
                <a:solidFill>
                  <a:srgbClr val="FF0000"/>
                </a:solidFill>
              </a:rPr>
              <a:t>name is misleading. </a:t>
            </a:r>
            <a:r>
              <a:rPr lang="en-US" sz="1800" dirty="0" smtClean="0">
                <a:solidFill>
                  <a:srgbClr val="FF0000"/>
                </a:solidFill>
              </a:rPr>
              <a:t>It is possible to have a cascade </a:t>
            </a:r>
            <a:r>
              <a:rPr lang="en-US" sz="1800" dirty="0">
                <a:solidFill>
                  <a:srgbClr val="FF0000"/>
                </a:solidFill>
              </a:rPr>
              <a:t>exchange between the AP and a single STA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The actual spec </a:t>
            </a:r>
            <a:r>
              <a:rPr lang="en-US" sz="1800" dirty="0">
                <a:solidFill>
                  <a:srgbClr val="FF0000"/>
                </a:solidFill>
              </a:rPr>
              <a:t>description is </a:t>
            </a:r>
            <a:r>
              <a:rPr lang="en-US" sz="1800" dirty="0" smtClean="0">
                <a:solidFill>
                  <a:srgbClr val="FF0000"/>
                </a:solidFill>
              </a:rPr>
              <a:t>“indicates </a:t>
            </a:r>
            <a:r>
              <a:rPr lang="en-US" sz="1800" dirty="0">
                <a:solidFill>
                  <a:srgbClr val="FF0000"/>
                </a:solidFill>
              </a:rPr>
              <a:t>whether the STA supports participating in an MU Cascading </a:t>
            </a:r>
            <a:r>
              <a:rPr lang="en-US" sz="1800" dirty="0" smtClean="0">
                <a:solidFill>
                  <a:srgbClr val="FF0000"/>
                </a:solidFill>
              </a:rPr>
              <a:t>sequence.”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However, the only extra thing that the STA does by participating in a cascade sequence is receive an A-MPDU that has </a:t>
            </a:r>
            <a:r>
              <a:rPr lang="en-US" sz="1800" dirty="0" err="1" smtClean="0">
                <a:solidFill>
                  <a:srgbClr val="FF0000"/>
                </a:solidFill>
              </a:rPr>
              <a:t>Ack</a:t>
            </a:r>
            <a:r>
              <a:rPr lang="en-US" sz="1800" dirty="0" smtClean="0">
                <a:solidFill>
                  <a:srgbClr val="FF0000"/>
                </a:solidFill>
              </a:rPr>
              <a:t> frame or </a:t>
            </a:r>
            <a:r>
              <a:rPr lang="en-US" sz="1800" dirty="0" err="1" smtClean="0">
                <a:solidFill>
                  <a:srgbClr val="FF0000"/>
                </a:solidFill>
              </a:rPr>
              <a:t>BlockAck</a:t>
            </a:r>
            <a:r>
              <a:rPr lang="en-US" sz="1800" dirty="0" smtClean="0">
                <a:solidFill>
                  <a:srgbClr val="FF0000"/>
                </a:solidFill>
              </a:rPr>
              <a:t> frame plus frames that solicit a response (</a:t>
            </a:r>
            <a:r>
              <a:rPr lang="en-US" sz="1800" dirty="0" err="1" smtClean="0">
                <a:solidFill>
                  <a:srgbClr val="FF0000"/>
                </a:solidFill>
              </a:rPr>
              <a:t>QoS</a:t>
            </a:r>
            <a:r>
              <a:rPr lang="en-US" sz="1800" dirty="0" smtClean="0">
                <a:solidFill>
                  <a:srgbClr val="FF0000"/>
                </a:solidFill>
              </a:rPr>
              <a:t> Data frame, Action frame, Trigger frame)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An HE AP does not need to signal cascading support since it controls cascading using the TID Aggregation Limit field in the Trigger frame.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Multiple </a:t>
            </a:r>
            <a:r>
              <a:rPr lang="en-US" dirty="0" err="1" smtClean="0"/>
              <a:t>ack</a:t>
            </a:r>
            <a:r>
              <a:rPr lang="en-US" dirty="0" smtClean="0"/>
              <a:t> context support (Multi-TID support)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8"/>
            <a:ext cx="8305800" cy="251301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sz="2000" b="0" dirty="0" smtClean="0"/>
              <a:t>An HE STA that can receive an A-MPDU where the frames present solicit either an acknowledgement or a block acknowledgement is said to support a </a:t>
            </a:r>
            <a:r>
              <a:rPr lang="en-US" sz="2000" dirty="0" smtClean="0"/>
              <a:t>single </a:t>
            </a:r>
            <a:r>
              <a:rPr lang="en-US" sz="2000" dirty="0" err="1" smtClean="0"/>
              <a:t>ack</a:t>
            </a:r>
            <a:r>
              <a:rPr lang="en-US" sz="2000" dirty="0" smtClean="0"/>
              <a:t> context</a:t>
            </a:r>
            <a:r>
              <a:rPr lang="en-US" sz="2000" b="0" dirty="0" smtClean="0"/>
              <a:t>. All HE STAs support a single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context. An HE STA that can receive an A-MPDU where the frames present solicit more than one acknowledgement and/or block acknowledgement is said to support </a:t>
            </a:r>
            <a:r>
              <a:rPr lang="en-US" sz="2000" dirty="0" smtClean="0"/>
              <a:t>multiple </a:t>
            </a:r>
            <a:r>
              <a:rPr lang="en-US" sz="2000" dirty="0" err="1" smtClean="0"/>
              <a:t>ack</a:t>
            </a:r>
            <a:r>
              <a:rPr lang="en-US" sz="2000" dirty="0" smtClean="0"/>
              <a:t> contexts</a:t>
            </a:r>
            <a:r>
              <a:rPr lang="en-US" sz="2000" b="0" dirty="0" smtClean="0"/>
              <a:t>. An HE STA sets the Multi-TID Aggregation Support subfield of the HE MAC Capabilities Information field of the HE Capabilities element it transmits to indicate the number of acknowledgement contexts it supports.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96912" y="4422776"/>
            <a:ext cx="7770813" cy="205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The actual spec </a:t>
            </a:r>
            <a:r>
              <a:rPr lang="en-US" sz="1800" dirty="0">
                <a:solidFill>
                  <a:srgbClr val="FF0000"/>
                </a:solidFill>
              </a:rPr>
              <a:t>description is </a:t>
            </a:r>
            <a:r>
              <a:rPr lang="en-US" sz="1800" dirty="0" smtClean="0">
                <a:solidFill>
                  <a:srgbClr val="FF0000"/>
                </a:solidFill>
              </a:rPr>
              <a:t>“</a:t>
            </a:r>
            <a:r>
              <a:rPr lang="en-US" sz="1800" dirty="0">
                <a:solidFill>
                  <a:srgbClr val="FF0000"/>
                </a:solidFill>
              </a:rPr>
              <a:t>indicates </a:t>
            </a:r>
            <a:r>
              <a:rPr lang="en-US" sz="1800" dirty="0" smtClean="0">
                <a:solidFill>
                  <a:srgbClr val="FF0000"/>
                </a:solidFill>
              </a:rPr>
              <a:t>the </a:t>
            </a:r>
            <a:r>
              <a:rPr lang="en-US" sz="1800" dirty="0">
                <a:solidFill>
                  <a:srgbClr val="FF0000"/>
                </a:solidFill>
              </a:rPr>
              <a:t>number of </a:t>
            </a:r>
            <a:r>
              <a:rPr lang="en-US" sz="1800" dirty="0" smtClean="0">
                <a:solidFill>
                  <a:srgbClr val="FF0000"/>
                </a:solidFill>
              </a:rPr>
              <a:t>TIDs minus </a:t>
            </a:r>
            <a:r>
              <a:rPr lang="en-US" sz="1800" dirty="0">
                <a:solidFill>
                  <a:srgbClr val="FF0000"/>
                </a:solidFill>
              </a:rPr>
              <a:t>1 of </a:t>
            </a:r>
            <a:r>
              <a:rPr lang="en-US" sz="1800" dirty="0" err="1">
                <a:solidFill>
                  <a:srgbClr val="FF0000"/>
                </a:solidFill>
              </a:rPr>
              <a:t>QoS</a:t>
            </a:r>
            <a:r>
              <a:rPr lang="en-US" sz="1800" dirty="0">
                <a:solidFill>
                  <a:srgbClr val="FF0000"/>
                </a:solidFill>
              </a:rPr>
              <a:t> Data frames </a:t>
            </a:r>
            <a:r>
              <a:rPr lang="en-US" sz="1800" dirty="0" smtClean="0">
                <a:solidFill>
                  <a:srgbClr val="FF0000"/>
                </a:solidFill>
              </a:rPr>
              <a:t>that an </a:t>
            </a:r>
            <a:r>
              <a:rPr lang="en-US" sz="1800" dirty="0">
                <a:solidFill>
                  <a:srgbClr val="FF0000"/>
                </a:solidFill>
              </a:rPr>
              <a:t>HE STA can aggregate in </a:t>
            </a:r>
            <a:r>
              <a:rPr lang="en-US" sz="1800" dirty="0" smtClean="0">
                <a:solidFill>
                  <a:srgbClr val="FF0000"/>
                </a:solidFill>
              </a:rPr>
              <a:t>a multi-TID </a:t>
            </a:r>
            <a:r>
              <a:rPr lang="en-US" sz="1800" dirty="0">
                <a:solidFill>
                  <a:srgbClr val="FF0000"/>
                </a:solidFill>
              </a:rPr>
              <a:t>A-MPDU</a:t>
            </a:r>
            <a:r>
              <a:rPr lang="en-US" sz="1800" dirty="0" smtClean="0">
                <a:solidFill>
                  <a:srgbClr val="FF0000"/>
                </a:solidFill>
              </a:rPr>
              <a:t>.”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The is misleading for two reasons: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Action frames can be included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It is what the STA is capable or receiving and not what it is capable of transmitting that is relevant</a:t>
            </a:r>
          </a:p>
        </p:txBody>
      </p:sp>
    </p:spTree>
    <p:extLst>
      <p:ext uri="{BB962C8B-B14F-4D97-AF65-F5344CB8AC3E}">
        <p14:creationId xmlns:p14="http://schemas.microsoft.com/office/powerpoint/2010/main" val="31278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13E3B3A-E6B7-466A-AF65-68CCB32E868B}" vid="{792B4F76-2313-42A7-A8BB-190D2DC87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</Template>
  <TotalTime>2851</TotalTime>
  <Words>3983</Words>
  <Application>Microsoft Office PowerPoint</Application>
  <PresentationFormat>On-screen Show (4:3)</PresentationFormat>
  <Paragraphs>276</Paragraphs>
  <Slides>33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Gothic</vt:lpstr>
      <vt:lpstr>Arial</vt:lpstr>
      <vt:lpstr>Times New Roman</vt:lpstr>
      <vt:lpstr>Office Theme</vt:lpstr>
      <vt:lpstr>Document</vt:lpstr>
      <vt:lpstr>HE Frame Sequences</vt:lpstr>
      <vt:lpstr>Abstract</vt:lpstr>
      <vt:lpstr>Overview of HE frame exchange sequences</vt:lpstr>
      <vt:lpstr>Terminology (1)</vt:lpstr>
      <vt:lpstr>Terminology (2)</vt:lpstr>
      <vt:lpstr>Terminology (3)</vt:lpstr>
      <vt:lpstr>Options: UMRS support</vt:lpstr>
      <vt:lpstr>Options: Cascading support</vt:lpstr>
      <vt:lpstr>Options: Multiple ack context support (Multi-TID support)</vt:lpstr>
      <vt:lpstr>Protection sequences</vt:lpstr>
      <vt:lpstr>Initial PPDU (soliciting UL data, control or management)</vt:lpstr>
      <vt:lpstr>Initial PPDU (DL data with triggered control response)</vt:lpstr>
      <vt:lpstr>Initial PPDU (BAR with triggered control response)</vt:lpstr>
      <vt:lpstr>Initial PPDU (DL management or data with triggered ack)</vt:lpstr>
      <vt:lpstr>Initial PPDU (UL, DL and peer-to-peer)</vt:lpstr>
      <vt:lpstr>Initial PPDU (DL data with triggered control response using UMRS)</vt:lpstr>
      <vt:lpstr>Initial PPDU (DL multi-TID)</vt:lpstr>
      <vt:lpstr>Initial PPDU (UL, DL, and peer-to-peer multi-TID)</vt:lpstr>
      <vt:lpstr>Initial PPDU (DL multi-TID with UMRS)</vt:lpstr>
      <vt:lpstr>Initial PPDU (cascading)</vt:lpstr>
      <vt:lpstr>Initial PPDU (DL multi-TID with cascading)</vt:lpstr>
      <vt:lpstr>HE TB PPDU response</vt:lpstr>
      <vt:lpstr>HE TB PPDU response (when not to respond)</vt:lpstr>
      <vt:lpstr>HE TB PPDU response (when not to respond)</vt:lpstr>
      <vt:lpstr>HE TB PPDU response (UMRS)</vt:lpstr>
      <vt:lpstr>HE TB PPDU response (triggered control frames)</vt:lpstr>
      <vt:lpstr>HE TB PPDU response (triggered PS-Poll frame)</vt:lpstr>
      <vt:lpstr>HE TB PPDU response (triggered data or management frames)</vt:lpstr>
      <vt:lpstr>SU PPDU response (control responses only)</vt:lpstr>
      <vt:lpstr>HE AP response to an HE TB PPDU (single TID)</vt:lpstr>
      <vt:lpstr>HE AP response to an HE TB PPDU (multi-TID)</vt:lpstr>
      <vt:lpstr>HE AP response to an HE TB PPDU (cascading)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Frame Sequences</dc:title>
  <dc:creator>Stacey, Robert</dc:creator>
  <cp:lastModifiedBy>Stacey, Robert</cp:lastModifiedBy>
  <cp:revision>114</cp:revision>
  <cp:lastPrinted>1601-01-01T00:00:00Z</cp:lastPrinted>
  <dcterms:created xsi:type="dcterms:W3CDTF">2017-05-08T00:15:18Z</dcterms:created>
  <dcterms:modified xsi:type="dcterms:W3CDTF">2017-05-09T23:46:21Z</dcterms:modified>
</cp:coreProperties>
</file>