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69" r:id="rId4"/>
    <p:sldId id="261" r:id="rId5"/>
    <p:sldId id="270" r:id="rId6"/>
    <p:sldId id="268" r:id="rId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86" d="100"/>
          <a:sy n="86" d="100"/>
        </p:scale>
        <p:origin x="-71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May 2017</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a:t>
            </a:r>
            <a:r>
              <a:rPr lang="en-GB" dirty="0" err="1" smtClean="0"/>
              <a:t>etc</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May 2017</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smtClean="0"/>
              <a:t>Jason </a:t>
            </a:r>
            <a:r>
              <a:rPr lang="en-GB" dirty="0" err="1" smtClean="0"/>
              <a:t>Yuchen</a:t>
            </a:r>
            <a:r>
              <a:rPr lang="en-GB" dirty="0" smtClean="0"/>
              <a:t> Guo, et al., Huawei Technologies</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May 2017</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May 2017</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smtClean="0"/>
              <a:t>May 2017</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smtClean="0"/>
              <a:t>May 2017</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smtClean="0"/>
              <a:t>May 2017</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May 2017</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May 2017</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2017</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802.11-17/0812r0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dirty="0" smtClean="0"/>
              <a:t>Trigger Frame for Random Access</a:t>
            </a:r>
            <a:endParaRPr lang="en-GB" dirty="0"/>
          </a:p>
        </p:txBody>
      </p:sp>
      <p:sp>
        <p:nvSpPr>
          <p:cNvPr id="3074" name="Rectangle 2"/>
          <p:cNvSpPr>
            <a:spLocks noGrp="1" noChangeArrowheads="1"/>
          </p:cNvSpPr>
          <p:nvPr>
            <p:ph idx="1"/>
          </p:nvPr>
        </p:nvSpPr>
        <p:spPr/>
        <p:txBody>
          <a:bodyPr/>
          <a:lstStyle/>
          <a:p>
            <a:pPr algn="ctr"/>
            <a:r>
              <a:rPr lang="en-GB" dirty="0" smtClean="0"/>
              <a:t>Date: 2017-05-09</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xmlns="" val="1025533092"/>
              </p:ext>
            </p:extLst>
          </p:nvPr>
        </p:nvGraphicFramePr>
        <p:xfrm>
          <a:off x="1141413" y="2620963"/>
          <a:ext cx="6965950" cy="4052887"/>
        </p:xfrm>
        <a:graphic>
          <a:graphicData uri="http://schemas.openxmlformats.org/presentationml/2006/ole">
            <p:oleObj spid="_x0000_s3690" name="Document" r:id="rId4" imgW="8381821" imgH="4884712" progId="Word.Document.8">
              <p:embed/>
            </p:oleObj>
          </a:graphicData>
        </a:graphic>
      </p:graphicFrame>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4" name="Date Placeholder 4"/>
          <p:cNvSpPr>
            <a:spLocks noGrp="1"/>
          </p:cNvSpPr>
          <p:nvPr/>
        </p:nvSpPr>
        <p:spPr bwMode="auto">
          <a:xfrm>
            <a:off x="676183"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May 2017</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dirty="0" smtClean="0"/>
              <a:t>Comments</a:t>
            </a:r>
            <a:endParaRPr lang="en-GB" dirty="0"/>
          </a:p>
        </p:txBody>
      </p:sp>
      <p:sp>
        <p:nvSpPr>
          <p:cNvPr id="6" name="Slide Number Placeholder 5"/>
          <p:cNvSpPr>
            <a:spLocks noGrp="1"/>
          </p:cNvSpPr>
          <p:nvPr>
            <p:ph type="sldNum" idx="12"/>
          </p:nvPr>
        </p:nvSpPr>
        <p:spPr/>
        <p:txBody>
          <a:bodyPr/>
          <a:lstStyle/>
          <a:p>
            <a:r>
              <a:rPr lang="en-GB" smtClean="0"/>
              <a:t>Slide </a:t>
            </a:r>
            <a:fld id="{351F4386-A5E2-41A1-B4D0-BE653C929E06}" type="slidenum">
              <a:rPr lang="en-GB" smtClean="0"/>
              <a:pPr/>
              <a:t>2</a:t>
            </a:fld>
            <a:endParaRPr lang="en-GB"/>
          </a:p>
        </p:txBody>
      </p:sp>
      <p:sp>
        <p:nvSpPr>
          <p:cNvPr id="10" name="Date Placeholder 4"/>
          <p:cNvSpPr>
            <a:spLocks noGrp="1"/>
          </p:cNvSpPr>
          <p:nvPr/>
        </p:nvSpPr>
        <p:spPr bwMode="auto">
          <a:xfrm>
            <a:off x="676183"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May 2017</a:t>
            </a:r>
            <a:endParaRPr lang="en-GB" altLang="zh-CN" dirty="0"/>
          </a:p>
        </p:txBody>
      </p:sp>
      <p:graphicFrame>
        <p:nvGraphicFramePr>
          <p:cNvPr id="8" name="内容占位符 5"/>
          <p:cNvGraphicFramePr>
            <a:graphicFrameLocks noGrp="1"/>
          </p:cNvGraphicFramePr>
          <p:nvPr>
            <p:ph idx="1"/>
            <p:extLst>
              <p:ext uri="{D42A27DB-BD31-4B8C-83A1-F6EECF244321}">
                <p14:modId xmlns="" xmlns:p14="http://schemas.microsoft.com/office/powerpoint/2010/main" val="193378374"/>
              </p:ext>
            </p:extLst>
          </p:nvPr>
        </p:nvGraphicFramePr>
        <p:xfrm>
          <a:off x="1285874" y="1828800"/>
          <a:ext cx="6648451" cy="2865120"/>
        </p:xfrm>
        <a:graphic>
          <a:graphicData uri="http://schemas.openxmlformats.org/drawingml/2006/table">
            <a:tbl>
              <a:tblPr firstRow="1" firstCol="1" bandRow="1">
                <a:tableStyleId>{5C22544A-7EE6-4342-B048-85BDC9FD1C3A}</a:tableStyleId>
              </a:tblPr>
              <a:tblGrid>
                <a:gridCol w="540955"/>
                <a:gridCol w="629948"/>
                <a:gridCol w="800934"/>
                <a:gridCol w="2838289"/>
                <a:gridCol w="1838325"/>
              </a:tblGrid>
              <a:tr h="304800">
                <a:tc>
                  <a:txBody>
                    <a:bodyPr/>
                    <a:lstStyle/>
                    <a:p>
                      <a:pPr algn="ctr">
                        <a:spcAft>
                          <a:spcPts val="0"/>
                        </a:spcAft>
                      </a:pPr>
                      <a:r>
                        <a:rPr lang="en-GB" sz="1600" b="1" dirty="0">
                          <a:solidFill>
                            <a:schemeClr val="tx1"/>
                          </a:solidFill>
                          <a:effectLst/>
                          <a:latin typeface="Times New Roman" panose="02020603050405020304" pitchFamily="18" charset="0"/>
                          <a:ea typeface="Malgun Gothic" panose="020B0503020000020004" pitchFamily="34" charset="-127"/>
                        </a:rPr>
                        <a:t>CID</a:t>
                      </a:r>
                      <a:endParaRPr lang="zh-CN" sz="2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600" b="1" dirty="0">
                          <a:solidFill>
                            <a:schemeClr val="tx1"/>
                          </a:solidFill>
                          <a:effectLst/>
                          <a:latin typeface="Times New Roman" panose="02020603050405020304" pitchFamily="18" charset="0"/>
                          <a:ea typeface="Malgun Gothic" panose="020B0503020000020004" pitchFamily="34" charset="-127"/>
                        </a:rPr>
                        <a:t>P.L</a:t>
                      </a:r>
                      <a:endParaRPr lang="zh-CN" sz="2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600" b="1" dirty="0">
                          <a:solidFill>
                            <a:schemeClr val="tx1"/>
                          </a:solidFill>
                          <a:effectLst/>
                          <a:latin typeface="Times New Roman" panose="02020603050405020304" pitchFamily="18" charset="0"/>
                          <a:ea typeface="Malgun Gothic" panose="020B0503020000020004" pitchFamily="34" charset="-127"/>
                        </a:rPr>
                        <a:t>Clause</a:t>
                      </a:r>
                      <a:endParaRPr lang="zh-CN" sz="2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600" b="1" dirty="0">
                          <a:solidFill>
                            <a:schemeClr val="tx1"/>
                          </a:solidFill>
                          <a:effectLst/>
                          <a:latin typeface="Times New Roman" panose="02020603050405020304" pitchFamily="18" charset="0"/>
                          <a:ea typeface="Malgun Gothic" panose="020B0503020000020004" pitchFamily="34" charset="-127"/>
                        </a:rPr>
                        <a:t>Comment</a:t>
                      </a:r>
                      <a:endParaRPr lang="zh-CN" sz="2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600" b="1" dirty="0">
                          <a:solidFill>
                            <a:schemeClr val="tx1"/>
                          </a:solidFill>
                          <a:effectLst/>
                          <a:latin typeface="Times New Roman" panose="02020603050405020304" pitchFamily="18" charset="0"/>
                          <a:ea typeface="Malgun Gothic" panose="020B0503020000020004" pitchFamily="34" charset="-127"/>
                        </a:rPr>
                        <a:t>Proposed Change</a:t>
                      </a:r>
                      <a:endParaRPr lang="zh-CN" sz="2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6270">
                <a:tc>
                  <a:txBody>
                    <a:bodyPr/>
                    <a:lstStyle/>
                    <a:p>
                      <a:pPr algn="l">
                        <a:spcAft>
                          <a:spcPts val="0"/>
                        </a:spcAft>
                      </a:pPr>
                      <a:r>
                        <a:rPr lang="en-GB" altLang="zh-CN" sz="1400" b="0" dirty="0" smtClean="0">
                          <a:solidFill>
                            <a:schemeClr val="tx1"/>
                          </a:solidFill>
                          <a:effectLst/>
                          <a:latin typeface="+mn-lt"/>
                          <a:ea typeface="+mn-ea"/>
                        </a:rPr>
                        <a:t>9333</a:t>
                      </a:r>
                      <a:endParaRPr lang="zh-CN" sz="2400" b="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GB" altLang="zh-CN" sz="1400" b="0" dirty="0" smtClean="0">
                          <a:solidFill>
                            <a:schemeClr val="tx1"/>
                          </a:solidFill>
                          <a:effectLst/>
                          <a:latin typeface="+mn-lt"/>
                          <a:ea typeface="+mn-ea"/>
                        </a:rPr>
                        <a:t>41.34</a:t>
                      </a:r>
                      <a:endParaRPr lang="zh-CN" sz="2400" b="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GB" altLang="zh-CN" sz="1400" b="0" dirty="0" smtClean="0">
                          <a:solidFill>
                            <a:schemeClr val="tx1"/>
                          </a:solidFill>
                          <a:effectLst/>
                          <a:latin typeface="+mn-lt"/>
                          <a:ea typeface="+mn-ea"/>
                        </a:rPr>
                        <a:t>9.3.1.23</a:t>
                      </a:r>
                      <a:endParaRPr lang="zh-CN" sz="2400" b="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altLang="zh-CN" sz="1400" b="0" kern="1200" dirty="0" smtClean="0">
                          <a:solidFill>
                            <a:schemeClr val="tx1"/>
                          </a:solidFill>
                          <a:effectLst/>
                          <a:latin typeface="+mn-lt"/>
                          <a:ea typeface="+mn-ea"/>
                          <a:cs typeface="+mn-cs"/>
                        </a:rPr>
                        <a:t>Most of the User Info subfields in the Trigger frame can be the same for RUs for UL OFDMA-based random access. This means the Trigger frame can be shorter and more efficient.</a:t>
                      </a:r>
                      <a:endParaRPr lang="zh-CN" altLang="zh-CN" sz="1400" b="0" kern="1200" dirty="0">
                        <a:solidFill>
                          <a:schemeClr val="tx1"/>
                        </a:solidFill>
                        <a:effectLst/>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altLang="zh-CN" sz="1400" b="0" kern="1200" dirty="0" smtClean="0">
                          <a:solidFill>
                            <a:schemeClr val="tx1"/>
                          </a:solidFill>
                          <a:effectLst/>
                          <a:latin typeface="+mn-lt"/>
                          <a:ea typeface="+mn-ea"/>
                          <a:cs typeface="+mn-cs"/>
                        </a:rPr>
                        <a:t>Limit the RU size that can be used for UL OFDMA-based random access in each Trigger frame and reduce the redundancy.</a:t>
                      </a:r>
                      <a:endParaRPr lang="zh-CN" altLang="zh-CN" sz="1400" b="0" kern="1200" dirty="0">
                        <a:solidFill>
                          <a:schemeClr val="tx1"/>
                        </a:solidFill>
                        <a:effectLst/>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6270">
                <a:tc>
                  <a:txBody>
                    <a:bodyPr/>
                    <a:lstStyle/>
                    <a:p>
                      <a:pPr algn="l">
                        <a:spcAft>
                          <a:spcPts val="0"/>
                        </a:spcAft>
                      </a:pPr>
                      <a:r>
                        <a:rPr lang="en-GB" altLang="zh-CN" sz="1400" b="0" dirty="0" smtClean="0">
                          <a:solidFill>
                            <a:schemeClr val="tx1"/>
                          </a:solidFill>
                          <a:effectLst/>
                          <a:latin typeface="+mn-lt"/>
                          <a:ea typeface="+mn-ea"/>
                        </a:rPr>
                        <a:t>9969</a:t>
                      </a:r>
                      <a:endParaRPr lang="zh-CN" sz="2400" b="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GB" altLang="zh-CN" sz="1400" b="0" dirty="0" smtClean="0">
                          <a:solidFill>
                            <a:schemeClr val="tx1"/>
                          </a:solidFill>
                          <a:effectLst/>
                          <a:latin typeface="+mn-lt"/>
                          <a:ea typeface="+mn-ea"/>
                        </a:rPr>
                        <a:t>45.36</a:t>
                      </a:r>
                      <a:endParaRPr lang="zh-CN" sz="2400" b="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GB" altLang="zh-CN" sz="1400" b="0" dirty="0" smtClean="0">
                          <a:solidFill>
                            <a:schemeClr val="tx1"/>
                          </a:solidFill>
                          <a:effectLst/>
                          <a:latin typeface="+mn-lt"/>
                          <a:ea typeface="+mn-ea"/>
                        </a:rPr>
                        <a:t>9.3.1.23</a:t>
                      </a:r>
                      <a:endParaRPr lang="zh-CN" sz="2400" b="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altLang="zh-CN" sz="1400" b="0" kern="1200" dirty="0" smtClean="0">
                          <a:solidFill>
                            <a:schemeClr val="tx1"/>
                          </a:solidFill>
                          <a:effectLst/>
                          <a:latin typeface="+mn-lt"/>
                          <a:ea typeface="+mn-ea"/>
                          <a:cs typeface="+mn-cs"/>
                        </a:rPr>
                        <a:t>Random access RUs have to be allocated one by one by setting AID12 field to 0. If plenty of random access RUs need to be allocated, then lots of user info fields are needed, which is a large overhead.</a:t>
                      </a:r>
                      <a:endParaRPr lang="zh-CN" altLang="zh-CN" sz="1400" b="0" kern="1200" dirty="0">
                        <a:solidFill>
                          <a:schemeClr val="tx1"/>
                        </a:solidFill>
                        <a:effectLst/>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altLang="zh-CN" sz="1400" b="0" kern="1200" dirty="0" smtClean="0">
                          <a:solidFill>
                            <a:schemeClr val="tx1"/>
                          </a:solidFill>
                          <a:effectLst/>
                          <a:latin typeface="+mn-lt"/>
                          <a:ea typeface="+mn-ea"/>
                          <a:cs typeface="+mn-cs"/>
                        </a:rPr>
                        <a:t>Devise a mechanism to allocate multiple random access RUs in an efficient way.</a:t>
                      </a:r>
                      <a:endParaRPr lang="zh-CN" altLang="zh-CN" sz="1400" b="0" kern="1200" dirty="0">
                        <a:solidFill>
                          <a:schemeClr val="tx1"/>
                        </a:solidFill>
                        <a:effectLst/>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Problem Statement</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日期占位符 4"/>
          <p:cNvSpPr>
            <a:spLocks noGrp="1"/>
          </p:cNvSpPr>
          <p:nvPr>
            <p:ph type="dt" idx="15"/>
          </p:nvPr>
        </p:nvSpPr>
        <p:spPr/>
        <p:txBody>
          <a:bodyPr/>
          <a:lstStyle/>
          <a:p>
            <a:r>
              <a:rPr lang="en-US" altLang="zh-CN" dirty="0" smtClean="0"/>
              <a:t>May 2017</a:t>
            </a:r>
            <a:endParaRPr lang="en-GB" altLang="zh-CN" dirty="0"/>
          </a:p>
        </p:txBody>
      </p:sp>
      <p:sp>
        <p:nvSpPr>
          <p:cNvPr id="25" name="内容占位符 2"/>
          <p:cNvSpPr>
            <a:spLocks noGrp="1"/>
          </p:cNvSpPr>
          <p:nvPr>
            <p:ph idx="1"/>
          </p:nvPr>
        </p:nvSpPr>
        <p:spPr>
          <a:xfrm>
            <a:off x="685800" y="1600200"/>
            <a:ext cx="7772400" cy="2286000"/>
          </a:xfrm>
        </p:spPr>
        <p:txBody>
          <a:bodyPr/>
          <a:lstStyle/>
          <a:p>
            <a:pPr>
              <a:buFont typeface="Arial" pitchFamily="34" charset="0"/>
              <a:buChar char="•"/>
            </a:pPr>
            <a:r>
              <a:rPr lang="en-US" altLang="zh-CN" sz="2000" b="0" dirty="0" smtClean="0"/>
              <a:t>When the number of RUs assigned for random access is large, we need a lot of per user info fields in the </a:t>
            </a:r>
            <a:r>
              <a:rPr lang="en-US" altLang="zh-CN" sz="2000" b="0" dirty="0" smtClean="0"/>
              <a:t>Trigger frame, </a:t>
            </a:r>
            <a:r>
              <a:rPr lang="en-US" altLang="zh-CN" sz="2000" b="0" dirty="0" smtClean="0"/>
              <a:t>one for each RU assigned for random access</a:t>
            </a:r>
            <a:r>
              <a:rPr lang="en-US" altLang="zh-CN" sz="2000" b="0" dirty="0" smtClean="0"/>
              <a:t>, which has larger </a:t>
            </a:r>
            <a:r>
              <a:rPr lang="en-US" altLang="zh-CN" sz="2000" b="0" dirty="0" smtClean="0"/>
              <a:t>overhead</a:t>
            </a:r>
          </a:p>
          <a:p>
            <a:pPr lvl="1">
              <a:buFont typeface="Arial" pitchFamily="34" charset="0"/>
              <a:buChar char="•"/>
            </a:pPr>
            <a:r>
              <a:rPr lang="en-US" altLang="zh-CN" sz="1600" dirty="0" smtClean="0"/>
              <a:t>E.g., for 20MHz, if we want to allocate 9 random access RUs, we need 9 user info fields (most of which are duplicated)</a:t>
            </a:r>
            <a:endParaRPr lang="en-US" altLang="zh-CN" sz="1600" b="0" dirty="0" smtClean="0"/>
          </a:p>
        </p:txBody>
      </p:sp>
      <p:sp>
        <p:nvSpPr>
          <p:cNvPr id="27" name="矩形 26"/>
          <p:cNvSpPr/>
          <p:nvPr/>
        </p:nvSpPr>
        <p:spPr bwMode="auto">
          <a:xfrm>
            <a:off x="381000" y="3581400"/>
            <a:ext cx="9906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solidFill>
                  <a:schemeClr val="tx1"/>
                </a:solidFill>
                <a:effectLst/>
                <a:latin typeface="Times New Roman" pitchFamily="18" charset="0"/>
              </a:rPr>
              <a:t>Length</a:t>
            </a:r>
            <a:endParaRPr kumimoji="0" lang="zh-CN" altLang="en-US" sz="1000" b="0" i="0" u="none" strike="noStrike" cap="none" normalizeH="0" baseline="0" dirty="0" smtClean="0">
              <a:ln>
                <a:noFill/>
              </a:ln>
              <a:solidFill>
                <a:schemeClr val="tx1"/>
              </a:solidFill>
              <a:effectLst/>
              <a:latin typeface="Times New Roman" pitchFamily="18" charset="0"/>
            </a:endParaRPr>
          </a:p>
        </p:txBody>
      </p:sp>
      <p:sp>
        <p:nvSpPr>
          <p:cNvPr id="28" name="矩形 27"/>
          <p:cNvSpPr/>
          <p:nvPr/>
        </p:nvSpPr>
        <p:spPr bwMode="auto">
          <a:xfrm>
            <a:off x="2362200" y="35814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effectLst/>
                <a:latin typeface="Times New Roman" pitchFamily="18" charset="0"/>
              </a:rPr>
              <a:t>AID=0</a:t>
            </a:r>
            <a:endParaRPr kumimoji="0" lang="zh-CN" altLang="en-US" sz="1000" b="0" i="0" u="none" strike="noStrike" cap="none" normalizeH="0" baseline="0" dirty="0" smtClean="0">
              <a:ln>
                <a:noFill/>
              </a:ln>
              <a:effectLst/>
              <a:latin typeface="Times New Roman" pitchFamily="18" charset="0"/>
            </a:endParaRPr>
          </a:p>
        </p:txBody>
      </p:sp>
      <p:sp>
        <p:nvSpPr>
          <p:cNvPr id="29" name="矩形 28"/>
          <p:cNvSpPr/>
          <p:nvPr/>
        </p:nvSpPr>
        <p:spPr bwMode="auto">
          <a:xfrm>
            <a:off x="2362200" y="38100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dirty="0" smtClean="0"/>
              <a:t>RU Allocation</a:t>
            </a:r>
            <a:endParaRPr lang="zh-CN" altLang="en-US" sz="1000" dirty="0" smtClean="0"/>
          </a:p>
        </p:txBody>
      </p:sp>
      <p:sp>
        <p:nvSpPr>
          <p:cNvPr id="30" name="矩形 29"/>
          <p:cNvSpPr/>
          <p:nvPr/>
        </p:nvSpPr>
        <p:spPr bwMode="auto">
          <a:xfrm>
            <a:off x="2362200" y="40386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dirty="0" smtClean="0"/>
              <a:t>MCS</a:t>
            </a:r>
            <a:endParaRPr lang="zh-CN" altLang="en-US" sz="1000" dirty="0" smtClean="0"/>
          </a:p>
        </p:txBody>
      </p:sp>
      <p:sp>
        <p:nvSpPr>
          <p:cNvPr id="31" name="矩形 30"/>
          <p:cNvSpPr/>
          <p:nvPr/>
        </p:nvSpPr>
        <p:spPr bwMode="auto">
          <a:xfrm>
            <a:off x="2362200" y="42672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b="1" dirty="0" smtClean="0"/>
              <a:t>……</a:t>
            </a:r>
            <a:endParaRPr lang="zh-CN" altLang="en-US" sz="1000" b="1" dirty="0" smtClean="0"/>
          </a:p>
        </p:txBody>
      </p:sp>
      <p:sp>
        <p:nvSpPr>
          <p:cNvPr id="40" name="矩形 39"/>
          <p:cNvSpPr/>
          <p:nvPr/>
        </p:nvSpPr>
        <p:spPr bwMode="auto">
          <a:xfrm>
            <a:off x="5334000" y="35814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effectLst/>
                <a:latin typeface="Times New Roman" pitchFamily="18" charset="0"/>
              </a:rPr>
              <a:t>AID=0</a:t>
            </a:r>
            <a:endParaRPr kumimoji="0" lang="zh-CN" altLang="en-US" sz="1000" b="0" i="0" u="none" strike="noStrike" cap="none" normalizeH="0" baseline="0" dirty="0" smtClean="0">
              <a:ln>
                <a:noFill/>
              </a:ln>
              <a:effectLst/>
              <a:latin typeface="Times New Roman" pitchFamily="18" charset="0"/>
            </a:endParaRPr>
          </a:p>
        </p:txBody>
      </p:sp>
      <p:sp>
        <p:nvSpPr>
          <p:cNvPr id="41" name="矩形 40"/>
          <p:cNvSpPr/>
          <p:nvPr/>
        </p:nvSpPr>
        <p:spPr bwMode="auto">
          <a:xfrm>
            <a:off x="5334000" y="38100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dirty="0" smtClean="0"/>
              <a:t>RU Allocation</a:t>
            </a:r>
            <a:endParaRPr lang="zh-CN" altLang="en-US" sz="1000" dirty="0" smtClean="0"/>
          </a:p>
        </p:txBody>
      </p:sp>
      <p:sp>
        <p:nvSpPr>
          <p:cNvPr id="42" name="矩形 41"/>
          <p:cNvSpPr/>
          <p:nvPr/>
        </p:nvSpPr>
        <p:spPr bwMode="auto">
          <a:xfrm>
            <a:off x="5334000" y="40386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dirty="0" smtClean="0"/>
              <a:t>MCS</a:t>
            </a:r>
            <a:endParaRPr lang="zh-CN" altLang="en-US" sz="1000" dirty="0" smtClean="0"/>
          </a:p>
        </p:txBody>
      </p:sp>
      <p:sp>
        <p:nvSpPr>
          <p:cNvPr id="43" name="矩形 42"/>
          <p:cNvSpPr/>
          <p:nvPr/>
        </p:nvSpPr>
        <p:spPr bwMode="auto">
          <a:xfrm>
            <a:off x="5334000" y="42672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b="1" dirty="0" smtClean="0"/>
              <a:t>……</a:t>
            </a:r>
            <a:endParaRPr lang="zh-CN" altLang="en-US" sz="1000" b="1" dirty="0" smtClean="0"/>
          </a:p>
        </p:txBody>
      </p:sp>
      <p:sp>
        <p:nvSpPr>
          <p:cNvPr id="44" name="矩形 43"/>
          <p:cNvSpPr/>
          <p:nvPr/>
        </p:nvSpPr>
        <p:spPr bwMode="auto">
          <a:xfrm>
            <a:off x="6324600" y="35814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effectLst/>
                <a:latin typeface="Times New Roman" pitchFamily="18" charset="0"/>
              </a:rPr>
              <a:t>AID=0</a:t>
            </a:r>
            <a:endParaRPr kumimoji="0" lang="zh-CN" altLang="en-US" sz="1000" b="0" i="0" u="none" strike="noStrike" cap="none" normalizeH="0" baseline="0" dirty="0" smtClean="0">
              <a:ln>
                <a:noFill/>
              </a:ln>
              <a:effectLst/>
              <a:latin typeface="Times New Roman" pitchFamily="18" charset="0"/>
            </a:endParaRPr>
          </a:p>
        </p:txBody>
      </p:sp>
      <p:sp>
        <p:nvSpPr>
          <p:cNvPr id="45" name="矩形 44"/>
          <p:cNvSpPr/>
          <p:nvPr/>
        </p:nvSpPr>
        <p:spPr bwMode="auto">
          <a:xfrm>
            <a:off x="6324600" y="38100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dirty="0" smtClean="0"/>
              <a:t>RU Allocation</a:t>
            </a:r>
            <a:endParaRPr lang="zh-CN" altLang="en-US" sz="1000" dirty="0" smtClean="0"/>
          </a:p>
        </p:txBody>
      </p:sp>
      <p:sp>
        <p:nvSpPr>
          <p:cNvPr id="46" name="矩形 45"/>
          <p:cNvSpPr/>
          <p:nvPr/>
        </p:nvSpPr>
        <p:spPr bwMode="auto">
          <a:xfrm>
            <a:off x="6324600" y="40386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dirty="0" smtClean="0"/>
              <a:t>MCS</a:t>
            </a:r>
            <a:endParaRPr lang="zh-CN" altLang="en-US" sz="1000" dirty="0" smtClean="0"/>
          </a:p>
        </p:txBody>
      </p:sp>
      <p:sp>
        <p:nvSpPr>
          <p:cNvPr id="47" name="矩形 46"/>
          <p:cNvSpPr/>
          <p:nvPr/>
        </p:nvSpPr>
        <p:spPr bwMode="auto">
          <a:xfrm>
            <a:off x="6324600" y="42672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b="1" dirty="0" smtClean="0"/>
              <a:t>……</a:t>
            </a:r>
            <a:endParaRPr lang="zh-CN" altLang="en-US" sz="1000" b="1" dirty="0" smtClean="0"/>
          </a:p>
        </p:txBody>
      </p:sp>
      <p:sp>
        <p:nvSpPr>
          <p:cNvPr id="52" name="矩形 51"/>
          <p:cNvSpPr/>
          <p:nvPr/>
        </p:nvSpPr>
        <p:spPr bwMode="auto">
          <a:xfrm>
            <a:off x="381000" y="3810000"/>
            <a:ext cx="9906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solidFill>
                  <a:schemeClr val="tx1"/>
                </a:solidFill>
                <a:effectLst/>
                <a:latin typeface="Times New Roman" pitchFamily="18" charset="0"/>
              </a:rPr>
              <a:t>BW</a:t>
            </a:r>
            <a:endParaRPr kumimoji="0" lang="zh-CN" altLang="en-US" sz="10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381000" y="4038600"/>
            <a:ext cx="9906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000" dirty="0" smtClean="0">
                <a:solidFill>
                  <a:schemeClr val="tx1"/>
                </a:solidFill>
              </a:rPr>
              <a:t># of LTF</a:t>
            </a:r>
            <a:endParaRPr kumimoji="0" lang="zh-CN" altLang="en-US" sz="10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381000" y="4267200"/>
            <a:ext cx="9906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b="1" dirty="0" smtClean="0">
                <a:solidFill>
                  <a:schemeClr val="tx1"/>
                </a:solidFill>
              </a:rPr>
              <a:t>……</a:t>
            </a:r>
            <a:endParaRPr lang="zh-CN" altLang="en-US" sz="1000" b="1" dirty="0" smtClean="0">
              <a:solidFill>
                <a:schemeClr val="tx1"/>
              </a:solidFill>
            </a:endParaRPr>
          </a:p>
        </p:txBody>
      </p:sp>
      <p:sp>
        <p:nvSpPr>
          <p:cNvPr id="55" name="矩形 54"/>
          <p:cNvSpPr/>
          <p:nvPr/>
        </p:nvSpPr>
        <p:spPr bwMode="auto">
          <a:xfrm>
            <a:off x="7211749" y="4648200"/>
            <a:ext cx="1219200" cy="152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800" b="1" dirty="0" smtClean="0">
                <a:solidFill>
                  <a:schemeClr val="tx1"/>
                </a:solidFill>
              </a:rPr>
              <a:t>Random access</a:t>
            </a:r>
            <a:endParaRPr lang="zh-CN" altLang="en-US" sz="800" b="1" dirty="0" smtClean="0">
              <a:solidFill>
                <a:schemeClr val="tx1"/>
              </a:solidFill>
            </a:endParaRPr>
          </a:p>
        </p:txBody>
      </p:sp>
      <p:sp>
        <p:nvSpPr>
          <p:cNvPr id="56" name="矩形 55"/>
          <p:cNvSpPr/>
          <p:nvPr/>
        </p:nvSpPr>
        <p:spPr bwMode="auto">
          <a:xfrm>
            <a:off x="7211749" y="4800600"/>
            <a:ext cx="1219200" cy="152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800" b="1" dirty="0" smtClean="0">
                <a:solidFill>
                  <a:schemeClr val="tx1"/>
                </a:solidFill>
              </a:rPr>
              <a:t>Random access</a:t>
            </a:r>
            <a:endParaRPr lang="zh-CN" altLang="en-US" sz="800" b="1" dirty="0" smtClean="0">
              <a:solidFill>
                <a:schemeClr val="tx1"/>
              </a:solidFill>
            </a:endParaRPr>
          </a:p>
        </p:txBody>
      </p:sp>
      <p:sp>
        <p:nvSpPr>
          <p:cNvPr id="57" name="矩形 56"/>
          <p:cNvSpPr/>
          <p:nvPr/>
        </p:nvSpPr>
        <p:spPr bwMode="auto">
          <a:xfrm>
            <a:off x="7211749" y="4953000"/>
            <a:ext cx="1219200" cy="152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800" b="1" dirty="0" smtClean="0">
                <a:solidFill>
                  <a:schemeClr val="tx1"/>
                </a:solidFill>
              </a:rPr>
              <a:t>Random access</a:t>
            </a:r>
            <a:endParaRPr lang="zh-CN" altLang="en-US" sz="800" b="1" dirty="0" smtClean="0">
              <a:solidFill>
                <a:schemeClr val="tx1"/>
              </a:solidFill>
            </a:endParaRPr>
          </a:p>
        </p:txBody>
      </p:sp>
      <p:sp>
        <p:nvSpPr>
          <p:cNvPr id="58" name="矩形 57"/>
          <p:cNvSpPr/>
          <p:nvPr/>
        </p:nvSpPr>
        <p:spPr bwMode="auto">
          <a:xfrm>
            <a:off x="7211749" y="5105400"/>
            <a:ext cx="1219200" cy="152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800" b="1" dirty="0" smtClean="0">
                <a:solidFill>
                  <a:schemeClr val="tx1"/>
                </a:solidFill>
              </a:rPr>
              <a:t>Random access</a:t>
            </a:r>
            <a:endParaRPr lang="zh-CN" altLang="en-US" sz="800" b="1" dirty="0" smtClean="0">
              <a:solidFill>
                <a:schemeClr val="tx1"/>
              </a:solidFill>
            </a:endParaRPr>
          </a:p>
        </p:txBody>
      </p:sp>
      <p:sp>
        <p:nvSpPr>
          <p:cNvPr id="59" name="矩形 58"/>
          <p:cNvSpPr/>
          <p:nvPr/>
        </p:nvSpPr>
        <p:spPr bwMode="auto">
          <a:xfrm>
            <a:off x="7211749" y="5257800"/>
            <a:ext cx="1219200" cy="152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800" b="1" dirty="0" smtClean="0">
                <a:solidFill>
                  <a:schemeClr val="tx1"/>
                </a:solidFill>
              </a:rPr>
              <a:t>Random access</a:t>
            </a:r>
            <a:endParaRPr lang="zh-CN" altLang="en-US" sz="800" b="1" dirty="0" smtClean="0">
              <a:solidFill>
                <a:schemeClr val="tx1"/>
              </a:solidFill>
            </a:endParaRPr>
          </a:p>
        </p:txBody>
      </p:sp>
      <p:sp>
        <p:nvSpPr>
          <p:cNvPr id="67" name="右大括号 66"/>
          <p:cNvSpPr/>
          <p:nvPr/>
        </p:nvSpPr>
        <p:spPr bwMode="auto">
          <a:xfrm>
            <a:off x="8507148" y="4648200"/>
            <a:ext cx="179651" cy="13716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400" b="0" i="0" u="none" strike="noStrike" cap="none" normalizeH="0" baseline="0" smtClean="0">
              <a:ln>
                <a:noFill/>
              </a:ln>
              <a:solidFill>
                <a:schemeClr val="tx1"/>
              </a:solidFill>
              <a:effectLst/>
              <a:latin typeface="Times New Roman" pitchFamily="18" charset="0"/>
            </a:endParaRPr>
          </a:p>
        </p:txBody>
      </p:sp>
      <p:sp>
        <p:nvSpPr>
          <p:cNvPr id="68" name="TextBox 67"/>
          <p:cNvSpPr txBox="1"/>
          <p:nvPr/>
        </p:nvSpPr>
        <p:spPr>
          <a:xfrm>
            <a:off x="8577819" y="5103168"/>
            <a:ext cx="566181" cy="230832"/>
          </a:xfrm>
          <a:prstGeom prst="rect">
            <a:avLst/>
          </a:prstGeom>
          <a:noFill/>
        </p:spPr>
        <p:txBody>
          <a:bodyPr wrap="none" rtlCol="0">
            <a:spAutoFit/>
          </a:bodyPr>
          <a:lstStyle/>
          <a:p>
            <a:r>
              <a:rPr lang="en-US" altLang="zh-CN" sz="900" dirty="0" smtClean="0">
                <a:solidFill>
                  <a:schemeClr val="tx1"/>
                </a:solidFill>
              </a:rPr>
              <a:t>20 MHz</a:t>
            </a:r>
            <a:endParaRPr lang="zh-CN" altLang="en-US" sz="900" dirty="0">
              <a:solidFill>
                <a:schemeClr val="tx1"/>
              </a:solidFill>
            </a:endParaRPr>
          </a:p>
        </p:txBody>
      </p:sp>
      <p:sp>
        <p:nvSpPr>
          <p:cNvPr id="69" name="TextBox 68"/>
          <p:cNvSpPr txBox="1"/>
          <p:nvPr/>
        </p:nvSpPr>
        <p:spPr>
          <a:xfrm>
            <a:off x="152400" y="3276600"/>
            <a:ext cx="1560042" cy="307777"/>
          </a:xfrm>
          <a:prstGeom prst="rect">
            <a:avLst/>
          </a:prstGeom>
          <a:noFill/>
        </p:spPr>
        <p:txBody>
          <a:bodyPr wrap="none" rtlCol="0">
            <a:spAutoFit/>
          </a:bodyPr>
          <a:lstStyle/>
          <a:p>
            <a:r>
              <a:rPr lang="en-US" altLang="zh-CN" sz="1400" dirty="0" smtClean="0">
                <a:solidFill>
                  <a:schemeClr val="tx1"/>
                </a:solidFill>
              </a:rPr>
              <a:t>Common info field</a:t>
            </a:r>
            <a:endParaRPr lang="zh-CN" altLang="en-US" sz="1400" dirty="0">
              <a:solidFill>
                <a:schemeClr val="tx1"/>
              </a:solidFill>
            </a:endParaRPr>
          </a:p>
        </p:txBody>
      </p:sp>
      <p:sp>
        <p:nvSpPr>
          <p:cNvPr id="70" name="TextBox 69"/>
          <p:cNvSpPr txBox="1"/>
          <p:nvPr/>
        </p:nvSpPr>
        <p:spPr>
          <a:xfrm>
            <a:off x="5105400" y="3276600"/>
            <a:ext cx="1231427" cy="307777"/>
          </a:xfrm>
          <a:prstGeom prst="rect">
            <a:avLst/>
          </a:prstGeom>
          <a:noFill/>
        </p:spPr>
        <p:txBody>
          <a:bodyPr wrap="none" rtlCol="0">
            <a:spAutoFit/>
          </a:bodyPr>
          <a:lstStyle/>
          <a:p>
            <a:r>
              <a:rPr lang="en-US" altLang="zh-CN" sz="1400" dirty="0" smtClean="0">
                <a:solidFill>
                  <a:schemeClr val="tx1"/>
                </a:solidFill>
              </a:rPr>
              <a:t>User info field</a:t>
            </a:r>
            <a:endParaRPr lang="zh-CN" altLang="en-US" sz="1400" dirty="0">
              <a:solidFill>
                <a:schemeClr val="tx1"/>
              </a:solidFill>
            </a:endParaRPr>
          </a:p>
        </p:txBody>
      </p:sp>
      <p:sp>
        <p:nvSpPr>
          <p:cNvPr id="72" name="矩形 71"/>
          <p:cNvSpPr/>
          <p:nvPr/>
        </p:nvSpPr>
        <p:spPr bwMode="auto">
          <a:xfrm>
            <a:off x="1371600" y="35814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effectLst/>
                <a:latin typeface="Times New Roman" pitchFamily="18" charset="0"/>
              </a:rPr>
              <a:t>AID=0</a:t>
            </a:r>
            <a:endParaRPr kumimoji="0" lang="zh-CN" altLang="en-US" sz="1000" b="0" i="0" u="none" strike="noStrike" cap="none" normalizeH="0" baseline="0" dirty="0" smtClean="0">
              <a:ln>
                <a:noFill/>
              </a:ln>
              <a:effectLst/>
              <a:latin typeface="Times New Roman" pitchFamily="18" charset="0"/>
            </a:endParaRPr>
          </a:p>
        </p:txBody>
      </p:sp>
      <p:sp>
        <p:nvSpPr>
          <p:cNvPr id="73" name="矩形 72"/>
          <p:cNvSpPr/>
          <p:nvPr/>
        </p:nvSpPr>
        <p:spPr bwMode="auto">
          <a:xfrm>
            <a:off x="1371600" y="38100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dirty="0" smtClean="0"/>
              <a:t>RU Allocation</a:t>
            </a:r>
            <a:endParaRPr lang="zh-CN" altLang="en-US" sz="1000" dirty="0" smtClean="0"/>
          </a:p>
        </p:txBody>
      </p:sp>
      <p:sp>
        <p:nvSpPr>
          <p:cNvPr id="74" name="矩形 73"/>
          <p:cNvSpPr/>
          <p:nvPr/>
        </p:nvSpPr>
        <p:spPr bwMode="auto">
          <a:xfrm>
            <a:off x="1371600" y="40386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dirty="0" smtClean="0"/>
              <a:t>MCS</a:t>
            </a:r>
            <a:endParaRPr lang="zh-CN" altLang="en-US" sz="1000" dirty="0" smtClean="0"/>
          </a:p>
        </p:txBody>
      </p:sp>
      <p:sp>
        <p:nvSpPr>
          <p:cNvPr id="75" name="矩形 74"/>
          <p:cNvSpPr/>
          <p:nvPr/>
        </p:nvSpPr>
        <p:spPr bwMode="auto">
          <a:xfrm>
            <a:off x="1371600" y="42672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b="1" dirty="0" smtClean="0"/>
              <a:t>……</a:t>
            </a:r>
            <a:endParaRPr lang="zh-CN" altLang="en-US" sz="1000" b="1" dirty="0" smtClean="0"/>
          </a:p>
        </p:txBody>
      </p:sp>
      <p:sp>
        <p:nvSpPr>
          <p:cNvPr id="80" name="矩形 79"/>
          <p:cNvSpPr/>
          <p:nvPr/>
        </p:nvSpPr>
        <p:spPr bwMode="auto">
          <a:xfrm>
            <a:off x="7208520" y="5410200"/>
            <a:ext cx="1219200" cy="152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800" b="1" dirty="0" smtClean="0">
                <a:solidFill>
                  <a:schemeClr val="tx1"/>
                </a:solidFill>
              </a:rPr>
              <a:t>Random access</a:t>
            </a:r>
            <a:endParaRPr lang="zh-CN" altLang="en-US" sz="800" b="1" dirty="0" smtClean="0">
              <a:solidFill>
                <a:schemeClr val="tx1"/>
              </a:solidFill>
            </a:endParaRPr>
          </a:p>
        </p:txBody>
      </p:sp>
      <p:sp>
        <p:nvSpPr>
          <p:cNvPr id="81" name="矩形 80"/>
          <p:cNvSpPr/>
          <p:nvPr/>
        </p:nvSpPr>
        <p:spPr bwMode="auto">
          <a:xfrm>
            <a:off x="7208520" y="5562600"/>
            <a:ext cx="1219200" cy="152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800" b="1" dirty="0" smtClean="0">
                <a:solidFill>
                  <a:schemeClr val="tx1"/>
                </a:solidFill>
              </a:rPr>
              <a:t>Random access</a:t>
            </a:r>
            <a:endParaRPr lang="zh-CN" altLang="en-US" sz="800" b="1" dirty="0" smtClean="0">
              <a:solidFill>
                <a:schemeClr val="tx1"/>
              </a:solidFill>
            </a:endParaRPr>
          </a:p>
        </p:txBody>
      </p:sp>
      <p:sp>
        <p:nvSpPr>
          <p:cNvPr id="82" name="矩形 81"/>
          <p:cNvSpPr/>
          <p:nvPr/>
        </p:nvSpPr>
        <p:spPr bwMode="auto">
          <a:xfrm>
            <a:off x="7208520" y="5715000"/>
            <a:ext cx="1219200" cy="152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800" b="1" dirty="0" smtClean="0">
                <a:solidFill>
                  <a:schemeClr val="tx1"/>
                </a:solidFill>
              </a:rPr>
              <a:t>Random access</a:t>
            </a:r>
            <a:endParaRPr lang="zh-CN" altLang="en-US" sz="800" b="1" dirty="0" smtClean="0">
              <a:solidFill>
                <a:schemeClr val="tx1"/>
              </a:solidFill>
            </a:endParaRPr>
          </a:p>
        </p:txBody>
      </p:sp>
      <p:sp>
        <p:nvSpPr>
          <p:cNvPr id="83" name="矩形 82"/>
          <p:cNvSpPr/>
          <p:nvPr/>
        </p:nvSpPr>
        <p:spPr bwMode="auto">
          <a:xfrm>
            <a:off x="7208520" y="5867400"/>
            <a:ext cx="1219200" cy="152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800" b="1" dirty="0" smtClean="0">
                <a:solidFill>
                  <a:schemeClr val="tx1"/>
                </a:solidFill>
              </a:rPr>
              <a:t>Random access</a:t>
            </a:r>
            <a:endParaRPr lang="zh-CN" altLang="en-US" sz="800" b="1" dirty="0" smtClean="0">
              <a:solidFill>
                <a:schemeClr val="tx1"/>
              </a:solidFill>
            </a:endParaRPr>
          </a:p>
        </p:txBody>
      </p:sp>
      <p:sp>
        <p:nvSpPr>
          <p:cNvPr id="86" name="TextBox 85"/>
          <p:cNvSpPr txBox="1"/>
          <p:nvPr/>
        </p:nvSpPr>
        <p:spPr>
          <a:xfrm>
            <a:off x="4038600" y="3810000"/>
            <a:ext cx="800219" cy="461665"/>
          </a:xfrm>
          <a:prstGeom prst="rect">
            <a:avLst/>
          </a:prstGeom>
          <a:noFill/>
        </p:spPr>
        <p:txBody>
          <a:bodyPr wrap="none" rtlCol="0">
            <a:spAutoFit/>
          </a:bodyPr>
          <a:lstStyle/>
          <a:p>
            <a:r>
              <a:rPr lang="en-US" altLang="zh-CN" dirty="0" smtClean="0">
                <a:solidFill>
                  <a:schemeClr val="tx1"/>
                </a:solidFill>
              </a:rPr>
              <a:t>……</a:t>
            </a:r>
            <a:endParaRPr lang="zh-CN" altLang="en-US" dirty="0">
              <a:solidFill>
                <a:schemeClr val="tx1"/>
              </a:solidFill>
            </a:endParaRPr>
          </a:p>
        </p:txBody>
      </p:sp>
      <p:cxnSp>
        <p:nvCxnSpPr>
          <p:cNvPr id="90" name="形状 89"/>
          <p:cNvCxnSpPr>
            <a:stCxn id="73" idx="2"/>
            <a:endCxn id="55" idx="1"/>
          </p:cNvCxnSpPr>
          <p:nvPr/>
        </p:nvCxnSpPr>
        <p:spPr bwMode="auto">
          <a:xfrm rot="16200000" flipH="1">
            <a:off x="4196424" y="1709075"/>
            <a:ext cx="685800" cy="5344849"/>
          </a:xfrm>
          <a:prstGeom prst="bentConnector2">
            <a:avLst/>
          </a:prstGeom>
          <a:solidFill>
            <a:srgbClr val="00B8FF"/>
          </a:solidFill>
          <a:ln w="9525" cap="flat" cmpd="sng" algn="ctr">
            <a:solidFill>
              <a:schemeClr val="tx1"/>
            </a:solidFill>
            <a:prstDash val="solid"/>
            <a:round/>
            <a:headEnd type="none" w="med" len="med"/>
            <a:tailEnd type="arrow"/>
          </a:ln>
          <a:effectLst/>
        </p:spPr>
      </p:cxnSp>
      <p:cxnSp>
        <p:nvCxnSpPr>
          <p:cNvPr id="92" name="形状 91"/>
          <p:cNvCxnSpPr>
            <a:stCxn id="29" idx="2"/>
            <a:endCxn id="56" idx="1"/>
          </p:cNvCxnSpPr>
          <p:nvPr/>
        </p:nvCxnSpPr>
        <p:spPr bwMode="auto">
          <a:xfrm rot="16200000" flipH="1">
            <a:off x="4615524" y="2280575"/>
            <a:ext cx="838200" cy="4354249"/>
          </a:xfrm>
          <a:prstGeom prst="bentConnector2">
            <a:avLst/>
          </a:prstGeom>
          <a:solidFill>
            <a:srgbClr val="00B8FF"/>
          </a:solidFill>
          <a:ln w="9525" cap="flat" cmpd="sng" algn="ctr">
            <a:solidFill>
              <a:schemeClr val="tx1"/>
            </a:solidFill>
            <a:prstDash val="solid"/>
            <a:round/>
            <a:headEnd type="none" w="med" len="med"/>
            <a:tailEnd type="arrow"/>
          </a:ln>
          <a:effectLst/>
        </p:spPr>
      </p:cxnSp>
      <p:sp>
        <p:nvSpPr>
          <p:cNvPr id="93" name="TextBox 92"/>
          <p:cNvSpPr txBox="1"/>
          <p:nvPr/>
        </p:nvSpPr>
        <p:spPr>
          <a:xfrm>
            <a:off x="4343400" y="5029200"/>
            <a:ext cx="800219" cy="461665"/>
          </a:xfrm>
          <a:prstGeom prst="rect">
            <a:avLst/>
          </a:prstGeom>
          <a:noFill/>
        </p:spPr>
        <p:txBody>
          <a:bodyPr wrap="none" rtlCol="0">
            <a:spAutoFit/>
          </a:bodyPr>
          <a:lstStyle/>
          <a:p>
            <a:r>
              <a:rPr lang="en-US" altLang="zh-CN" dirty="0" smtClean="0">
                <a:solidFill>
                  <a:schemeClr val="tx1"/>
                </a:solidFill>
              </a:rPr>
              <a:t>……</a:t>
            </a:r>
            <a:endParaRPr lang="zh-CN" altLang="en-US" dirty="0">
              <a:solidFill>
                <a:schemeClr val="tx1"/>
              </a:solidFill>
            </a:endParaRPr>
          </a:p>
        </p:txBody>
      </p:sp>
      <p:cxnSp>
        <p:nvCxnSpPr>
          <p:cNvPr id="95" name="形状 94"/>
          <p:cNvCxnSpPr>
            <a:stCxn id="41" idx="2"/>
            <a:endCxn id="82" idx="1"/>
          </p:cNvCxnSpPr>
          <p:nvPr/>
        </p:nvCxnSpPr>
        <p:spPr bwMode="auto">
          <a:xfrm rot="16200000" flipH="1">
            <a:off x="5642610" y="4225290"/>
            <a:ext cx="1752600" cy="1379220"/>
          </a:xfrm>
          <a:prstGeom prst="bentConnector2">
            <a:avLst/>
          </a:prstGeom>
          <a:solidFill>
            <a:srgbClr val="00B8FF"/>
          </a:solidFill>
          <a:ln w="9525" cap="flat" cmpd="sng" algn="ctr">
            <a:solidFill>
              <a:schemeClr val="tx1"/>
            </a:solidFill>
            <a:prstDash val="solid"/>
            <a:round/>
            <a:headEnd type="none" w="med" len="med"/>
            <a:tailEnd type="arrow"/>
          </a:ln>
          <a:effectLst/>
        </p:spPr>
      </p:cxnSp>
      <p:cxnSp>
        <p:nvCxnSpPr>
          <p:cNvPr id="97" name="形状 96"/>
          <p:cNvCxnSpPr>
            <a:stCxn id="45" idx="2"/>
            <a:endCxn id="83" idx="1"/>
          </p:cNvCxnSpPr>
          <p:nvPr/>
        </p:nvCxnSpPr>
        <p:spPr bwMode="auto">
          <a:xfrm rot="16200000" flipH="1">
            <a:off x="6061710" y="4796790"/>
            <a:ext cx="1905000" cy="388620"/>
          </a:xfrm>
          <a:prstGeom prst="bentConnector2">
            <a:avLst/>
          </a:prstGeom>
          <a:solidFill>
            <a:srgbClr val="00B8FF"/>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Scheme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日期占位符 4"/>
          <p:cNvSpPr>
            <a:spLocks noGrp="1"/>
          </p:cNvSpPr>
          <p:nvPr>
            <p:ph type="dt" idx="15"/>
          </p:nvPr>
        </p:nvSpPr>
        <p:spPr/>
        <p:txBody>
          <a:bodyPr/>
          <a:lstStyle/>
          <a:p>
            <a:r>
              <a:rPr lang="en-US" altLang="zh-CN" dirty="0" smtClean="0"/>
              <a:t>May 2017</a:t>
            </a:r>
            <a:endParaRPr lang="en-GB" altLang="zh-CN" dirty="0"/>
          </a:p>
        </p:txBody>
      </p:sp>
      <p:graphicFrame>
        <p:nvGraphicFramePr>
          <p:cNvPr id="24" name="Object 3"/>
          <p:cNvGraphicFramePr>
            <a:graphicFrameLocks noChangeAspect="1"/>
          </p:cNvGraphicFramePr>
          <p:nvPr/>
        </p:nvGraphicFramePr>
        <p:xfrm>
          <a:off x="1066799" y="3429000"/>
          <a:ext cx="6516477" cy="866775"/>
        </p:xfrm>
        <a:graphic>
          <a:graphicData uri="http://schemas.openxmlformats.org/presentationml/2006/ole">
            <p:oleObj spid="_x0000_s15363" name="Visio" r:id="rId3" imgW="6220492" imgH="826103" progId="Visio.Drawing.11">
              <p:embed/>
            </p:oleObj>
          </a:graphicData>
        </a:graphic>
      </p:graphicFrame>
      <p:sp>
        <p:nvSpPr>
          <p:cNvPr id="25" name="Content Placeholder 2"/>
          <p:cNvSpPr>
            <a:spLocks noGrp="1"/>
          </p:cNvSpPr>
          <p:nvPr>
            <p:ph idx="1"/>
          </p:nvPr>
        </p:nvSpPr>
        <p:spPr>
          <a:xfrm>
            <a:off x="457200" y="1600200"/>
            <a:ext cx="8229600" cy="1676400"/>
          </a:xfrm>
        </p:spPr>
        <p:txBody>
          <a:bodyPr/>
          <a:lstStyle/>
          <a:p>
            <a:pPr eaLnBrk="1" hangingPunct="1">
              <a:buFont typeface="Arial" pitchFamily="34" charset="0"/>
              <a:buChar char="•"/>
            </a:pPr>
            <a:r>
              <a:rPr lang="en-US" altLang="zh-CN" sz="1600" b="0" dirty="0" smtClean="0"/>
              <a:t>In the user info field with “AID = 0 or 2045”</a:t>
            </a:r>
          </a:p>
          <a:p>
            <a:pPr lvl="1">
              <a:buFont typeface="Arial" pitchFamily="34" charset="0"/>
              <a:buChar char="•"/>
            </a:pPr>
            <a:r>
              <a:rPr lang="en-US" altLang="zh-CN" sz="1600" dirty="0" smtClean="0">
                <a:ea typeface="+mn-ea"/>
                <a:cs typeface="+mn-cs"/>
              </a:rPr>
              <a:t>Replace “SS Allocation” field with “random access RU number”: </a:t>
            </a:r>
            <a:r>
              <a:rPr lang="en-US" altLang="zh-CN" sz="1600" dirty="0" smtClean="0"/>
              <a:t>the number of RUs allocated for random access. These RUs are allocated </a:t>
            </a:r>
            <a:r>
              <a:rPr lang="en-US" altLang="zh-CN" sz="1600" dirty="0" smtClean="0"/>
              <a:t>consecutively.</a:t>
            </a:r>
            <a:endParaRPr lang="en-US" altLang="zh-CN" sz="1600" dirty="0" smtClean="0">
              <a:ea typeface="+mn-ea"/>
              <a:cs typeface="+mn-cs"/>
            </a:endParaRPr>
          </a:p>
          <a:p>
            <a:pPr lvl="1" eaLnBrk="1" hangingPunct="1">
              <a:buFont typeface="Arial" pitchFamily="34" charset="0"/>
              <a:buChar char="•"/>
            </a:pPr>
            <a:r>
              <a:rPr lang="en-US" altLang="zh-CN" sz="1600" dirty="0" smtClean="0">
                <a:ea typeface="+mn-ea"/>
                <a:cs typeface="+mn-cs"/>
              </a:rPr>
              <a:t>Interpret “RU Allocation” in another way:</a:t>
            </a:r>
          </a:p>
          <a:p>
            <a:pPr lvl="2" eaLnBrk="1" hangingPunct="1">
              <a:buFont typeface="Arial" pitchFamily="34" charset="0"/>
              <a:buChar char="•"/>
            </a:pPr>
            <a:r>
              <a:rPr lang="en-US" altLang="zh-CN" sz="1400" dirty="0" smtClean="0">
                <a:ea typeface="+mn-ea"/>
                <a:cs typeface="+mn-cs"/>
              </a:rPr>
              <a:t>The RU position indicated by the </a:t>
            </a:r>
            <a:r>
              <a:rPr lang="en-US" altLang="zh-CN" sz="1400" dirty="0" smtClean="0"/>
              <a:t>RU Allocation field is the random access RU starting position</a:t>
            </a:r>
          </a:p>
          <a:p>
            <a:pPr lvl="2" eaLnBrk="1" hangingPunct="1">
              <a:buFont typeface="Arial" pitchFamily="34" charset="0"/>
              <a:buChar char="•"/>
            </a:pPr>
            <a:r>
              <a:rPr lang="en-US" altLang="zh-CN" sz="1400" dirty="0" smtClean="0">
                <a:ea typeface="+mn-ea"/>
                <a:cs typeface="+mn-cs"/>
              </a:rPr>
              <a:t>The size of the RU </a:t>
            </a:r>
            <a:r>
              <a:rPr lang="en-US" altLang="zh-CN" sz="1400" dirty="0" smtClean="0"/>
              <a:t>indicated by the RU Allocation field is the random access RU size</a:t>
            </a:r>
            <a:endParaRPr lang="en-US" altLang="zh-CN" sz="1400" dirty="0" smtClean="0">
              <a:ea typeface="+mn-ea"/>
              <a:cs typeface="+mn-cs"/>
            </a:endParaRPr>
          </a:p>
        </p:txBody>
      </p:sp>
      <p:sp>
        <p:nvSpPr>
          <p:cNvPr id="26" name="矩形 25"/>
          <p:cNvSpPr/>
          <p:nvPr/>
        </p:nvSpPr>
        <p:spPr>
          <a:xfrm>
            <a:off x="6553200" y="5486400"/>
            <a:ext cx="1919808"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smtClean="0">
                <a:solidFill>
                  <a:schemeClr val="tx1"/>
                </a:solidFill>
              </a:rPr>
              <a:t>RU for random access</a:t>
            </a:r>
            <a:endParaRPr lang="zh-CN" altLang="en-US" sz="1200" dirty="0">
              <a:solidFill>
                <a:schemeClr val="tx1"/>
              </a:solidFill>
            </a:endParaRPr>
          </a:p>
        </p:txBody>
      </p:sp>
      <p:sp>
        <p:nvSpPr>
          <p:cNvPr id="27" name="矩形 26"/>
          <p:cNvSpPr/>
          <p:nvPr/>
        </p:nvSpPr>
        <p:spPr>
          <a:xfrm>
            <a:off x="6553200" y="5638800"/>
            <a:ext cx="1919808"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smtClean="0">
                <a:solidFill>
                  <a:schemeClr val="tx1"/>
                </a:solidFill>
              </a:rPr>
              <a:t>RU for random access</a:t>
            </a:r>
            <a:endParaRPr lang="zh-CN" altLang="en-US" sz="1200" dirty="0">
              <a:solidFill>
                <a:schemeClr val="tx1"/>
              </a:solidFill>
            </a:endParaRPr>
          </a:p>
        </p:txBody>
      </p:sp>
      <p:sp>
        <p:nvSpPr>
          <p:cNvPr id="28" name="矩形 27"/>
          <p:cNvSpPr/>
          <p:nvPr/>
        </p:nvSpPr>
        <p:spPr>
          <a:xfrm>
            <a:off x="6553200" y="6172200"/>
            <a:ext cx="1919808"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smtClean="0">
                <a:solidFill>
                  <a:schemeClr val="tx1"/>
                </a:solidFill>
              </a:rPr>
              <a:t>RU for random access</a:t>
            </a:r>
            <a:endParaRPr lang="zh-CN" altLang="en-US" sz="1200" dirty="0">
              <a:solidFill>
                <a:schemeClr val="tx1"/>
              </a:solidFill>
            </a:endParaRPr>
          </a:p>
        </p:txBody>
      </p:sp>
      <p:sp>
        <p:nvSpPr>
          <p:cNvPr id="29" name="矩形 28"/>
          <p:cNvSpPr/>
          <p:nvPr/>
        </p:nvSpPr>
        <p:spPr>
          <a:xfrm>
            <a:off x="6553200" y="6324600"/>
            <a:ext cx="1919808"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00" dirty="0">
              <a:solidFill>
                <a:schemeClr val="tx1"/>
              </a:solidFill>
            </a:endParaRPr>
          </a:p>
        </p:txBody>
      </p:sp>
      <p:sp>
        <p:nvSpPr>
          <p:cNvPr id="30" name="矩形 29"/>
          <p:cNvSpPr/>
          <p:nvPr/>
        </p:nvSpPr>
        <p:spPr>
          <a:xfrm>
            <a:off x="6553200" y="5334000"/>
            <a:ext cx="1919808"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00" dirty="0">
              <a:solidFill>
                <a:schemeClr val="tx1"/>
              </a:solidFill>
            </a:endParaRPr>
          </a:p>
        </p:txBody>
      </p:sp>
      <p:sp>
        <p:nvSpPr>
          <p:cNvPr id="31" name="左大括号 30"/>
          <p:cNvSpPr/>
          <p:nvPr/>
        </p:nvSpPr>
        <p:spPr bwMode="auto">
          <a:xfrm>
            <a:off x="6248400" y="5486400"/>
            <a:ext cx="243408" cy="8382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800" b="0" i="0" u="none" strike="noStrike" cap="none" normalizeH="0" baseline="0" smtClean="0">
              <a:ln>
                <a:noFill/>
              </a:ln>
              <a:solidFill>
                <a:schemeClr val="tx1"/>
              </a:solidFill>
              <a:effectLst/>
              <a:latin typeface="Times New Roman" pitchFamily="18" charset="0"/>
            </a:endParaRPr>
          </a:p>
        </p:txBody>
      </p:sp>
      <p:sp>
        <p:nvSpPr>
          <p:cNvPr id="32" name="TextBox 31"/>
          <p:cNvSpPr txBox="1"/>
          <p:nvPr/>
        </p:nvSpPr>
        <p:spPr>
          <a:xfrm>
            <a:off x="7392144" y="5791200"/>
            <a:ext cx="292388" cy="271869"/>
          </a:xfrm>
          <a:prstGeom prst="rect">
            <a:avLst/>
          </a:prstGeom>
          <a:noFill/>
        </p:spPr>
        <p:txBody>
          <a:bodyPr vert="eaVert" wrap="none" rtlCol="0">
            <a:spAutoFit/>
          </a:bodyPr>
          <a:lstStyle/>
          <a:p>
            <a:r>
              <a:rPr lang="en-US" altLang="zh-CN" sz="700" b="1" dirty="0" smtClean="0">
                <a:solidFill>
                  <a:schemeClr val="tx1"/>
                </a:solidFill>
              </a:rPr>
              <a:t>……</a:t>
            </a:r>
            <a:endParaRPr lang="zh-CN" altLang="en-US" sz="700" b="1" dirty="0">
              <a:solidFill>
                <a:schemeClr val="tx1"/>
              </a:solidFill>
            </a:endParaRPr>
          </a:p>
        </p:txBody>
      </p:sp>
      <p:sp>
        <p:nvSpPr>
          <p:cNvPr id="33" name="TextBox 32"/>
          <p:cNvSpPr txBox="1"/>
          <p:nvPr/>
        </p:nvSpPr>
        <p:spPr>
          <a:xfrm>
            <a:off x="5410200" y="5666601"/>
            <a:ext cx="606256" cy="276999"/>
          </a:xfrm>
          <a:prstGeom prst="rect">
            <a:avLst/>
          </a:prstGeom>
          <a:noFill/>
        </p:spPr>
        <p:txBody>
          <a:bodyPr wrap="none" rtlCol="0">
            <a:spAutoFit/>
          </a:bodyPr>
          <a:lstStyle/>
          <a:p>
            <a:r>
              <a:rPr lang="en-US" altLang="zh-CN" sz="1200" dirty="0" smtClean="0">
                <a:solidFill>
                  <a:schemeClr val="tx1"/>
                </a:solidFill>
              </a:rPr>
              <a:t>K </a:t>
            </a:r>
            <a:r>
              <a:rPr lang="en-US" altLang="zh-CN" sz="1200" dirty="0" smtClean="0">
                <a:solidFill>
                  <a:schemeClr val="tx1"/>
                </a:solidFill>
              </a:rPr>
              <a:t>RUs</a:t>
            </a:r>
            <a:endParaRPr lang="zh-CN" altLang="en-US" sz="1200" dirty="0">
              <a:solidFill>
                <a:schemeClr val="tx1"/>
              </a:solidFill>
            </a:endParaRPr>
          </a:p>
        </p:txBody>
      </p:sp>
      <p:sp>
        <p:nvSpPr>
          <p:cNvPr id="34" name="TextBox 33"/>
          <p:cNvSpPr txBox="1"/>
          <p:nvPr/>
        </p:nvSpPr>
        <p:spPr>
          <a:xfrm>
            <a:off x="4343400" y="5257800"/>
            <a:ext cx="1965603" cy="276999"/>
          </a:xfrm>
          <a:prstGeom prst="rect">
            <a:avLst/>
          </a:prstGeom>
          <a:noFill/>
        </p:spPr>
        <p:txBody>
          <a:bodyPr wrap="square" rtlCol="0">
            <a:spAutoFit/>
          </a:bodyPr>
          <a:lstStyle/>
          <a:p>
            <a:r>
              <a:rPr lang="en-US" altLang="zh-CN" sz="1200" dirty="0" smtClean="0">
                <a:solidFill>
                  <a:schemeClr val="tx1"/>
                </a:solidFill>
              </a:rPr>
              <a:t>The first random access RU</a:t>
            </a:r>
            <a:endParaRPr lang="zh-CN" altLang="en-US" sz="1200" dirty="0">
              <a:solidFill>
                <a:schemeClr val="tx1"/>
              </a:solidFill>
            </a:endParaRPr>
          </a:p>
        </p:txBody>
      </p:sp>
      <p:cxnSp>
        <p:nvCxnSpPr>
          <p:cNvPr id="35" name="形状 34"/>
          <p:cNvCxnSpPr>
            <a:stCxn id="49" idx="2"/>
            <a:endCxn id="31" idx="1"/>
          </p:cNvCxnSpPr>
          <p:nvPr/>
        </p:nvCxnSpPr>
        <p:spPr bwMode="auto">
          <a:xfrm rot="16200000" flipH="1">
            <a:off x="5114925" y="4772025"/>
            <a:ext cx="895350" cy="1371600"/>
          </a:xfrm>
          <a:prstGeom prst="bentConnector2">
            <a:avLst/>
          </a:prstGeom>
          <a:solidFill>
            <a:schemeClr val="accent1"/>
          </a:solidFill>
          <a:ln w="12700" cap="flat" cmpd="sng" algn="ctr">
            <a:solidFill>
              <a:schemeClr val="tx1"/>
            </a:solidFill>
            <a:prstDash val="solid"/>
            <a:round/>
            <a:headEnd type="none" w="sm" len="sm"/>
            <a:tailEnd type="arrow"/>
          </a:ln>
          <a:effectLst/>
        </p:spPr>
      </p:cxnSp>
      <p:sp>
        <p:nvSpPr>
          <p:cNvPr id="36" name="矩形 35"/>
          <p:cNvSpPr/>
          <p:nvPr/>
        </p:nvSpPr>
        <p:spPr>
          <a:xfrm>
            <a:off x="4458476" y="3657600"/>
            <a:ext cx="838200" cy="381000"/>
          </a:xfrm>
          <a:prstGeom prst="rect">
            <a:avLst/>
          </a:prstGeom>
          <a:noFill/>
          <a:ln w="190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tx1"/>
              </a:solidFill>
            </a:endParaRPr>
          </a:p>
        </p:txBody>
      </p:sp>
      <p:cxnSp>
        <p:nvCxnSpPr>
          <p:cNvPr id="37" name="直接箭头连接符 36"/>
          <p:cNvCxnSpPr>
            <a:stCxn id="36" idx="2"/>
            <a:endCxn id="49" idx="0"/>
          </p:cNvCxnSpPr>
          <p:nvPr/>
        </p:nvCxnSpPr>
        <p:spPr bwMode="auto">
          <a:xfrm flipH="1">
            <a:off x="4876800" y="4038600"/>
            <a:ext cx="776" cy="59055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8" name="形状 78"/>
          <p:cNvCxnSpPr>
            <a:endCxn id="26" idx="1"/>
          </p:cNvCxnSpPr>
          <p:nvPr/>
        </p:nvCxnSpPr>
        <p:spPr bwMode="auto">
          <a:xfrm flipV="1">
            <a:off x="4058728" y="5562600"/>
            <a:ext cx="2494472" cy="2233"/>
          </a:xfrm>
          <a:prstGeom prst="bentConnector3">
            <a:avLst>
              <a:gd name="adj1" fmla="val 50000"/>
            </a:avLst>
          </a:prstGeom>
          <a:solidFill>
            <a:schemeClr val="accent1"/>
          </a:solidFill>
          <a:ln w="12700" cap="flat" cmpd="sng" algn="ctr">
            <a:solidFill>
              <a:schemeClr val="tx1"/>
            </a:solidFill>
            <a:prstDash val="solid"/>
            <a:round/>
            <a:headEnd type="none" w="sm" len="sm"/>
            <a:tailEnd type="arrow"/>
          </a:ln>
          <a:effectLst/>
        </p:spPr>
      </p:cxnSp>
      <p:sp>
        <p:nvSpPr>
          <p:cNvPr id="44" name="TextBox 43"/>
          <p:cNvSpPr txBox="1"/>
          <p:nvPr/>
        </p:nvSpPr>
        <p:spPr>
          <a:xfrm>
            <a:off x="2667000" y="5410200"/>
            <a:ext cx="1391728" cy="461665"/>
          </a:xfrm>
          <a:prstGeom prst="rect">
            <a:avLst/>
          </a:prstGeom>
          <a:noFill/>
        </p:spPr>
        <p:txBody>
          <a:bodyPr wrap="none" rtlCol="0">
            <a:spAutoFit/>
          </a:bodyPr>
          <a:lstStyle/>
          <a:p>
            <a:r>
              <a:rPr lang="en-US" altLang="zh-CN" sz="1200" dirty="0" smtClean="0">
                <a:solidFill>
                  <a:srgbClr val="FF0000"/>
                </a:solidFill>
              </a:rPr>
              <a:t>Random access RU</a:t>
            </a:r>
          </a:p>
          <a:p>
            <a:r>
              <a:rPr lang="en-US" altLang="zh-CN" sz="1200" dirty="0" smtClean="0">
                <a:solidFill>
                  <a:srgbClr val="FF0000"/>
                </a:solidFill>
              </a:rPr>
              <a:t>Starting position</a:t>
            </a:r>
            <a:endParaRPr lang="zh-CN" altLang="en-US" sz="1200" dirty="0">
              <a:solidFill>
                <a:srgbClr val="FF0000"/>
              </a:solidFill>
            </a:endParaRPr>
          </a:p>
        </p:txBody>
      </p:sp>
      <p:sp>
        <p:nvSpPr>
          <p:cNvPr id="45" name="TextBox 44"/>
          <p:cNvSpPr txBox="1"/>
          <p:nvPr/>
        </p:nvSpPr>
        <p:spPr>
          <a:xfrm>
            <a:off x="1295400" y="5410200"/>
            <a:ext cx="1143000" cy="461665"/>
          </a:xfrm>
          <a:prstGeom prst="rect">
            <a:avLst/>
          </a:prstGeom>
          <a:noFill/>
        </p:spPr>
        <p:txBody>
          <a:bodyPr wrap="square" rtlCol="0">
            <a:spAutoFit/>
          </a:bodyPr>
          <a:lstStyle/>
          <a:p>
            <a:r>
              <a:rPr lang="en-US" altLang="zh-CN" sz="1200" dirty="0" smtClean="0">
                <a:solidFill>
                  <a:srgbClr val="FF0000"/>
                </a:solidFill>
              </a:rPr>
              <a:t>Random access RU size</a:t>
            </a:r>
            <a:endParaRPr lang="zh-CN" altLang="en-US" sz="1200" dirty="0">
              <a:solidFill>
                <a:srgbClr val="FF0000"/>
              </a:solidFill>
            </a:endParaRPr>
          </a:p>
        </p:txBody>
      </p:sp>
      <p:cxnSp>
        <p:nvCxnSpPr>
          <p:cNvPr id="46" name="直接箭头连接符 45"/>
          <p:cNvCxnSpPr>
            <a:endCxn id="45" idx="0"/>
          </p:cNvCxnSpPr>
          <p:nvPr/>
        </p:nvCxnSpPr>
        <p:spPr bwMode="auto">
          <a:xfrm flipH="1">
            <a:off x="1866900" y="4980993"/>
            <a:ext cx="685800" cy="429207"/>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7" name="直接箭头连接符 46"/>
          <p:cNvCxnSpPr>
            <a:endCxn id="44" idx="0"/>
          </p:cNvCxnSpPr>
          <p:nvPr/>
        </p:nvCxnSpPr>
        <p:spPr bwMode="auto">
          <a:xfrm>
            <a:off x="2552700" y="4980993"/>
            <a:ext cx="810164" cy="429207"/>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aphicFrame>
        <p:nvGraphicFramePr>
          <p:cNvPr id="48" name="Object 3"/>
          <p:cNvGraphicFramePr>
            <a:graphicFrameLocks noChangeAspect="1"/>
          </p:cNvGraphicFramePr>
          <p:nvPr/>
        </p:nvGraphicFramePr>
        <p:xfrm>
          <a:off x="1066800" y="4391025"/>
          <a:ext cx="6516477" cy="866775"/>
        </p:xfrm>
        <a:graphic>
          <a:graphicData uri="http://schemas.openxmlformats.org/presentationml/2006/ole">
            <p:oleObj spid="_x0000_s15364" name="Visio" r:id="rId4" imgW="6220517" imgH="825997" progId="Visio.Drawing.11">
              <p:embed/>
            </p:oleObj>
          </a:graphicData>
        </a:graphic>
      </p:graphicFrame>
      <p:sp>
        <p:nvSpPr>
          <p:cNvPr id="49" name="矩形 48"/>
          <p:cNvSpPr/>
          <p:nvPr/>
        </p:nvSpPr>
        <p:spPr>
          <a:xfrm>
            <a:off x="4457700" y="4629150"/>
            <a:ext cx="838200" cy="381000"/>
          </a:xfrm>
          <a:prstGeom prst="rect">
            <a:avLst/>
          </a:prstGeom>
          <a:noFill/>
          <a:ln w="190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tx1"/>
              </a:solidFill>
            </a:endParaRPr>
          </a:p>
        </p:txBody>
      </p:sp>
      <p:sp>
        <p:nvSpPr>
          <p:cNvPr id="39" name="TextBox 38"/>
          <p:cNvSpPr txBox="1"/>
          <p:nvPr/>
        </p:nvSpPr>
        <p:spPr>
          <a:xfrm>
            <a:off x="457200" y="6096000"/>
            <a:ext cx="5710218" cy="338554"/>
          </a:xfrm>
          <a:prstGeom prst="rect">
            <a:avLst/>
          </a:prstGeom>
          <a:noFill/>
        </p:spPr>
        <p:txBody>
          <a:bodyPr wrap="none" rtlCol="0">
            <a:spAutoFit/>
          </a:bodyPr>
          <a:lstStyle/>
          <a:p>
            <a:pPr lvl="1" eaLnBrk="1" hangingPunct="1">
              <a:spcBef>
                <a:spcPts val="500"/>
              </a:spcBef>
              <a:buFont typeface="Arial" pitchFamily="34" charset="0"/>
              <a:buChar char="•"/>
            </a:pPr>
            <a:r>
              <a:rPr lang="en-US" altLang="zh-CN" sz="1600" dirty="0" smtClean="0">
                <a:solidFill>
                  <a:srgbClr val="000000"/>
                </a:solidFill>
                <a:latin typeface="+mn-lt"/>
                <a:ea typeface="+mn-ea"/>
              </a:rPr>
              <a:t>The spatial </a:t>
            </a:r>
            <a:r>
              <a:rPr lang="en-US" altLang="zh-CN" sz="1600" dirty="0" smtClean="0">
                <a:solidFill>
                  <a:srgbClr val="000000"/>
                </a:solidFill>
                <a:latin typeface="+mn-lt"/>
                <a:ea typeface="+mn-ea"/>
              </a:rPr>
              <a:t>stream number </a:t>
            </a:r>
            <a:r>
              <a:rPr lang="en-US" altLang="zh-CN" sz="1600" dirty="0" smtClean="0">
                <a:solidFill>
                  <a:srgbClr val="000000"/>
                </a:solidFill>
                <a:latin typeface="+mn-lt"/>
                <a:ea typeface="+mn-ea"/>
              </a:rPr>
              <a:t>of each random access RU is 1</a:t>
            </a:r>
            <a:endParaRPr lang="zh-CN" altLang="en-US" sz="1600" dirty="0" smtClean="0">
              <a:solidFill>
                <a:srgbClr val="000000"/>
              </a:solidFill>
              <a:latin typeface="+mn-lt"/>
              <a:ea typeface="+mn-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Overhead reduction</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日期占位符 4"/>
          <p:cNvSpPr>
            <a:spLocks noGrp="1"/>
          </p:cNvSpPr>
          <p:nvPr>
            <p:ph type="dt" idx="15"/>
          </p:nvPr>
        </p:nvSpPr>
        <p:spPr/>
        <p:txBody>
          <a:bodyPr/>
          <a:lstStyle/>
          <a:p>
            <a:r>
              <a:rPr lang="en-US" altLang="zh-CN" smtClean="0"/>
              <a:t>May 2017</a:t>
            </a:r>
            <a:endParaRPr lang="en-GB" altLang="zh-CN" dirty="0"/>
          </a:p>
        </p:txBody>
      </p:sp>
      <p:sp>
        <p:nvSpPr>
          <p:cNvPr id="6" name="矩形 5"/>
          <p:cNvSpPr/>
          <p:nvPr/>
        </p:nvSpPr>
        <p:spPr bwMode="auto">
          <a:xfrm>
            <a:off x="381000" y="2286000"/>
            <a:ext cx="9906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solidFill>
                  <a:schemeClr val="tx1"/>
                </a:solidFill>
                <a:effectLst/>
                <a:latin typeface="Times New Roman" pitchFamily="18" charset="0"/>
              </a:rPr>
              <a:t>Length</a:t>
            </a:r>
            <a:endParaRPr kumimoji="0" lang="zh-CN" altLang="en-US" sz="1000" b="0" i="0" u="none" strike="noStrike" cap="none" normalizeH="0" baseline="0" dirty="0" smtClean="0">
              <a:ln>
                <a:noFill/>
              </a:ln>
              <a:solidFill>
                <a:schemeClr val="tx1"/>
              </a:solidFill>
              <a:effectLst/>
              <a:latin typeface="Times New Roman" pitchFamily="18" charset="0"/>
            </a:endParaRPr>
          </a:p>
        </p:txBody>
      </p:sp>
      <p:sp>
        <p:nvSpPr>
          <p:cNvPr id="7" name="矩形 6"/>
          <p:cNvSpPr/>
          <p:nvPr/>
        </p:nvSpPr>
        <p:spPr bwMode="auto">
          <a:xfrm>
            <a:off x="2362200" y="22860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effectLst/>
                <a:latin typeface="Times New Roman" pitchFamily="18" charset="0"/>
              </a:rPr>
              <a:t>AID=0</a:t>
            </a:r>
            <a:endParaRPr kumimoji="0" lang="zh-CN" altLang="en-US" sz="1000" b="0" i="0" u="none" strike="noStrike" cap="none" normalizeH="0" baseline="0" dirty="0" smtClean="0">
              <a:ln>
                <a:noFill/>
              </a:ln>
              <a:effectLst/>
              <a:latin typeface="Times New Roman" pitchFamily="18" charset="0"/>
            </a:endParaRPr>
          </a:p>
        </p:txBody>
      </p:sp>
      <p:sp>
        <p:nvSpPr>
          <p:cNvPr id="8" name="矩形 7"/>
          <p:cNvSpPr/>
          <p:nvPr/>
        </p:nvSpPr>
        <p:spPr bwMode="auto">
          <a:xfrm>
            <a:off x="2362200" y="25146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dirty="0" smtClean="0"/>
              <a:t>RU Allocation</a:t>
            </a:r>
            <a:endParaRPr lang="zh-CN" altLang="en-US" sz="1000" dirty="0" smtClean="0"/>
          </a:p>
        </p:txBody>
      </p:sp>
      <p:sp>
        <p:nvSpPr>
          <p:cNvPr id="9" name="矩形 8"/>
          <p:cNvSpPr/>
          <p:nvPr/>
        </p:nvSpPr>
        <p:spPr bwMode="auto">
          <a:xfrm>
            <a:off x="2362200" y="27432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dirty="0" smtClean="0"/>
              <a:t>MCS</a:t>
            </a:r>
            <a:endParaRPr lang="zh-CN" altLang="en-US" sz="1000" dirty="0" smtClean="0"/>
          </a:p>
        </p:txBody>
      </p:sp>
      <p:sp>
        <p:nvSpPr>
          <p:cNvPr id="10" name="矩形 9"/>
          <p:cNvSpPr/>
          <p:nvPr/>
        </p:nvSpPr>
        <p:spPr bwMode="auto">
          <a:xfrm>
            <a:off x="2362200" y="29718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b="1" dirty="0" smtClean="0"/>
              <a:t>……</a:t>
            </a:r>
            <a:endParaRPr lang="zh-CN" altLang="en-US" sz="1000" b="1" dirty="0" smtClean="0"/>
          </a:p>
        </p:txBody>
      </p:sp>
      <p:sp>
        <p:nvSpPr>
          <p:cNvPr id="11" name="矩形 10"/>
          <p:cNvSpPr/>
          <p:nvPr/>
        </p:nvSpPr>
        <p:spPr bwMode="auto">
          <a:xfrm>
            <a:off x="5334000" y="22860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effectLst/>
                <a:latin typeface="Times New Roman" pitchFamily="18" charset="0"/>
              </a:rPr>
              <a:t>AID=0</a:t>
            </a:r>
            <a:endParaRPr kumimoji="0" lang="zh-CN" altLang="en-US" sz="1000" b="0" i="0" u="none" strike="noStrike" cap="none" normalizeH="0" baseline="0" dirty="0" smtClean="0">
              <a:ln>
                <a:noFill/>
              </a:ln>
              <a:effectLst/>
              <a:latin typeface="Times New Roman" pitchFamily="18" charset="0"/>
            </a:endParaRPr>
          </a:p>
        </p:txBody>
      </p:sp>
      <p:sp>
        <p:nvSpPr>
          <p:cNvPr id="12" name="矩形 11"/>
          <p:cNvSpPr/>
          <p:nvPr/>
        </p:nvSpPr>
        <p:spPr bwMode="auto">
          <a:xfrm>
            <a:off x="5334000" y="25146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dirty="0" smtClean="0"/>
              <a:t>RU Allocation</a:t>
            </a:r>
            <a:endParaRPr lang="zh-CN" altLang="en-US" sz="1000" dirty="0" smtClean="0"/>
          </a:p>
        </p:txBody>
      </p:sp>
      <p:sp>
        <p:nvSpPr>
          <p:cNvPr id="13" name="矩形 12"/>
          <p:cNvSpPr/>
          <p:nvPr/>
        </p:nvSpPr>
        <p:spPr bwMode="auto">
          <a:xfrm>
            <a:off x="5334000" y="27432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dirty="0" smtClean="0"/>
              <a:t>MCS</a:t>
            </a:r>
            <a:endParaRPr lang="zh-CN" altLang="en-US" sz="1000" dirty="0" smtClean="0"/>
          </a:p>
        </p:txBody>
      </p:sp>
      <p:sp>
        <p:nvSpPr>
          <p:cNvPr id="14" name="矩形 13"/>
          <p:cNvSpPr/>
          <p:nvPr/>
        </p:nvSpPr>
        <p:spPr bwMode="auto">
          <a:xfrm>
            <a:off x="5334000" y="29718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b="1" dirty="0" smtClean="0"/>
              <a:t>……</a:t>
            </a:r>
            <a:endParaRPr lang="zh-CN" altLang="en-US" sz="1000" b="1" dirty="0" smtClean="0"/>
          </a:p>
        </p:txBody>
      </p:sp>
      <p:sp>
        <p:nvSpPr>
          <p:cNvPr id="15" name="矩形 14"/>
          <p:cNvSpPr/>
          <p:nvPr/>
        </p:nvSpPr>
        <p:spPr bwMode="auto">
          <a:xfrm>
            <a:off x="6324600" y="22860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effectLst/>
                <a:latin typeface="Times New Roman" pitchFamily="18" charset="0"/>
              </a:rPr>
              <a:t>AID=0</a:t>
            </a:r>
            <a:endParaRPr kumimoji="0" lang="zh-CN" altLang="en-US" sz="1000" b="0" i="0" u="none" strike="noStrike" cap="none" normalizeH="0" baseline="0" dirty="0" smtClean="0">
              <a:ln>
                <a:noFill/>
              </a:ln>
              <a:effectLst/>
              <a:latin typeface="Times New Roman" pitchFamily="18" charset="0"/>
            </a:endParaRPr>
          </a:p>
        </p:txBody>
      </p:sp>
      <p:sp>
        <p:nvSpPr>
          <p:cNvPr id="16" name="矩形 15"/>
          <p:cNvSpPr/>
          <p:nvPr/>
        </p:nvSpPr>
        <p:spPr bwMode="auto">
          <a:xfrm>
            <a:off x="6324600" y="25146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dirty="0" smtClean="0"/>
              <a:t>RU Allocation</a:t>
            </a:r>
            <a:endParaRPr lang="zh-CN" altLang="en-US" sz="1000" dirty="0" smtClean="0"/>
          </a:p>
        </p:txBody>
      </p:sp>
      <p:sp>
        <p:nvSpPr>
          <p:cNvPr id="17" name="矩形 16"/>
          <p:cNvSpPr/>
          <p:nvPr/>
        </p:nvSpPr>
        <p:spPr bwMode="auto">
          <a:xfrm>
            <a:off x="6324600" y="27432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dirty="0" smtClean="0"/>
              <a:t>MCS</a:t>
            </a:r>
            <a:endParaRPr lang="zh-CN" altLang="en-US" sz="1000" dirty="0" smtClean="0"/>
          </a:p>
        </p:txBody>
      </p:sp>
      <p:sp>
        <p:nvSpPr>
          <p:cNvPr id="18" name="矩形 17"/>
          <p:cNvSpPr/>
          <p:nvPr/>
        </p:nvSpPr>
        <p:spPr bwMode="auto">
          <a:xfrm>
            <a:off x="6324600" y="29718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b="1" dirty="0" smtClean="0"/>
              <a:t>……</a:t>
            </a:r>
            <a:endParaRPr lang="zh-CN" altLang="en-US" sz="1000" b="1" dirty="0" smtClean="0"/>
          </a:p>
        </p:txBody>
      </p:sp>
      <p:sp>
        <p:nvSpPr>
          <p:cNvPr id="19" name="矩形 18"/>
          <p:cNvSpPr/>
          <p:nvPr/>
        </p:nvSpPr>
        <p:spPr bwMode="auto">
          <a:xfrm>
            <a:off x="381000" y="2514600"/>
            <a:ext cx="9906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solidFill>
                  <a:schemeClr val="tx1"/>
                </a:solidFill>
                <a:effectLst/>
                <a:latin typeface="Times New Roman" pitchFamily="18" charset="0"/>
              </a:rPr>
              <a:t>BW</a:t>
            </a:r>
            <a:endParaRPr kumimoji="0" lang="zh-CN" altLang="en-US" sz="1000" b="0" i="0" u="none" strike="noStrike" cap="none" normalizeH="0" baseline="0" dirty="0" smtClean="0">
              <a:ln>
                <a:noFill/>
              </a:ln>
              <a:solidFill>
                <a:schemeClr val="tx1"/>
              </a:solidFill>
              <a:effectLst/>
              <a:latin typeface="Times New Roman" pitchFamily="18" charset="0"/>
            </a:endParaRPr>
          </a:p>
        </p:txBody>
      </p:sp>
      <p:sp>
        <p:nvSpPr>
          <p:cNvPr id="20" name="矩形 19"/>
          <p:cNvSpPr/>
          <p:nvPr/>
        </p:nvSpPr>
        <p:spPr bwMode="auto">
          <a:xfrm>
            <a:off x="381000" y="2743200"/>
            <a:ext cx="9906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000" dirty="0" smtClean="0">
                <a:solidFill>
                  <a:schemeClr val="tx1"/>
                </a:solidFill>
              </a:rPr>
              <a:t># of LTF</a:t>
            </a:r>
            <a:endParaRPr kumimoji="0" lang="zh-CN" altLang="en-US" sz="1000" b="0" i="0" u="none" strike="noStrike" cap="none" normalizeH="0" baseline="0" dirty="0" smtClean="0">
              <a:ln>
                <a:noFill/>
              </a:ln>
              <a:solidFill>
                <a:schemeClr val="tx1"/>
              </a:solidFill>
              <a:effectLst/>
              <a:latin typeface="Times New Roman" pitchFamily="18" charset="0"/>
            </a:endParaRPr>
          </a:p>
        </p:txBody>
      </p:sp>
      <p:sp>
        <p:nvSpPr>
          <p:cNvPr id="21" name="矩形 20"/>
          <p:cNvSpPr/>
          <p:nvPr/>
        </p:nvSpPr>
        <p:spPr bwMode="auto">
          <a:xfrm>
            <a:off x="381000" y="2971800"/>
            <a:ext cx="9906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b="1" dirty="0" smtClean="0">
                <a:solidFill>
                  <a:schemeClr val="tx1"/>
                </a:solidFill>
              </a:rPr>
              <a:t>……</a:t>
            </a:r>
            <a:endParaRPr lang="zh-CN" altLang="en-US" sz="1000" b="1" dirty="0" smtClean="0">
              <a:solidFill>
                <a:schemeClr val="tx1"/>
              </a:solidFill>
            </a:endParaRPr>
          </a:p>
        </p:txBody>
      </p:sp>
      <p:sp>
        <p:nvSpPr>
          <p:cNvPr id="22" name="矩形 21"/>
          <p:cNvSpPr/>
          <p:nvPr/>
        </p:nvSpPr>
        <p:spPr bwMode="auto">
          <a:xfrm>
            <a:off x="5946829" y="4953000"/>
            <a:ext cx="1219200" cy="152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800" b="1" dirty="0" smtClean="0">
                <a:solidFill>
                  <a:schemeClr val="tx1"/>
                </a:solidFill>
              </a:rPr>
              <a:t>Random access</a:t>
            </a:r>
            <a:endParaRPr lang="zh-CN" altLang="en-US" sz="800" b="1" dirty="0" smtClean="0">
              <a:solidFill>
                <a:schemeClr val="tx1"/>
              </a:solidFill>
            </a:endParaRPr>
          </a:p>
        </p:txBody>
      </p:sp>
      <p:sp>
        <p:nvSpPr>
          <p:cNvPr id="23" name="矩形 22"/>
          <p:cNvSpPr/>
          <p:nvPr/>
        </p:nvSpPr>
        <p:spPr bwMode="auto">
          <a:xfrm>
            <a:off x="5946829" y="5105400"/>
            <a:ext cx="1219200" cy="152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800" b="1" dirty="0" smtClean="0">
                <a:solidFill>
                  <a:schemeClr val="tx1"/>
                </a:solidFill>
              </a:rPr>
              <a:t>Random access</a:t>
            </a:r>
            <a:endParaRPr lang="zh-CN" altLang="en-US" sz="800" b="1" dirty="0" smtClean="0">
              <a:solidFill>
                <a:schemeClr val="tx1"/>
              </a:solidFill>
            </a:endParaRPr>
          </a:p>
        </p:txBody>
      </p:sp>
      <p:sp>
        <p:nvSpPr>
          <p:cNvPr id="24" name="矩形 23"/>
          <p:cNvSpPr/>
          <p:nvPr/>
        </p:nvSpPr>
        <p:spPr bwMode="auto">
          <a:xfrm>
            <a:off x="5946829" y="5257800"/>
            <a:ext cx="1219200" cy="152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800" b="1" dirty="0" smtClean="0">
                <a:solidFill>
                  <a:schemeClr val="tx1"/>
                </a:solidFill>
              </a:rPr>
              <a:t>Random access</a:t>
            </a:r>
            <a:endParaRPr lang="zh-CN" altLang="en-US" sz="800" b="1" dirty="0" smtClean="0">
              <a:solidFill>
                <a:schemeClr val="tx1"/>
              </a:solidFill>
            </a:endParaRPr>
          </a:p>
        </p:txBody>
      </p:sp>
      <p:sp>
        <p:nvSpPr>
          <p:cNvPr id="25" name="矩形 24"/>
          <p:cNvSpPr/>
          <p:nvPr/>
        </p:nvSpPr>
        <p:spPr bwMode="auto">
          <a:xfrm>
            <a:off x="5946829" y="5410200"/>
            <a:ext cx="1219200" cy="152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800" b="1" dirty="0" smtClean="0">
                <a:solidFill>
                  <a:schemeClr val="tx1"/>
                </a:solidFill>
              </a:rPr>
              <a:t>Random access</a:t>
            </a:r>
            <a:endParaRPr lang="zh-CN" altLang="en-US" sz="800" b="1" dirty="0" smtClean="0">
              <a:solidFill>
                <a:schemeClr val="tx1"/>
              </a:solidFill>
            </a:endParaRPr>
          </a:p>
        </p:txBody>
      </p:sp>
      <p:sp>
        <p:nvSpPr>
          <p:cNvPr id="26" name="矩形 25"/>
          <p:cNvSpPr/>
          <p:nvPr/>
        </p:nvSpPr>
        <p:spPr bwMode="auto">
          <a:xfrm>
            <a:off x="5946829" y="5562600"/>
            <a:ext cx="1219200" cy="152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800" b="1" dirty="0" smtClean="0">
                <a:solidFill>
                  <a:schemeClr val="tx1"/>
                </a:solidFill>
              </a:rPr>
              <a:t>Random access</a:t>
            </a:r>
            <a:endParaRPr lang="zh-CN" altLang="en-US" sz="800" b="1" dirty="0" smtClean="0">
              <a:solidFill>
                <a:schemeClr val="tx1"/>
              </a:solidFill>
            </a:endParaRPr>
          </a:p>
        </p:txBody>
      </p:sp>
      <p:sp>
        <p:nvSpPr>
          <p:cNvPr id="27" name="右大括号 26"/>
          <p:cNvSpPr/>
          <p:nvPr/>
        </p:nvSpPr>
        <p:spPr bwMode="auto">
          <a:xfrm>
            <a:off x="7242228" y="4953000"/>
            <a:ext cx="179651" cy="13716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400" b="0" i="0" u="none" strike="noStrike" cap="none" normalizeH="0" baseline="0" smtClean="0">
              <a:ln>
                <a:noFill/>
              </a:ln>
              <a:solidFill>
                <a:schemeClr val="tx1"/>
              </a:solidFill>
              <a:effectLst/>
              <a:latin typeface="Times New Roman" pitchFamily="18" charset="0"/>
            </a:endParaRPr>
          </a:p>
        </p:txBody>
      </p:sp>
      <p:sp>
        <p:nvSpPr>
          <p:cNvPr id="28" name="TextBox 27"/>
          <p:cNvSpPr txBox="1"/>
          <p:nvPr/>
        </p:nvSpPr>
        <p:spPr>
          <a:xfrm>
            <a:off x="7312899" y="5407968"/>
            <a:ext cx="566181" cy="230832"/>
          </a:xfrm>
          <a:prstGeom prst="rect">
            <a:avLst/>
          </a:prstGeom>
          <a:noFill/>
        </p:spPr>
        <p:txBody>
          <a:bodyPr wrap="none" rtlCol="0">
            <a:spAutoFit/>
          </a:bodyPr>
          <a:lstStyle/>
          <a:p>
            <a:r>
              <a:rPr lang="en-US" altLang="zh-CN" sz="900" dirty="0" smtClean="0">
                <a:solidFill>
                  <a:schemeClr val="tx1"/>
                </a:solidFill>
              </a:rPr>
              <a:t>20 MHz</a:t>
            </a:r>
            <a:endParaRPr lang="zh-CN" altLang="en-US" sz="900" dirty="0">
              <a:solidFill>
                <a:schemeClr val="tx1"/>
              </a:solidFill>
            </a:endParaRPr>
          </a:p>
        </p:txBody>
      </p:sp>
      <p:sp>
        <p:nvSpPr>
          <p:cNvPr id="29" name="TextBox 28"/>
          <p:cNvSpPr txBox="1"/>
          <p:nvPr/>
        </p:nvSpPr>
        <p:spPr>
          <a:xfrm>
            <a:off x="152400" y="1981200"/>
            <a:ext cx="1560042" cy="307777"/>
          </a:xfrm>
          <a:prstGeom prst="rect">
            <a:avLst/>
          </a:prstGeom>
          <a:noFill/>
        </p:spPr>
        <p:txBody>
          <a:bodyPr wrap="none" rtlCol="0">
            <a:spAutoFit/>
          </a:bodyPr>
          <a:lstStyle/>
          <a:p>
            <a:r>
              <a:rPr lang="en-US" altLang="zh-CN" sz="1400" dirty="0" smtClean="0">
                <a:solidFill>
                  <a:schemeClr val="tx1"/>
                </a:solidFill>
              </a:rPr>
              <a:t>Common info field</a:t>
            </a:r>
            <a:endParaRPr lang="zh-CN" altLang="en-US" sz="1400" dirty="0">
              <a:solidFill>
                <a:schemeClr val="tx1"/>
              </a:solidFill>
            </a:endParaRPr>
          </a:p>
        </p:txBody>
      </p:sp>
      <p:sp>
        <p:nvSpPr>
          <p:cNvPr id="30" name="TextBox 29"/>
          <p:cNvSpPr txBox="1"/>
          <p:nvPr/>
        </p:nvSpPr>
        <p:spPr>
          <a:xfrm>
            <a:off x="5105400" y="1981200"/>
            <a:ext cx="1231427" cy="307777"/>
          </a:xfrm>
          <a:prstGeom prst="rect">
            <a:avLst/>
          </a:prstGeom>
          <a:noFill/>
        </p:spPr>
        <p:txBody>
          <a:bodyPr wrap="none" rtlCol="0">
            <a:spAutoFit/>
          </a:bodyPr>
          <a:lstStyle/>
          <a:p>
            <a:r>
              <a:rPr lang="en-US" altLang="zh-CN" sz="1400" dirty="0" smtClean="0">
                <a:solidFill>
                  <a:schemeClr val="tx1"/>
                </a:solidFill>
              </a:rPr>
              <a:t>User info field</a:t>
            </a:r>
            <a:endParaRPr lang="zh-CN" altLang="en-US" sz="1400" dirty="0">
              <a:solidFill>
                <a:schemeClr val="tx1"/>
              </a:solidFill>
            </a:endParaRPr>
          </a:p>
        </p:txBody>
      </p:sp>
      <p:sp>
        <p:nvSpPr>
          <p:cNvPr id="31" name="矩形 30"/>
          <p:cNvSpPr/>
          <p:nvPr/>
        </p:nvSpPr>
        <p:spPr bwMode="auto">
          <a:xfrm>
            <a:off x="1371600" y="22860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effectLst/>
                <a:latin typeface="Times New Roman" pitchFamily="18" charset="0"/>
              </a:rPr>
              <a:t>AID=0</a:t>
            </a:r>
            <a:endParaRPr kumimoji="0" lang="zh-CN" altLang="en-US" sz="1000" b="0" i="0" u="none" strike="noStrike" cap="none" normalizeH="0" baseline="0" dirty="0" smtClean="0">
              <a:ln>
                <a:noFill/>
              </a:ln>
              <a:effectLst/>
              <a:latin typeface="Times New Roman" pitchFamily="18" charset="0"/>
            </a:endParaRPr>
          </a:p>
        </p:txBody>
      </p:sp>
      <p:sp>
        <p:nvSpPr>
          <p:cNvPr id="32" name="矩形 31"/>
          <p:cNvSpPr/>
          <p:nvPr/>
        </p:nvSpPr>
        <p:spPr bwMode="auto">
          <a:xfrm>
            <a:off x="1371600" y="25146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dirty="0" smtClean="0"/>
              <a:t>RU Allocation</a:t>
            </a:r>
            <a:endParaRPr lang="zh-CN" altLang="en-US" sz="1000" dirty="0" smtClean="0"/>
          </a:p>
        </p:txBody>
      </p:sp>
      <p:sp>
        <p:nvSpPr>
          <p:cNvPr id="33" name="矩形 32"/>
          <p:cNvSpPr/>
          <p:nvPr/>
        </p:nvSpPr>
        <p:spPr bwMode="auto">
          <a:xfrm>
            <a:off x="1371600" y="27432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dirty="0" smtClean="0"/>
              <a:t>MCS</a:t>
            </a:r>
            <a:endParaRPr lang="zh-CN" altLang="en-US" sz="1000" dirty="0" smtClean="0"/>
          </a:p>
        </p:txBody>
      </p:sp>
      <p:sp>
        <p:nvSpPr>
          <p:cNvPr id="34" name="矩形 33"/>
          <p:cNvSpPr/>
          <p:nvPr/>
        </p:nvSpPr>
        <p:spPr bwMode="auto">
          <a:xfrm>
            <a:off x="1371600" y="29718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b="1" dirty="0" smtClean="0"/>
              <a:t>……</a:t>
            </a:r>
            <a:endParaRPr lang="zh-CN" altLang="en-US" sz="1000" b="1" dirty="0" smtClean="0"/>
          </a:p>
        </p:txBody>
      </p:sp>
      <p:sp>
        <p:nvSpPr>
          <p:cNvPr id="35" name="矩形 34"/>
          <p:cNvSpPr/>
          <p:nvPr/>
        </p:nvSpPr>
        <p:spPr bwMode="auto">
          <a:xfrm>
            <a:off x="5943600" y="5715000"/>
            <a:ext cx="1219200" cy="152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800" b="1" dirty="0" smtClean="0">
                <a:solidFill>
                  <a:schemeClr val="tx1"/>
                </a:solidFill>
              </a:rPr>
              <a:t>Random access</a:t>
            </a:r>
            <a:endParaRPr lang="zh-CN" altLang="en-US" sz="800" b="1" dirty="0" smtClean="0">
              <a:solidFill>
                <a:schemeClr val="tx1"/>
              </a:solidFill>
            </a:endParaRPr>
          </a:p>
        </p:txBody>
      </p:sp>
      <p:sp>
        <p:nvSpPr>
          <p:cNvPr id="36" name="矩形 35"/>
          <p:cNvSpPr/>
          <p:nvPr/>
        </p:nvSpPr>
        <p:spPr bwMode="auto">
          <a:xfrm>
            <a:off x="5943600" y="5867400"/>
            <a:ext cx="1219200" cy="152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800" b="1" dirty="0" smtClean="0">
                <a:solidFill>
                  <a:schemeClr val="tx1"/>
                </a:solidFill>
              </a:rPr>
              <a:t>Random access</a:t>
            </a:r>
            <a:endParaRPr lang="zh-CN" altLang="en-US" sz="800" b="1" dirty="0" smtClean="0">
              <a:solidFill>
                <a:schemeClr val="tx1"/>
              </a:solidFill>
            </a:endParaRPr>
          </a:p>
        </p:txBody>
      </p:sp>
      <p:sp>
        <p:nvSpPr>
          <p:cNvPr id="37" name="矩形 36"/>
          <p:cNvSpPr/>
          <p:nvPr/>
        </p:nvSpPr>
        <p:spPr bwMode="auto">
          <a:xfrm>
            <a:off x="5943600" y="6019800"/>
            <a:ext cx="1219200" cy="152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800" b="1" dirty="0" smtClean="0">
                <a:solidFill>
                  <a:schemeClr val="tx1"/>
                </a:solidFill>
              </a:rPr>
              <a:t>Random access</a:t>
            </a:r>
            <a:endParaRPr lang="zh-CN" altLang="en-US" sz="800" b="1" dirty="0" smtClean="0">
              <a:solidFill>
                <a:schemeClr val="tx1"/>
              </a:solidFill>
            </a:endParaRPr>
          </a:p>
        </p:txBody>
      </p:sp>
      <p:sp>
        <p:nvSpPr>
          <p:cNvPr id="38" name="矩形 37"/>
          <p:cNvSpPr/>
          <p:nvPr/>
        </p:nvSpPr>
        <p:spPr bwMode="auto">
          <a:xfrm>
            <a:off x="5943600" y="6172200"/>
            <a:ext cx="1219200" cy="152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800" b="1" dirty="0" smtClean="0">
                <a:solidFill>
                  <a:schemeClr val="tx1"/>
                </a:solidFill>
              </a:rPr>
              <a:t>Random access</a:t>
            </a:r>
            <a:endParaRPr lang="zh-CN" altLang="en-US" sz="800" b="1" dirty="0" smtClean="0">
              <a:solidFill>
                <a:schemeClr val="tx1"/>
              </a:solidFill>
            </a:endParaRPr>
          </a:p>
        </p:txBody>
      </p:sp>
      <p:sp>
        <p:nvSpPr>
          <p:cNvPr id="39" name="TextBox 38"/>
          <p:cNvSpPr txBox="1"/>
          <p:nvPr/>
        </p:nvSpPr>
        <p:spPr>
          <a:xfrm>
            <a:off x="4038600" y="2514600"/>
            <a:ext cx="800219" cy="461665"/>
          </a:xfrm>
          <a:prstGeom prst="rect">
            <a:avLst/>
          </a:prstGeom>
          <a:noFill/>
        </p:spPr>
        <p:txBody>
          <a:bodyPr wrap="none" rtlCol="0">
            <a:spAutoFit/>
          </a:bodyPr>
          <a:lstStyle/>
          <a:p>
            <a:r>
              <a:rPr lang="en-US" altLang="zh-CN" dirty="0" smtClean="0">
                <a:solidFill>
                  <a:schemeClr val="tx1"/>
                </a:solidFill>
              </a:rPr>
              <a:t>……</a:t>
            </a:r>
            <a:endParaRPr lang="zh-CN" altLang="en-US" dirty="0">
              <a:solidFill>
                <a:schemeClr val="tx1"/>
              </a:solidFill>
            </a:endParaRPr>
          </a:p>
        </p:txBody>
      </p:sp>
      <p:sp>
        <p:nvSpPr>
          <p:cNvPr id="45" name="矩形 44"/>
          <p:cNvSpPr/>
          <p:nvPr/>
        </p:nvSpPr>
        <p:spPr bwMode="auto">
          <a:xfrm>
            <a:off x="609600" y="4191000"/>
            <a:ext cx="9906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solidFill>
                  <a:schemeClr val="tx1"/>
                </a:solidFill>
                <a:effectLst/>
                <a:latin typeface="Times New Roman" pitchFamily="18" charset="0"/>
              </a:rPr>
              <a:t>Length</a:t>
            </a:r>
            <a:endParaRPr kumimoji="0" lang="zh-CN" altLang="en-US" sz="1000" b="0" i="0" u="none" strike="noStrike" cap="none" normalizeH="0" baseline="0" dirty="0" smtClean="0">
              <a:ln>
                <a:noFill/>
              </a:ln>
              <a:solidFill>
                <a:schemeClr val="tx1"/>
              </a:solidFill>
              <a:effectLst/>
              <a:latin typeface="Times New Roman" pitchFamily="18" charset="0"/>
            </a:endParaRPr>
          </a:p>
        </p:txBody>
      </p:sp>
      <p:sp>
        <p:nvSpPr>
          <p:cNvPr id="46" name="矩形 45"/>
          <p:cNvSpPr/>
          <p:nvPr/>
        </p:nvSpPr>
        <p:spPr bwMode="auto">
          <a:xfrm>
            <a:off x="609600" y="4419600"/>
            <a:ext cx="9906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solidFill>
                  <a:schemeClr val="tx1"/>
                </a:solidFill>
                <a:effectLst/>
                <a:latin typeface="Times New Roman" pitchFamily="18" charset="0"/>
              </a:rPr>
              <a:t>BW</a:t>
            </a:r>
            <a:endParaRPr kumimoji="0" lang="zh-CN" altLang="en-US" sz="1000" b="0" i="0" u="none" strike="noStrike" cap="none" normalizeH="0" baseline="0" dirty="0" smtClean="0">
              <a:ln>
                <a:noFill/>
              </a:ln>
              <a:solidFill>
                <a:schemeClr val="tx1"/>
              </a:solidFill>
              <a:effectLst/>
              <a:latin typeface="Times New Roman" pitchFamily="18" charset="0"/>
            </a:endParaRPr>
          </a:p>
        </p:txBody>
      </p:sp>
      <p:sp>
        <p:nvSpPr>
          <p:cNvPr id="47" name="矩形 46"/>
          <p:cNvSpPr/>
          <p:nvPr/>
        </p:nvSpPr>
        <p:spPr bwMode="auto">
          <a:xfrm>
            <a:off x="609600" y="4648200"/>
            <a:ext cx="9906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000" dirty="0" smtClean="0">
                <a:solidFill>
                  <a:schemeClr val="tx1"/>
                </a:solidFill>
              </a:rPr>
              <a:t># of LTF</a:t>
            </a:r>
            <a:endParaRPr kumimoji="0" lang="zh-CN" altLang="en-US" sz="1000" b="0" i="0" u="none" strike="noStrike" cap="none" normalizeH="0" baseline="0" dirty="0" smtClean="0">
              <a:ln>
                <a:noFill/>
              </a:ln>
              <a:solidFill>
                <a:schemeClr val="tx1"/>
              </a:solidFill>
              <a:effectLst/>
              <a:latin typeface="Times New Roman" pitchFamily="18" charset="0"/>
            </a:endParaRPr>
          </a:p>
        </p:txBody>
      </p:sp>
      <p:sp>
        <p:nvSpPr>
          <p:cNvPr id="48" name="矩形 47"/>
          <p:cNvSpPr/>
          <p:nvPr/>
        </p:nvSpPr>
        <p:spPr bwMode="auto">
          <a:xfrm>
            <a:off x="609600" y="4876800"/>
            <a:ext cx="9906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b="1" dirty="0" smtClean="0">
                <a:solidFill>
                  <a:schemeClr val="tx1"/>
                </a:solidFill>
              </a:rPr>
              <a:t>……</a:t>
            </a:r>
            <a:endParaRPr lang="zh-CN" altLang="en-US" sz="1000" b="1" dirty="0" smtClean="0">
              <a:solidFill>
                <a:schemeClr val="tx1"/>
              </a:solidFill>
            </a:endParaRPr>
          </a:p>
        </p:txBody>
      </p:sp>
      <p:sp>
        <p:nvSpPr>
          <p:cNvPr id="49" name="TextBox 48"/>
          <p:cNvSpPr txBox="1"/>
          <p:nvPr/>
        </p:nvSpPr>
        <p:spPr>
          <a:xfrm>
            <a:off x="152400" y="3886200"/>
            <a:ext cx="1560042" cy="307777"/>
          </a:xfrm>
          <a:prstGeom prst="rect">
            <a:avLst/>
          </a:prstGeom>
          <a:noFill/>
        </p:spPr>
        <p:txBody>
          <a:bodyPr wrap="none" rtlCol="0">
            <a:spAutoFit/>
          </a:bodyPr>
          <a:lstStyle/>
          <a:p>
            <a:r>
              <a:rPr lang="en-US" altLang="zh-CN" sz="1400" dirty="0" smtClean="0">
                <a:solidFill>
                  <a:schemeClr val="tx1"/>
                </a:solidFill>
              </a:rPr>
              <a:t>Common info field</a:t>
            </a:r>
            <a:endParaRPr lang="zh-CN" altLang="en-US" sz="1400" dirty="0">
              <a:solidFill>
                <a:schemeClr val="tx1"/>
              </a:solidFill>
            </a:endParaRPr>
          </a:p>
        </p:txBody>
      </p:sp>
      <p:sp>
        <p:nvSpPr>
          <p:cNvPr id="50" name="矩形 49"/>
          <p:cNvSpPr/>
          <p:nvPr/>
        </p:nvSpPr>
        <p:spPr bwMode="auto">
          <a:xfrm>
            <a:off x="1600200" y="41910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effectLst/>
                <a:latin typeface="Times New Roman" pitchFamily="18" charset="0"/>
              </a:rPr>
              <a:t>AID=0</a:t>
            </a:r>
            <a:endParaRPr kumimoji="0" lang="zh-CN" altLang="en-US" sz="1000" b="0" i="0" u="none" strike="noStrike" cap="none" normalizeH="0" baseline="0" dirty="0" smtClean="0">
              <a:ln>
                <a:noFill/>
              </a:ln>
              <a:effectLst/>
              <a:latin typeface="Times New Roman" pitchFamily="18" charset="0"/>
            </a:endParaRPr>
          </a:p>
        </p:txBody>
      </p:sp>
      <p:sp>
        <p:nvSpPr>
          <p:cNvPr id="51" name="矩形 50"/>
          <p:cNvSpPr/>
          <p:nvPr/>
        </p:nvSpPr>
        <p:spPr bwMode="auto">
          <a:xfrm>
            <a:off x="1600200" y="44196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dirty="0" smtClean="0"/>
              <a:t>RU Allocation</a:t>
            </a:r>
            <a:endParaRPr lang="zh-CN" altLang="en-US" sz="1000" dirty="0" smtClean="0"/>
          </a:p>
        </p:txBody>
      </p:sp>
      <p:sp>
        <p:nvSpPr>
          <p:cNvPr id="52" name="矩形 51"/>
          <p:cNvSpPr/>
          <p:nvPr/>
        </p:nvSpPr>
        <p:spPr bwMode="auto">
          <a:xfrm>
            <a:off x="1600200" y="46482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dirty="0" smtClean="0"/>
              <a:t>MCS</a:t>
            </a:r>
            <a:endParaRPr lang="zh-CN" altLang="en-US" sz="1000" dirty="0" smtClean="0"/>
          </a:p>
        </p:txBody>
      </p:sp>
      <p:sp>
        <p:nvSpPr>
          <p:cNvPr id="53" name="矩形 52"/>
          <p:cNvSpPr/>
          <p:nvPr/>
        </p:nvSpPr>
        <p:spPr bwMode="auto">
          <a:xfrm>
            <a:off x="1600200" y="4876800"/>
            <a:ext cx="990600" cy="228600"/>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sz="1000" b="1" dirty="0" smtClean="0"/>
              <a:t>……</a:t>
            </a:r>
            <a:endParaRPr lang="zh-CN" altLang="en-US" sz="1000" b="1" dirty="0" smtClean="0"/>
          </a:p>
        </p:txBody>
      </p:sp>
      <p:sp>
        <p:nvSpPr>
          <p:cNvPr id="54" name="TextBox 53"/>
          <p:cNvSpPr txBox="1"/>
          <p:nvPr/>
        </p:nvSpPr>
        <p:spPr>
          <a:xfrm>
            <a:off x="1676400" y="3886200"/>
            <a:ext cx="1231427" cy="307777"/>
          </a:xfrm>
          <a:prstGeom prst="rect">
            <a:avLst/>
          </a:prstGeom>
          <a:noFill/>
        </p:spPr>
        <p:txBody>
          <a:bodyPr wrap="none" rtlCol="0">
            <a:spAutoFit/>
          </a:bodyPr>
          <a:lstStyle/>
          <a:p>
            <a:r>
              <a:rPr lang="en-US" altLang="zh-CN" sz="1400" dirty="0" smtClean="0">
                <a:solidFill>
                  <a:schemeClr val="tx1"/>
                </a:solidFill>
              </a:rPr>
              <a:t>User info field</a:t>
            </a:r>
            <a:endParaRPr lang="zh-CN" altLang="en-US" sz="1400" dirty="0">
              <a:solidFill>
                <a:schemeClr val="tx1"/>
              </a:solidFill>
            </a:endParaRPr>
          </a:p>
        </p:txBody>
      </p:sp>
      <p:sp>
        <p:nvSpPr>
          <p:cNvPr id="55" name="左大括号 54"/>
          <p:cNvSpPr/>
          <p:nvPr/>
        </p:nvSpPr>
        <p:spPr bwMode="auto">
          <a:xfrm>
            <a:off x="5638800" y="4953000"/>
            <a:ext cx="228600" cy="1371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800" b="0" i="0" u="none" strike="noStrike" cap="none" normalizeH="0" baseline="0" smtClean="0">
              <a:ln>
                <a:noFill/>
              </a:ln>
              <a:solidFill>
                <a:schemeClr val="tx1"/>
              </a:solidFill>
              <a:effectLst/>
              <a:latin typeface="Times New Roman" pitchFamily="18" charset="0"/>
            </a:endParaRPr>
          </a:p>
        </p:txBody>
      </p:sp>
      <p:cxnSp>
        <p:nvCxnSpPr>
          <p:cNvPr id="57" name="形状 56"/>
          <p:cNvCxnSpPr>
            <a:stCxn id="53" idx="2"/>
            <a:endCxn id="55" idx="1"/>
          </p:cNvCxnSpPr>
          <p:nvPr/>
        </p:nvCxnSpPr>
        <p:spPr bwMode="auto">
          <a:xfrm rot="16200000" flipH="1">
            <a:off x="3600450" y="3600450"/>
            <a:ext cx="533400" cy="3543300"/>
          </a:xfrm>
          <a:prstGeom prst="bentConnector2">
            <a:avLst/>
          </a:prstGeom>
          <a:solidFill>
            <a:srgbClr val="00B8FF"/>
          </a:solidFill>
          <a:ln w="9525" cap="flat" cmpd="sng" algn="ctr">
            <a:solidFill>
              <a:schemeClr val="tx1"/>
            </a:solidFill>
            <a:prstDash val="solid"/>
            <a:round/>
            <a:headEnd type="none" w="med" len="med"/>
            <a:tailEnd type="arrow"/>
          </a:ln>
          <a:effectLst/>
        </p:spPr>
      </p:cxnSp>
      <p:sp>
        <p:nvSpPr>
          <p:cNvPr id="58" name="TextBox 57"/>
          <p:cNvSpPr txBox="1"/>
          <p:nvPr/>
        </p:nvSpPr>
        <p:spPr>
          <a:xfrm>
            <a:off x="7620000" y="2514600"/>
            <a:ext cx="1079142" cy="523220"/>
          </a:xfrm>
          <a:prstGeom prst="rect">
            <a:avLst/>
          </a:prstGeom>
          <a:noFill/>
        </p:spPr>
        <p:txBody>
          <a:bodyPr wrap="none" rtlCol="0">
            <a:spAutoFit/>
          </a:bodyPr>
          <a:lstStyle/>
          <a:p>
            <a:r>
              <a:rPr lang="en-US" altLang="zh-CN" sz="1400" dirty="0" smtClean="0">
                <a:solidFill>
                  <a:schemeClr val="tx1"/>
                </a:solidFill>
              </a:rPr>
              <a:t>MPDU size:</a:t>
            </a:r>
          </a:p>
          <a:p>
            <a:r>
              <a:rPr lang="en-US" altLang="zh-CN" sz="1400" dirty="0" smtClean="0">
                <a:solidFill>
                  <a:schemeClr val="tx1"/>
                </a:solidFill>
              </a:rPr>
              <a:t>82 bytes</a:t>
            </a:r>
            <a:endParaRPr lang="zh-CN" altLang="en-US" sz="1400" dirty="0">
              <a:solidFill>
                <a:schemeClr val="tx1"/>
              </a:solidFill>
            </a:endParaRPr>
          </a:p>
        </p:txBody>
      </p:sp>
      <p:sp>
        <p:nvSpPr>
          <p:cNvPr id="59" name="TextBox 58"/>
          <p:cNvSpPr txBox="1"/>
          <p:nvPr/>
        </p:nvSpPr>
        <p:spPr>
          <a:xfrm>
            <a:off x="2819400" y="4343400"/>
            <a:ext cx="1079142" cy="523220"/>
          </a:xfrm>
          <a:prstGeom prst="rect">
            <a:avLst/>
          </a:prstGeom>
          <a:noFill/>
        </p:spPr>
        <p:txBody>
          <a:bodyPr wrap="none" rtlCol="0">
            <a:spAutoFit/>
          </a:bodyPr>
          <a:lstStyle/>
          <a:p>
            <a:r>
              <a:rPr lang="en-US" altLang="zh-CN" sz="1400" dirty="0" smtClean="0">
                <a:solidFill>
                  <a:schemeClr val="tx1"/>
                </a:solidFill>
              </a:rPr>
              <a:t>MPDU size:</a:t>
            </a:r>
          </a:p>
          <a:p>
            <a:r>
              <a:rPr lang="en-US" altLang="zh-CN" sz="1400" dirty="0" smtClean="0">
                <a:solidFill>
                  <a:schemeClr val="tx1"/>
                </a:solidFill>
              </a:rPr>
              <a:t>34 bytes</a:t>
            </a:r>
            <a:endParaRPr lang="zh-CN" altLang="en-US" sz="1400" dirty="0">
              <a:solidFill>
                <a:schemeClr val="tx1"/>
              </a:solidFill>
            </a:endParaRPr>
          </a:p>
        </p:txBody>
      </p:sp>
      <p:sp>
        <p:nvSpPr>
          <p:cNvPr id="60" name="TextBox 59"/>
          <p:cNvSpPr txBox="1"/>
          <p:nvPr/>
        </p:nvSpPr>
        <p:spPr>
          <a:xfrm>
            <a:off x="4572000" y="3886200"/>
            <a:ext cx="2603598" cy="307777"/>
          </a:xfrm>
          <a:prstGeom prst="rect">
            <a:avLst/>
          </a:prstGeom>
          <a:noFill/>
        </p:spPr>
        <p:txBody>
          <a:bodyPr wrap="none" rtlCol="0">
            <a:spAutoFit/>
          </a:bodyPr>
          <a:lstStyle/>
          <a:p>
            <a:r>
              <a:rPr lang="en-US" altLang="zh-CN" sz="1400" dirty="0" smtClean="0">
                <a:solidFill>
                  <a:srgbClr val="FF0000"/>
                </a:solidFill>
              </a:rPr>
              <a:t>59% overhead reduced! </a:t>
            </a:r>
            <a:r>
              <a:rPr lang="en-US" altLang="zh-CN" sz="1400" dirty="0" smtClean="0">
                <a:solidFill>
                  <a:srgbClr val="FF0000"/>
                </a:solidFill>
              </a:rPr>
              <a:t>(20MHz)</a:t>
            </a:r>
            <a:endParaRPr lang="zh-CN" altLang="en-US" sz="1400" dirty="0">
              <a:solidFill>
                <a:srgbClr val="FF0000"/>
              </a:solidFill>
            </a:endParaRPr>
          </a:p>
        </p:txBody>
      </p:sp>
      <p:sp>
        <p:nvSpPr>
          <p:cNvPr id="61" name="TextBox 60"/>
          <p:cNvSpPr txBox="1"/>
          <p:nvPr/>
        </p:nvSpPr>
        <p:spPr>
          <a:xfrm>
            <a:off x="685800" y="6019800"/>
            <a:ext cx="3746538" cy="307777"/>
          </a:xfrm>
          <a:prstGeom prst="rect">
            <a:avLst/>
          </a:prstGeom>
          <a:noFill/>
        </p:spPr>
        <p:txBody>
          <a:bodyPr wrap="none" rtlCol="0">
            <a:spAutoFit/>
          </a:bodyPr>
          <a:lstStyle/>
          <a:p>
            <a:r>
              <a:rPr lang="en-US" altLang="zh-CN" sz="1400" dirty="0" smtClean="0">
                <a:solidFill>
                  <a:srgbClr val="FF0000"/>
                </a:solidFill>
              </a:rPr>
              <a:t>Overhead reduction can be up to 86% for 80MHz</a:t>
            </a:r>
            <a:endParaRPr lang="zh-CN" altLang="en-US" sz="1400" dirty="0">
              <a:solidFill>
                <a:srgbClr val="FF0000"/>
              </a:solidFill>
            </a:endParaRPr>
          </a:p>
        </p:txBody>
      </p:sp>
      <p:sp>
        <p:nvSpPr>
          <p:cNvPr id="62" name="下箭头 61"/>
          <p:cNvSpPr/>
          <p:nvPr/>
        </p:nvSpPr>
        <p:spPr bwMode="auto">
          <a:xfrm>
            <a:off x="1371600" y="3352800"/>
            <a:ext cx="762000" cy="457200"/>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日期占位符 4"/>
          <p:cNvSpPr>
            <a:spLocks noGrp="1"/>
          </p:cNvSpPr>
          <p:nvPr>
            <p:ph type="dt" idx="15"/>
          </p:nvPr>
        </p:nvSpPr>
        <p:spPr/>
        <p:txBody>
          <a:bodyPr/>
          <a:lstStyle/>
          <a:p>
            <a:r>
              <a:rPr lang="en-US" altLang="zh-CN" dirty="0" smtClean="0"/>
              <a:t>May 2017</a:t>
            </a:r>
            <a:endParaRPr lang="en-GB" altLang="zh-CN" dirty="0"/>
          </a:p>
        </p:txBody>
      </p:sp>
      <p:sp>
        <p:nvSpPr>
          <p:cNvPr id="8" name="内容占位符 7"/>
          <p:cNvSpPr>
            <a:spLocks noGrp="1"/>
          </p:cNvSpPr>
          <p:nvPr>
            <p:ph idx="1"/>
          </p:nvPr>
        </p:nvSpPr>
        <p:spPr/>
        <p:txBody>
          <a:bodyPr/>
          <a:lstStyle/>
          <a:p>
            <a:pPr marL="342900" lvl="1" indent="-342900">
              <a:buChar char="•"/>
            </a:pPr>
            <a:r>
              <a:rPr lang="en-US" altLang="zh-CN" dirty="0" smtClean="0"/>
              <a:t>We propose a simplified resource allocation scheme for OFDMA-based random access to resolve CID 9333 and 9969</a:t>
            </a:r>
          </a:p>
          <a:p>
            <a:pPr marL="342900" lvl="1" indent="-342900">
              <a:buChar char="•"/>
            </a:pPr>
            <a:r>
              <a:rPr lang="en-US" altLang="zh-CN" dirty="0" smtClean="0"/>
              <a:t>MPDU overhead reduction up to </a:t>
            </a:r>
            <a:r>
              <a:rPr lang="en-US" altLang="zh-CN" dirty="0" smtClean="0"/>
              <a:t>59% </a:t>
            </a:r>
            <a:r>
              <a:rPr lang="en-US" altLang="zh-CN" dirty="0" smtClean="0"/>
              <a:t>for 20MHz, can be higher for larger </a:t>
            </a:r>
            <a:r>
              <a:rPr lang="en-US" altLang="zh-CN" dirty="0" smtClean="0"/>
              <a:t>bandwidth (86% for 80MHz)</a:t>
            </a:r>
            <a:endParaRPr lang="en-US" altLang="zh-CN" dirty="0" smtClean="0"/>
          </a:p>
          <a:p>
            <a:pPr marL="685800" lvl="2" indent="-342900">
              <a:buFont typeface="Arial" pitchFamily="34" charset="0"/>
              <a:buChar char="•"/>
            </a:pPr>
            <a:r>
              <a:rPr lang="en-US" altLang="zh-CN" sz="1600" dirty="0" smtClean="0"/>
              <a:t>Assume 20MHz, </a:t>
            </a:r>
            <a:r>
              <a:rPr lang="en-US" altLang="zh-CN" sz="1600" dirty="0" smtClean="0"/>
              <a:t>9 </a:t>
            </a:r>
            <a:r>
              <a:rPr lang="en-US" altLang="zh-CN" sz="1600" dirty="0" smtClean="0"/>
              <a:t>RUs are allocated for random </a:t>
            </a:r>
            <a:r>
              <a:rPr lang="en-US" altLang="zh-CN" sz="1600" dirty="0" smtClean="0"/>
              <a:t>access, </a:t>
            </a:r>
            <a:r>
              <a:rPr lang="en-US" altLang="zh-CN" sz="1600" dirty="0" smtClean="0"/>
              <a:t>common info field has 8 bytes, per user info field has </a:t>
            </a:r>
            <a:r>
              <a:rPr lang="en-US" altLang="zh-CN" sz="1600" dirty="0" smtClean="0"/>
              <a:t>6 </a:t>
            </a:r>
            <a:r>
              <a:rPr lang="en-US" altLang="zh-CN" sz="1600" dirty="0" smtClean="0"/>
              <a:t>bytes</a:t>
            </a:r>
          </a:p>
          <a:p>
            <a:pPr marL="685800" lvl="2" indent="-342900">
              <a:buFont typeface="Arial" pitchFamily="34" charset="0"/>
              <a:buChar char="•"/>
            </a:pPr>
            <a:r>
              <a:rPr lang="en-US" altLang="zh-CN" sz="1600" dirty="0" smtClean="0"/>
              <a:t>PPDU overhead reduction up to </a:t>
            </a:r>
            <a:r>
              <a:rPr lang="en-US" altLang="zh-CN" sz="1600" dirty="0" smtClean="0"/>
              <a:t>49% </a:t>
            </a:r>
            <a:r>
              <a:rPr lang="en-US" altLang="zh-CN" sz="1600" dirty="0" smtClean="0"/>
              <a:t>(assuming 6Mbps PHY </a:t>
            </a:r>
            <a:r>
              <a:rPr lang="en-US" altLang="zh-CN" sz="1600" dirty="0" smtClean="0"/>
              <a:t>rate, non-HT PPDU) (81.5% for 80MHz)</a:t>
            </a:r>
            <a:endParaRPr lang="en-US" altLang="zh-CN" sz="1600" dirty="0" smtClean="0"/>
          </a:p>
          <a:p>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22694</TotalTime>
  <Words>620</Words>
  <Application>Microsoft Office PowerPoint</Application>
  <PresentationFormat>全屏显示(4:3)</PresentationFormat>
  <Paragraphs>147</Paragraphs>
  <Slides>6</Slides>
  <Notes>2</Notes>
  <HiddenSlides>0</HiddenSlides>
  <MMClips>0</MMClips>
  <ScaleCrop>false</ScaleCrop>
  <HeadingPairs>
    <vt:vector size="6" baseType="variant">
      <vt:variant>
        <vt:lpstr>主题</vt:lpstr>
      </vt:variant>
      <vt:variant>
        <vt:i4>1</vt:i4>
      </vt:variant>
      <vt:variant>
        <vt:lpstr>嵌入 OLE 服务器</vt:lpstr>
      </vt:variant>
      <vt:variant>
        <vt:i4>3</vt:i4>
      </vt:variant>
      <vt:variant>
        <vt:lpstr>幻灯片标题</vt:lpstr>
      </vt:variant>
      <vt:variant>
        <vt:i4>6</vt:i4>
      </vt:variant>
    </vt:vector>
  </HeadingPairs>
  <TitlesOfParts>
    <vt:vector size="10" baseType="lpstr">
      <vt:lpstr>Office Theme</vt:lpstr>
      <vt:lpstr>Document</vt:lpstr>
      <vt:lpstr>Visio</vt:lpstr>
      <vt:lpstr>Microsoft Office Visio 绘图</vt:lpstr>
      <vt:lpstr>Trigger Frame for Random Access</vt:lpstr>
      <vt:lpstr>Comments</vt:lpstr>
      <vt:lpstr>Problem Statement</vt:lpstr>
      <vt:lpstr>Scheme</vt:lpstr>
      <vt:lpstr>Overhead reduction</vt:lpstr>
      <vt:lpstr>Conclusion</vt:lpstr>
    </vt:vector>
  </TitlesOfParts>
  <Company>Huawei technology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thoughts for MAC procedures</dc:title>
  <dc:creator>Jason Yuchen Guo</dc:creator>
  <cp:lastModifiedBy>g00289114</cp:lastModifiedBy>
  <cp:revision>934</cp:revision>
  <cp:lastPrinted>1601-01-01T00:00:00Z</cp:lastPrinted>
  <dcterms:created xsi:type="dcterms:W3CDTF">2015-10-31T00:33:08Z</dcterms:created>
  <dcterms:modified xsi:type="dcterms:W3CDTF">2017-07-10T13:25:25Z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(2)1I+O75DXZca0dCfUNHQFFz2QSihjJ9GwJj5Twm/Ila0CFyXJFbVw1Xb60EgAaJXGPfEOu158
sR2Ld/w6XKSCo7S0pef2mXvXahfTYYUh1TbKwlKlmQy2cxFm3nW4E/LTpyM5DneK8wJ36bJl
WZigvGXzXbZ/qJ0o0NeLY1fgaPNp4a4sNE80GNnhbrH8pK1bwrJaAS7HKIsCbv1w/vYAnnsm
jw4aS+umQgreVlsKHs</vt:lpwstr>
  </property>
  <property fmtid="{D5CDD505-2E9C-101B-9397-08002B2CF9AE}" pid="3" name="_2015_ms_pID_7253431">
    <vt:lpwstr>TS84CwGG5fCcEtYS+ty4coerefNtDMp1BBPzjZ9PuxJisLR/Chaz9Q
3M813GQlZx0U5XSDgsTPa6arJWx2xW2MkiMErhFyxc3/ntZbHFHzD2NVg8X4QQtUVA3GHOOi
t3ZeXsMyI5NxWGMA+GJdtZHLVb1XQ/uNcnW49wYsuvz+kC2+oBsXvIsSSqTVok48NuYjzjpV
+8aNsnMG4pFTDzQm</vt:lpwstr>
  </property>
  <property fmtid="{D5CDD505-2E9C-101B-9397-08002B2CF9AE}" pid="4" name="sflag">
    <vt:lpwstr>1478207683</vt:lpwstr>
  </property>
</Properties>
</file>