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69" r:id="rId2"/>
    <p:sldId id="352" r:id="rId3"/>
    <p:sldId id="317" r:id="rId4"/>
    <p:sldId id="318" r:id="rId5"/>
    <p:sldId id="319" r:id="rId6"/>
    <p:sldId id="320" r:id="rId7"/>
    <p:sldId id="321" r:id="rId8"/>
    <p:sldId id="322" r:id="rId9"/>
    <p:sldId id="433" r:id="rId10"/>
    <p:sldId id="468" r:id="rId11"/>
    <p:sldId id="440" r:id="rId12"/>
    <p:sldId id="470" r:id="rId13"/>
    <p:sldId id="324" r:id="rId14"/>
    <p:sldId id="467" r:id="rId15"/>
    <p:sldId id="469" r:id="rId16"/>
    <p:sldId id="474" r:id="rId17"/>
    <p:sldId id="475" r:id="rId18"/>
    <p:sldId id="478" r:id="rId19"/>
    <p:sldId id="471" r:id="rId20"/>
    <p:sldId id="466" r:id="rId21"/>
    <p:sldId id="473" r:id="rId22"/>
    <p:sldId id="472" r:id="rId2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71"/>
    <p:restoredTop sz="94808"/>
  </p:normalViewPr>
  <p:slideViewPr>
    <p:cSldViewPr>
      <p:cViewPr varScale="1">
        <p:scale>
          <a:sx n="93" d="100"/>
          <a:sy n="93" d="100"/>
        </p:scale>
        <p:origin x="-835" y="-5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10" d="100"/>
        <a:sy n="110" d="100"/>
      </p:scale>
      <p:origin x="0" y="0"/>
    </p:cViewPr>
  </p:sorterViewPr>
  <p:notesViewPr>
    <p:cSldViewPr>
      <p:cViewPr>
        <p:scale>
          <a:sx n="100" d="100"/>
          <a:sy n="100" d="100"/>
        </p:scale>
        <p:origin x="-2066" y="-3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6" name="Rectangle 4"/>
          <p:cNvSpPr>
            <a:spLocks noGrp="1" noChangeArrowheads="1"/>
          </p:cNvSpPr>
          <p:nvPr>
            <p:ph type="ftr" sz="quarter" idx="2"/>
          </p:nvPr>
        </p:nvSpPr>
        <p:spPr bwMode="auto">
          <a:xfrm>
            <a:off x="4619067" y="8982075"/>
            <a:ext cx="16991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Laurent Cariou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D919926A-305E-4E58-838B-00F4BB303A00}"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29089907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20890" y="8985250"/>
            <a:ext cx="216084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Laurent Cariou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6EFA31AB-7D66-4B05-9DE4-8BE7713FBDF8}"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extLst>
      <p:ext uri="{BB962C8B-B14F-4D97-AF65-F5344CB8AC3E}">
        <p14:creationId xmlns:p14="http://schemas.microsoft.com/office/powerpoint/2010/main" val="388202506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7EE614D-FE6F-4610-9B55-7D2281B1393A}" type="slidenum">
              <a:rPr lang="en-US" altLang="en-US"/>
              <a:pPr/>
              <a:t>1</a:t>
            </a:fld>
            <a:endParaRPr lang="en-US" altLang="en-US"/>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5927051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10</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11</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12</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13</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14</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15</a:t>
            </a:fld>
            <a:endParaRPr lang="en-US" altLang="en-US"/>
          </a:p>
        </p:txBody>
      </p:sp>
    </p:spTree>
    <p:extLst>
      <p:ext uri="{BB962C8B-B14F-4D97-AF65-F5344CB8AC3E}">
        <p14:creationId xmlns:p14="http://schemas.microsoft.com/office/powerpoint/2010/main" val="13233739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p:txBody>
          <a:bodyPr/>
          <a:lstStyle/>
          <a:p>
            <a:pPr lvl="4">
              <a:defRPr/>
            </a:pPr>
            <a:r>
              <a:rPr lang="en-US"/>
              <a:t>Laurent Cariou (Intel)</a:t>
            </a:r>
            <a:endParaRPr lang="en-US" dirty="0"/>
          </a:p>
        </p:txBody>
      </p:sp>
      <p:sp>
        <p:nvSpPr>
          <p:cNvPr id="7" name="Slide Number Placeholder 6"/>
          <p:cNvSpPr>
            <a:spLocks noGrp="1"/>
          </p:cNvSpPr>
          <p:nvPr>
            <p:ph type="sldNum" sz="quarter" idx="13"/>
          </p:nvPr>
        </p:nvSpPr>
        <p:spPr/>
        <p:txBody>
          <a:bodyPr/>
          <a:lstStyle/>
          <a:p>
            <a:r>
              <a:rPr lang="en-US" altLang="en-US"/>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83673223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88FFA44B-A05E-4727-910F-414F593231F4}" type="slidenum">
              <a:rPr lang="en-US" altLang="en-US"/>
              <a:pPr/>
              <a:t>3</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6375375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4"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73079917-35D1-411C-A26F-0E38B27BD051}" type="slidenum">
              <a:rPr lang="en-US" altLang="en-US"/>
              <a:pPr/>
              <a:t>4</a:t>
            </a:fld>
            <a:endParaRPr lang="en-US" altLang="en-US"/>
          </a:p>
        </p:txBody>
      </p:sp>
      <p:sp>
        <p:nvSpPr>
          <p:cNvPr id="40966"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a:p>
        </p:txBody>
      </p:sp>
      <p:sp>
        <p:nvSpPr>
          <p:cNvPr id="40967"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1776440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8"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0E7487C3-F7A9-474A-832C-DD83B8C43F93}" type="slidenum">
              <a:rPr lang="en-US" altLang="en-US"/>
              <a:pPr/>
              <a:t>5</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61389369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30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2ED9F0BE-5515-4486-A150-A7FF622CB7E6}" type="slidenum">
              <a:rPr lang="en-US" altLang="en-US"/>
              <a:pPr/>
              <a:t>6</a:t>
            </a:fld>
            <a:endParaRPr lang="en-US" altLang="en-US"/>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916178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6"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40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B60E471E-B7F2-4213-8AA3-40FB3EBC7B3F}" type="slidenum">
              <a:rPr lang="en-US" altLang="en-US"/>
              <a:pPr/>
              <a:t>7</a:t>
            </a:fld>
            <a:endParaRPr lang="en-US" altLang="en-US"/>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1077193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6"/>
          <p:cNvSpPr>
            <a:spLocks noGrp="1" noChangeArrowheads="1"/>
          </p:cNvSpPr>
          <p:nvPr>
            <p:ph type="ftr" sz="quarter" idx="4"/>
          </p:nvPr>
        </p:nvSpPr>
        <p:spPr>
          <a:xfrm>
            <a:off x="4120890" y="8985250"/>
            <a:ext cx="216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en-US"/>
              <a:t>Laurent Cariou (Intel)</a:t>
            </a:r>
            <a:endParaRPr lang="en-US" altLang="en-US" dirty="0"/>
          </a:p>
        </p:txBody>
      </p:sp>
      <p:sp>
        <p:nvSpPr>
          <p:cNvPr id="4506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Page </a:t>
            </a:r>
            <a:fld id="{44D8DF04-AFC0-42A5-B25D-E60A4BFE5824}" type="slidenum">
              <a:rPr lang="en-US" altLang="en-US"/>
              <a:pPr/>
              <a:t>8</a:t>
            </a:fld>
            <a:endParaRPr lang="en-US" altLang="en-US"/>
          </a:p>
        </p:txBody>
      </p:sp>
      <p:sp>
        <p:nvSpPr>
          <p:cNvPr id="45062" name="Rectangle 2"/>
          <p:cNvSpPr>
            <a:spLocks noGrp="1" noRot="1" noChangeAspect="1" noChangeArrowheads="1" noTextEdit="1"/>
          </p:cNvSpPr>
          <p:nvPr>
            <p:ph type="sldImg"/>
          </p:nvPr>
        </p:nvSpPr>
        <p:spPr>
          <a:xfrm>
            <a:off x="1149350" y="696913"/>
            <a:ext cx="4637088" cy="3478212"/>
          </a:xfrm>
          <a:ln/>
        </p:spPr>
      </p:sp>
      <p:sp>
        <p:nvSpPr>
          <p:cNvPr id="4506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6186225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p:txBody>
          <a:bodyPr/>
          <a:lstStyle/>
          <a:p>
            <a:pPr lvl="4">
              <a:defRPr/>
            </a:pPr>
            <a:r>
              <a:rPr lang="en-US"/>
              <a:t>Laurent Cariou (Intel)</a:t>
            </a:r>
            <a:endParaRPr lang="en-US" dirty="0"/>
          </a:p>
        </p:txBody>
      </p:sp>
      <p:sp>
        <p:nvSpPr>
          <p:cNvPr id="5" name="Slide Number Placeholder 4"/>
          <p:cNvSpPr>
            <a:spLocks noGrp="1"/>
          </p:cNvSpPr>
          <p:nvPr>
            <p:ph type="sldNum" sz="quarter" idx="11"/>
          </p:nvPr>
        </p:nvSpPr>
        <p:spPr/>
        <p:txBody>
          <a:bodyPr/>
          <a:lstStyle/>
          <a:p>
            <a:r>
              <a:rPr lang="en-US" altLang="en-US"/>
              <a:t>Page </a:t>
            </a:r>
            <a:fld id="{6EFA31AB-7D66-4B05-9DE4-8BE7713FBDF8}" type="slidenum">
              <a:rPr lang="en-US" altLang="en-US" smtClean="0"/>
              <a:pPr/>
              <a:t>9</a:t>
            </a:fld>
            <a:endParaRPr lang="en-US" altLang="en-US"/>
          </a:p>
        </p:txBody>
      </p:sp>
    </p:spTree>
    <p:extLst>
      <p:ext uri="{BB962C8B-B14F-4D97-AF65-F5344CB8AC3E}">
        <p14:creationId xmlns:p14="http://schemas.microsoft.com/office/powerpoint/2010/main" val="3959322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0AA8DC3-7C7F-436A-8C94-CF1AE6DDC452}" type="slidenum">
              <a:rPr lang="en-US" altLang="en-US"/>
              <a:pPr/>
              <a:t>‹#›</a:t>
            </a:fld>
            <a:endParaRPr lang="en-US" altLang="en-US"/>
          </a:p>
        </p:txBody>
      </p:sp>
    </p:spTree>
    <p:extLst>
      <p:ext uri="{BB962C8B-B14F-4D97-AF65-F5344CB8AC3E}">
        <p14:creationId xmlns:p14="http://schemas.microsoft.com/office/powerpoint/2010/main" val="2304961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15CE680-4043-4869-933D-BA45297DC527}" type="slidenum">
              <a:rPr lang="en-US" altLang="en-US"/>
              <a:pPr/>
              <a:t>‹#›</a:t>
            </a:fld>
            <a:endParaRPr lang="en-US" altLang="en-US"/>
          </a:p>
        </p:txBody>
      </p:sp>
    </p:spTree>
    <p:extLst>
      <p:ext uri="{BB962C8B-B14F-4D97-AF65-F5344CB8AC3E}">
        <p14:creationId xmlns:p14="http://schemas.microsoft.com/office/powerpoint/2010/main" val="3525522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7D22A05F-A1F8-4DEC-8F06-8C0FFF793D0B}" type="slidenum">
              <a:rPr lang="en-US" altLang="en-US"/>
              <a:pPr/>
              <a:t>‹#›</a:t>
            </a:fld>
            <a:endParaRPr lang="en-US" altLang="en-US"/>
          </a:p>
        </p:txBody>
      </p:sp>
    </p:spTree>
    <p:extLst>
      <p:ext uri="{BB962C8B-B14F-4D97-AF65-F5344CB8AC3E}">
        <p14:creationId xmlns:p14="http://schemas.microsoft.com/office/powerpoint/2010/main" val="392770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2601"/>
            <a:ext cx="968214" cy="276999"/>
          </a:xfrm>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8B9CC4A4-AD29-475B-8067-76907FC008B3}" type="slidenum">
              <a:rPr lang="en-US" altLang="en-US"/>
              <a:pPr/>
              <a:t>‹#›</a:t>
            </a:fld>
            <a:endParaRPr lang="en-US" altLang="en-US"/>
          </a:p>
        </p:txBody>
      </p:sp>
    </p:spTree>
    <p:extLst>
      <p:ext uri="{BB962C8B-B14F-4D97-AF65-F5344CB8AC3E}">
        <p14:creationId xmlns:p14="http://schemas.microsoft.com/office/powerpoint/2010/main" val="1335354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39EFF72F-00D0-43C0-809C-8104CC1AFE52}" type="slidenum">
              <a:rPr lang="en-US" altLang="en-US"/>
              <a:pPr/>
              <a:t>‹#›</a:t>
            </a:fld>
            <a:endParaRPr lang="en-US" altLang="en-US"/>
          </a:p>
        </p:txBody>
      </p:sp>
    </p:spTree>
    <p:extLst>
      <p:ext uri="{BB962C8B-B14F-4D97-AF65-F5344CB8AC3E}">
        <p14:creationId xmlns:p14="http://schemas.microsoft.com/office/powerpoint/2010/main" val="38630403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D14C4FC9-88E1-4B68-9472-E2E9A5BFF819}" type="slidenum">
              <a:rPr lang="en-US" altLang="en-US"/>
              <a:pPr/>
              <a:t>‹#›</a:t>
            </a:fld>
            <a:endParaRPr lang="en-US" altLang="en-US"/>
          </a:p>
        </p:txBody>
      </p:sp>
    </p:spTree>
    <p:extLst>
      <p:ext uri="{BB962C8B-B14F-4D97-AF65-F5344CB8AC3E}">
        <p14:creationId xmlns:p14="http://schemas.microsoft.com/office/powerpoint/2010/main" val="1846369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4476DFDC-9E61-4738-B454-2FD4E809C605}" type="slidenum">
              <a:rPr lang="en-US" altLang="en-US"/>
              <a:pPr/>
              <a:t>‹#›</a:t>
            </a:fld>
            <a:endParaRPr lang="en-US" altLang="en-US"/>
          </a:p>
        </p:txBody>
      </p:sp>
    </p:spTree>
    <p:extLst>
      <p:ext uri="{BB962C8B-B14F-4D97-AF65-F5344CB8AC3E}">
        <p14:creationId xmlns:p14="http://schemas.microsoft.com/office/powerpoint/2010/main" val="7498101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4D0A5DF6-E439-491E-A6FD-BEBF69AE36C3}" type="slidenum">
              <a:rPr lang="en-US" altLang="en-US"/>
              <a:pPr/>
              <a:t>‹#›</a:t>
            </a:fld>
            <a:endParaRPr lang="en-US" altLang="en-US"/>
          </a:p>
        </p:txBody>
      </p:sp>
    </p:spTree>
    <p:extLst>
      <p:ext uri="{BB962C8B-B14F-4D97-AF65-F5344CB8AC3E}">
        <p14:creationId xmlns:p14="http://schemas.microsoft.com/office/powerpoint/2010/main" val="2834688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72273DAC-1949-4589-BE05-FC0EDD130760}" type="slidenum">
              <a:rPr lang="en-US" altLang="en-US"/>
              <a:pPr/>
              <a:t>‹#›</a:t>
            </a:fld>
            <a:endParaRPr lang="en-US" altLang="en-US"/>
          </a:p>
        </p:txBody>
      </p:sp>
    </p:spTree>
    <p:extLst>
      <p:ext uri="{BB962C8B-B14F-4D97-AF65-F5344CB8AC3E}">
        <p14:creationId xmlns:p14="http://schemas.microsoft.com/office/powerpoint/2010/main" val="9370704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22FA7B01-1F90-4497-BF70-D395632396F6}" type="slidenum">
              <a:rPr lang="en-US" altLang="en-US"/>
              <a:pPr/>
              <a:t>‹#›</a:t>
            </a:fld>
            <a:endParaRPr lang="en-US" altLang="en-US"/>
          </a:p>
        </p:txBody>
      </p:sp>
    </p:spTree>
    <p:extLst>
      <p:ext uri="{BB962C8B-B14F-4D97-AF65-F5344CB8AC3E}">
        <p14:creationId xmlns:p14="http://schemas.microsoft.com/office/powerpoint/2010/main" val="4209029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de-DE" altLang="ko-KR" dirty="0" smtClean="0"/>
              <a:t>May 2017</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ko-KR" dirty="0" smtClean="0"/>
              <a:t>Jae </a:t>
            </a:r>
            <a:r>
              <a:rPr lang="en-US" altLang="ko-KR" dirty="0" err="1" smtClean="0"/>
              <a:t>Seung</a:t>
            </a:r>
            <a:r>
              <a:rPr lang="en-US" altLang="ko-KR" dirty="0" smtClean="0"/>
              <a:t> Lee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C9741848-9FBC-47F8-A626-8273C50A0777}" type="slidenum">
              <a:rPr lang="en-US" altLang="en-US"/>
              <a:pPr/>
              <a:t>‹#›</a:t>
            </a:fld>
            <a:endParaRPr lang="en-US" altLang="en-US"/>
          </a:p>
        </p:txBody>
      </p:sp>
    </p:spTree>
    <p:extLst>
      <p:ext uri="{BB962C8B-B14F-4D97-AF65-F5344CB8AC3E}">
        <p14:creationId xmlns:p14="http://schemas.microsoft.com/office/powerpoint/2010/main" val="4145511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a:t>
            </a:r>
            <a:r>
              <a:rPr lang="en-US" altLang="en-US" dirty="0"/>
              <a:t>to edit Master title style</a:t>
            </a:r>
          </a:p>
        </p:txBody>
      </p:sp>
      <p:sp>
        <p:nvSpPr>
          <p:cNvPr id="8195"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de-DE" dirty="0" smtClean="0"/>
              <a:t>May 2017</a:t>
            </a:r>
            <a:endParaRPr lang="en-US" dirty="0"/>
          </a:p>
        </p:txBody>
      </p:sp>
      <p:sp>
        <p:nvSpPr>
          <p:cNvPr id="1029" name="Rectangle 5"/>
          <p:cNvSpPr>
            <a:spLocks noGrp="1" noChangeArrowheads="1"/>
          </p:cNvSpPr>
          <p:nvPr>
            <p:ph type="ftr" sz="quarter" idx="3"/>
          </p:nvPr>
        </p:nvSpPr>
        <p:spPr bwMode="auto">
          <a:xfrm>
            <a:off x="6828712" y="6475413"/>
            <a:ext cx="171521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dirty="0" smtClean="0"/>
              <a:t>Jae </a:t>
            </a:r>
            <a:r>
              <a:rPr lang="en-US" dirty="0" err="1" smtClean="0"/>
              <a:t>Seung</a:t>
            </a:r>
            <a:r>
              <a:rPr lang="en-US" dirty="0" smtClean="0"/>
              <a:t> Lee (ETRI) et al.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B9AF787C-950C-424D-839A-B27DA4B12147}"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802.11-17/0797r2</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smtClean="0"/>
              <a:t>May </a:t>
            </a:r>
            <a:r>
              <a:rPr lang="de-DE" altLang="en-US" sz="1800" dirty="0"/>
              <a:t>2017</a:t>
            </a:r>
            <a:endParaRPr lang="en-US" altLang="en-US" sz="1800" dirty="0"/>
          </a:p>
        </p:txBody>
      </p:sp>
      <p:sp>
        <p:nvSpPr>
          <p:cNvPr id="1028"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02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D3591293-04DA-415C-B609-FAF33C009BD0}" type="slidenum">
              <a:rPr lang="en-US" altLang="en-US"/>
              <a:pPr/>
              <a:t>1</a:t>
            </a:fld>
            <a:endParaRPr lang="en-US" altLang="en-US"/>
          </a:p>
        </p:txBody>
      </p:sp>
      <p:sp>
        <p:nvSpPr>
          <p:cNvPr id="1030" name="Rectangle 2"/>
          <p:cNvSpPr>
            <a:spLocks noGrp="1" noChangeArrowheads="1"/>
          </p:cNvSpPr>
          <p:nvPr>
            <p:ph type="title"/>
          </p:nvPr>
        </p:nvSpPr>
        <p:spPr>
          <a:noFill/>
        </p:spPr>
        <p:txBody>
          <a:bodyPr/>
          <a:lstStyle/>
          <a:p>
            <a:r>
              <a:rPr lang="en-US" altLang="en-US" sz="2800" dirty="0" err="1"/>
              <a:t>TGax</a:t>
            </a:r>
            <a:r>
              <a:rPr lang="en-US" altLang="en-US" sz="2800" dirty="0"/>
              <a:t> </a:t>
            </a:r>
            <a:r>
              <a:rPr lang="en-GB" altLang="ko-KR" sz="2800" dirty="0"/>
              <a:t>Spatial Reuse Ad Hoc Group </a:t>
            </a:r>
            <a:r>
              <a:rPr lang="en-US" altLang="en-US" sz="2800" dirty="0"/>
              <a:t/>
            </a:r>
            <a:br>
              <a:rPr lang="en-US" altLang="en-US" sz="2800" dirty="0"/>
            </a:br>
            <a:r>
              <a:rPr lang="en-US" altLang="en-US" sz="2800" dirty="0" smtClean="0"/>
              <a:t>May </a:t>
            </a:r>
            <a:r>
              <a:rPr lang="en-US" altLang="en-US" sz="2800" dirty="0"/>
              <a:t>2017 Meeting Agenda</a:t>
            </a:r>
          </a:p>
        </p:txBody>
      </p:sp>
      <p:sp>
        <p:nvSpPr>
          <p:cNvPr id="1031" name="Rectangle 6"/>
          <p:cNvSpPr>
            <a:spLocks noGrp="1" noChangeArrowheads="1"/>
          </p:cNvSpPr>
          <p:nvPr>
            <p:ph type="body" idx="1"/>
          </p:nvPr>
        </p:nvSpPr>
        <p:spPr>
          <a:xfrm>
            <a:off x="696913" y="1752600"/>
            <a:ext cx="7758112" cy="381000"/>
          </a:xfrm>
          <a:noFill/>
        </p:spPr>
        <p:txBody>
          <a:bodyPr/>
          <a:lstStyle/>
          <a:p>
            <a:pPr algn="ctr">
              <a:buFontTx/>
              <a:buNone/>
            </a:pPr>
            <a:r>
              <a:rPr lang="en-US" altLang="en-US" sz="1800" dirty="0"/>
              <a:t>Date:</a:t>
            </a:r>
            <a:r>
              <a:rPr lang="en-US" altLang="en-US" sz="1800" b="0" dirty="0"/>
              <a:t> </a:t>
            </a:r>
            <a:r>
              <a:rPr lang="en-US" altLang="en-US" sz="1800" b="0" dirty="0" smtClean="0"/>
              <a:t>2017-05-09</a:t>
            </a:r>
            <a:endParaRPr lang="en-US" altLang="en-US" sz="1800" b="0" dirty="0"/>
          </a:p>
        </p:txBody>
      </p:sp>
      <p:sp>
        <p:nvSpPr>
          <p:cNvPr id="1032" name="Rectangle 12"/>
          <p:cNvSpPr>
            <a:spLocks noChangeArrowheads="1"/>
          </p:cNvSpPr>
          <p:nvPr/>
        </p:nvSpPr>
        <p:spPr bwMode="auto">
          <a:xfrm>
            <a:off x="841375" y="2399506"/>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spcBef>
                <a:spcPct val="20000"/>
              </a:spcBef>
            </a:pPr>
            <a:r>
              <a:rPr lang="en-US" altLang="en-US" sz="1600" b="1" dirty="0"/>
              <a:t>Authors:</a:t>
            </a:r>
            <a:endParaRPr lang="en-US" altLang="en-US" sz="1600" dirty="0"/>
          </a:p>
        </p:txBody>
      </p:sp>
      <p:graphicFrame>
        <p:nvGraphicFramePr>
          <p:cNvPr id="9" name="Table 2"/>
          <p:cNvGraphicFramePr>
            <a:graphicFrameLocks noGrp="1"/>
          </p:cNvGraphicFramePr>
          <p:nvPr>
            <p:extLst>
              <p:ext uri="{D42A27DB-BD31-4B8C-83A1-F6EECF244321}">
                <p14:modId xmlns:p14="http://schemas.microsoft.com/office/powerpoint/2010/main" val="3248524345"/>
              </p:ext>
            </p:extLst>
          </p:nvPr>
        </p:nvGraphicFramePr>
        <p:xfrm>
          <a:off x="688036" y="2810223"/>
          <a:ext cx="7772396" cy="2588472"/>
        </p:xfrm>
        <a:graphic>
          <a:graphicData uri="http://schemas.openxmlformats.org/drawingml/2006/table">
            <a:tbl>
              <a:tblPr firstRow="1" bandRow="1">
                <a:tableStyleId>{5940675A-B579-460E-94D1-54222C63F5DA}</a:tableStyleId>
              </a:tblPr>
              <a:tblGrid>
                <a:gridCol w="1354063">
                  <a:extLst>
                    <a:ext uri="{9D8B030D-6E8A-4147-A177-3AD203B41FA5}">
                      <a16:colId xmlns:a16="http://schemas.microsoft.com/office/drawing/2014/main" xmlns="" val="648383397"/>
                    </a:ext>
                  </a:extLst>
                </a:gridCol>
                <a:gridCol w="1442825">
                  <a:extLst>
                    <a:ext uri="{9D8B030D-6E8A-4147-A177-3AD203B41FA5}">
                      <a16:colId xmlns:a16="http://schemas.microsoft.com/office/drawing/2014/main" xmlns="" val="462405158"/>
                    </a:ext>
                  </a:extLst>
                </a:gridCol>
                <a:gridCol w="1807156">
                  <a:extLst>
                    <a:ext uri="{9D8B030D-6E8A-4147-A177-3AD203B41FA5}">
                      <a16:colId xmlns:a16="http://schemas.microsoft.com/office/drawing/2014/main" xmlns="" val="1346683030"/>
                    </a:ext>
                  </a:extLst>
                </a:gridCol>
                <a:gridCol w="1152128">
                  <a:extLst>
                    <a:ext uri="{9D8B030D-6E8A-4147-A177-3AD203B41FA5}">
                      <a16:colId xmlns:a16="http://schemas.microsoft.com/office/drawing/2014/main" xmlns="" val="2967033486"/>
                    </a:ext>
                  </a:extLst>
                </a:gridCol>
                <a:gridCol w="2016224">
                  <a:extLst>
                    <a:ext uri="{9D8B030D-6E8A-4147-A177-3AD203B41FA5}">
                      <a16:colId xmlns:a16="http://schemas.microsoft.com/office/drawing/2014/main" xmlns="" val="3972668145"/>
                    </a:ext>
                  </a:extLst>
                </a:gridCol>
              </a:tblGrid>
              <a:tr h="358984">
                <a:tc>
                  <a:txBody>
                    <a:bodyPr/>
                    <a:lstStyle/>
                    <a:p>
                      <a:pPr>
                        <a:spcAft>
                          <a:spcPts val="0"/>
                        </a:spcAft>
                      </a:pPr>
                      <a:r>
                        <a:rPr lang="en-US" sz="2000" b="1" kern="0" dirty="0">
                          <a:effectLst/>
                        </a:rPr>
                        <a:t>Name</a:t>
                      </a:r>
                      <a:endParaRPr lang="de-DE" sz="2000" b="1" kern="0" dirty="0">
                        <a:effectLst/>
                        <a:latin typeface="Times New Roman" panose="02020603050405020304" pitchFamily="18" charset="0"/>
                      </a:endParaRPr>
                    </a:p>
                  </a:txBody>
                  <a:tcPr marL="68580" marR="68580" marT="0" marB="0"/>
                </a:tc>
                <a:tc>
                  <a:txBody>
                    <a:bodyPr/>
                    <a:lstStyle/>
                    <a:p>
                      <a:pPr>
                        <a:spcAft>
                          <a:spcPts val="0"/>
                        </a:spcAft>
                      </a:pPr>
                      <a:r>
                        <a:rPr lang="en-US" sz="2000" b="1">
                          <a:effectLst/>
                        </a:rPr>
                        <a:t>Affiliations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Address</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a:effectLst/>
                        </a:rPr>
                        <a:t>Phone</a:t>
                      </a:r>
                      <a:endParaRPr lang="de-DE" sz="2000" b="1">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2000" b="1" dirty="0">
                          <a:effectLst/>
                        </a:rPr>
                        <a:t>email</a:t>
                      </a:r>
                      <a:endParaRPr lang="de-DE" sz="2000" b="1"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xmlns="" val="1899072140"/>
                  </a:ext>
                </a:extLst>
              </a:tr>
              <a:tr h="698120">
                <a:tc>
                  <a:txBody>
                    <a:bodyPr/>
                    <a:lstStyle/>
                    <a:p>
                      <a:pPr>
                        <a:spcAft>
                          <a:spcPts val="0"/>
                        </a:spcAft>
                      </a:pPr>
                      <a:r>
                        <a:rPr lang="en-US" sz="1400" dirty="0">
                          <a:effectLst/>
                        </a:rPr>
                        <a:t>Jae </a:t>
                      </a:r>
                      <a:r>
                        <a:rPr lang="en-US" sz="1400" dirty="0" err="1">
                          <a:effectLst/>
                        </a:rPr>
                        <a:t>Seung</a:t>
                      </a:r>
                      <a:r>
                        <a:rPr lang="en-US" sz="1400" dirty="0">
                          <a:effectLst/>
                        </a:rPr>
                        <a:t> Lee</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ETRI	</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161 </a:t>
                      </a:r>
                      <a:r>
                        <a:rPr lang="en-US" sz="1400" dirty="0" err="1">
                          <a:effectLst/>
                        </a:rPr>
                        <a:t>Gajeong</a:t>
                      </a:r>
                      <a:r>
                        <a:rPr lang="en-US" sz="1400" dirty="0">
                          <a:effectLst/>
                        </a:rPr>
                        <a:t>-dong</a:t>
                      </a:r>
                      <a:br>
                        <a:rPr lang="en-US" sz="1400" dirty="0">
                          <a:effectLst/>
                        </a:rPr>
                      </a:br>
                      <a:r>
                        <a:rPr lang="en-US" sz="1400" dirty="0" err="1">
                          <a:effectLst/>
                        </a:rPr>
                        <a:t>Yuseong-gu</a:t>
                      </a:r>
                      <a:r>
                        <a:rPr lang="en-US" sz="1400" dirty="0">
                          <a:effectLst/>
                        </a:rPr>
                        <a:t/>
                      </a:r>
                      <a:br>
                        <a:rPr lang="en-US" sz="1400" dirty="0">
                          <a:effectLst/>
                        </a:rPr>
                      </a:br>
                      <a:r>
                        <a:rPr lang="en-US" sz="1400" dirty="0">
                          <a:effectLst/>
                        </a:rPr>
                        <a:t>Daejeon</a:t>
                      </a:r>
                      <a:br>
                        <a:rPr lang="en-US" sz="1400" dirty="0">
                          <a:effectLst/>
                        </a:rPr>
                      </a:br>
                      <a:r>
                        <a:rPr lang="en-US" sz="1400" dirty="0">
                          <a:effectLst/>
                        </a:rPr>
                        <a:t>Korea</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+82-42-860-1326</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jasonlee@etri.re.kr</a:t>
                      </a:r>
                      <a:endParaRPr lang="de-DE" sz="1400" dirty="0">
                        <a:effectLst/>
                        <a:latin typeface="Times New Roman" panose="02020603050405020304" pitchFamily="18" charset="0"/>
                        <a:ea typeface="Malgun Gothic" panose="020B0503020000020004" pitchFamily="34" charset="-127"/>
                      </a:endParaRPr>
                    </a:p>
                  </a:txBody>
                  <a:tcPr marL="68580" marR="68580" marT="0" marB="0"/>
                </a:tc>
              </a:tr>
              <a:tr h="698120">
                <a:tc>
                  <a:txBody>
                    <a:bodyPr/>
                    <a:lstStyle/>
                    <a:p>
                      <a:pPr>
                        <a:spcAft>
                          <a:spcPts val="0"/>
                        </a:spcAft>
                      </a:pPr>
                      <a:r>
                        <a:rPr lang="en-US" sz="1400" dirty="0">
                          <a:effectLst/>
                        </a:rPr>
                        <a:t>Guido R. Hiertz</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Ericsson </a:t>
                      </a:r>
                      <a:r>
                        <a:rPr lang="en-US" sz="1400" dirty="0" err="1">
                          <a:effectLst/>
                        </a:rPr>
                        <a:t>Allee</a:t>
                      </a:r>
                      <a:r>
                        <a:rPr lang="en-US" sz="1400" dirty="0">
                          <a:effectLst/>
                        </a:rPr>
                        <a:t> 1</a:t>
                      </a:r>
                      <a:br>
                        <a:rPr lang="en-US" sz="1400" dirty="0">
                          <a:effectLst/>
                        </a:rPr>
                      </a:br>
                      <a:r>
                        <a:rPr lang="en-US" sz="1400" dirty="0">
                          <a:effectLst/>
                        </a:rPr>
                        <a:t>52134 </a:t>
                      </a:r>
                      <a:r>
                        <a:rPr lang="en-US" sz="1400" dirty="0" err="1">
                          <a:effectLst/>
                        </a:rPr>
                        <a:t>Herzogenrath</a:t>
                      </a:r>
                      <a:r>
                        <a:rPr lang="en-US" sz="1400" dirty="0">
                          <a:effectLst/>
                        </a:rPr>
                        <a:t/>
                      </a:r>
                      <a:br>
                        <a:rPr lang="en-US" sz="1400" dirty="0">
                          <a:effectLst/>
                        </a:rPr>
                      </a:br>
                      <a:r>
                        <a:rPr lang="en-US" sz="1400" dirty="0">
                          <a:effectLst/>
                        </a:rPr>
                        <a:t>Germany</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+49-2407-575-5575</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hiertz@ieee.org</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xmlns="" val="1661204860"/>
                  </a:ext>
                </a:extLst>
              </a:tr>
              <a:tr h="677928">
                <a:tc>
                  <a:txBody>
                    <a:bodyPr/>
                    <a:lstStyle/>
                    <a:p>
                      <a:pPr>
                        <a:spcAft>
                          <a:spcPts val="0"/>
                        </a:spcAft>
                      </a:pPr>
                      <a:r>
                        <a:rPr lang="en-US" sz="1400" dirty="0">
                          <a:effectLst/>
                        </a:rPr>
                        <a:t>Laurent </a:t>
                      </a:r>
                      <a:r>
                        <a:rPr lang="en-US" sz="1400" dirty="0" err="1">
                          <a:effectLst/>
                        </a:rPr>
                        <a:t>Cariou</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Intel</a:t>
                      </a:r>
                      <a:endParaRPr lang="de-DE" sz="1400" dirty="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2111 NE 21</a:t>
                      </a:r>
                      <a:r>
                        <a:rPr lang="en-US" sz="1400" baseline="30000">
                          <a:effectLst/>
                        </a:rPr>
                        <a:t>st</a:t>
                      </a:r>
                      <a:r>
                        <a:rPr lang="en-US" sz="1400">
                          <a:effectLst/>
                        </a:rPr>
                        <a:t> Avenue</a:t>
                      </a:r>
                      <a:br>
                        <a:rPr lang="en-US" sz="1400">
                          <a:effectLst/>
                        </a:rPr>
                      </a:br>
                      <a:r>
                        <a:rPr lang="en-US" sz="1400">
                          <a:effectLst/>
                        </a:rPr>
                        <a:t>Hilsboro</a:t>
                      </a:r>
                      <a:br>
                        <a:rPr lang="en-US" sz="1400">
                          <a:effectLst/>
                        </a:rPr>
                      </a:br>
                      <a:r>
                        <a:rPr lang="en-US" sz="1400">
                          <a:effectLst/>
                        </a:rPr>
                        <a:t>USA</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a:effectLst/>
                        </a:rPr>
                        <a:t>+1-503-329-4020	</a:t>
                      </a:r>
                      <a:endParaRPr lang="de-DE" sz="1400">
                        <a:effectLst/>
                        <a:latin typeface="Times New Roman" panose="02020603050405020304" pitchFamily="18" charset="0"/>
                        <a:ea typeface="Malgun Gothic" panose="020B0503020000020004" pitchFamily="34" charset="-127"/>
                      </a:endParaRPr>
                    </a:p>
                  </a:txBody>
                  <a:tcPr marL="68580" marR="68580" marT="0" marB="0"/>
                </a:tc>
                <a:tc>
                  <a:txBody>
                    <a:bodyPr/>
                    <a:lstStyle/>
                    <a:p>
                      <a:pPr>
                        <a:spcAft>
                          <a:spcPts val="0"/>
                        </a:spcAft>
                      </a:pPr>
                      <a:r>
                        <a:rPr lang="en-US" sz="1400" dirty="0">
                          <a:effectLst/>
                        </a:rPr>
                        <a:t>laurent.cariou@intel.com</a:t>
                      </a:r>
                      <a:endParaRPr lang="de-DE" sz="1400" dirty="0">
                        <a:effectLst/>
                        <a:latin typeface="Times New Roman" panose="02020603050405020304" pitchFamily="18" charset="0"/>
                        <a:ea typeface="Malgun Gothic" panose="020B0503020000020004" pitchFamily="34" charset="-127"/>
                      </a:endParaRPr>
                    </a:p>
                  </a:txBody>
                  <a:tcPr marL="68580" marR="68580" marT="0" marB="0"/>
                </a:tc>
                <a:extLst>
                  <a:ext uri="{0D108BD9-81ED-4DB2-BD59-A6C34878D82A}">
                    <a16:rowId xmlns:a16="http://schemas.microsoft.com/office/drawing/2014/main" xmlns="" val="4211427955"/>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(1/2)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Proposed changes to the specification framework shall be discussed in the ad hoc groups first, which are then brought to the </a:t>
            </a:r>
            <a:r>
              <a:rPr lang="en-GB" sz="1800" dirty="0" err="1"/>
              <a:t>Taskgroup</a:t>
            </a:r>
            <a:r>
              <a:rPr lang="en-GB" sz="1800" dirty="0"/>
              <a:t> for an approval vote.</a:t>
            </a:r>
            <a:endParaRPr lang="en-US" sz="1800" dirty="0"/>
          </a:p>
          <a:p>
            <a:pPr lvl="0"/>
            <a:r>
              <a:rPr lang="en-GB" sz="1800" dirty="0"/>
              <a:t>A straw poll (doesn’t require voting rights) result of &gt;=75% is required within an Ad Hoc to approve the resolution of all or part of an issue and forward that resolved item to the </a:t>
            </a:r>
            <a:r>
              <a:rPr lang="en-GB" sz="1800" dirty="0" err="1"/>
              <a:t>Taskgroup</a:t>
            </a:r>
            <a:r>
              <a:rPr lang="en-GB" sz="1800" dirty="0"/>
              <a:t> where it becomes a motion that requires &gt;=75% approval to modify the specification framework or the draft specification. </a:t>
            </a:r>
            <a:endParaRPr lang="en-US" sz="1800" dirty="0"/>
          </a:p>
          <a:p>
            <a:pPr lvl="0"/>
            <a:r>
              <a:rPr lang="en-GB" sz="1800" dirty="0"/>
              <a:t>The straw poll affection the TG specification framework shall include </a:t>
            </a:r>
            <a:endParaRPr lang="en-US" sz="1800" dirty="0"/>
          </a:p>
          <a:p>
            <a:pPr marL="742950" lvl="2" indent="0">
              <a:buNone/>
            </a:pPr>
            <a:r>
              <a:rPr lang="en-GB" sz="1600" i="1" dirty="0"/>
              <a:t>Do you agree to add to the TG Specification Framework:</a:t>
            </a:r>
            <a:endParaRPr lang="en-US" sz="1600" dirty="0"/>
          </a:p>
          <a:p>
            <a:pPr marL="742950" lvl="2" indent="0">
              <a:buNone/>
            </a:pPr>
            <a:r>
              <a:rPr lang="en-GB" sz="1600" i="1" dirty="0" err="1"/>
              <a:t>x.y.z</a:t>
            </a:r>
            <a:r>
              <a:rPr lang="en-GB" sz="1600" i="1" dirty="0"/>
              <a:t>. [brief description of the feature]</a:t>
            </a:r>
            <a:endParaRPr lang="en-US" sz="1600" dirty="0"/>
          </a:p>
          <a:p>
            <a:pPr lvl="0"/>
            <a:r>
              <a:rPr lang="en-GB" sz="1800" dirty="0"/>
              <a:t>In the case a consensus can not be reached within an Ad Hoc group (a stalemate that prohibits further progress), the subject is moved to the </a:t>
            </a:r>
            <a:r>
              <a:rPr lang="en-GB" sz="1800" dirty="0" err="1"/>
              <a:t>Taskgroup</a:t>
            </a:r>
            <a:r>
              <a:rPr lang="en-GB" sz="1800" dirty="0"/>
              <a:t> if an Ad Hoc straw poll vote to move the subject to the </a:t>
            </a:r>
            <a:r>
              <a:rPr lang="en-GB" sz="1800" dirty="0" err="1"/>
              <a:t>Taskgroup</a:t>
            </a:r>
            <a:r>
              <a:rPr lang="en-GB" sz="1800" dirty="0"/>
              <a:t> achieves &gt;50% approval. </a:t>
            </a:r>
            <a:endParaRPr 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10</a:t>
            </a:fld>
            <a:endParaRPr lang="en-US" altLang="en-US"/>
          </a:p>
        </p:txBody>
      </p:sp>
    </p:spTree>
    <p:extLst>
      <p:ext uri="{BB962C8B-B14F-4D97-AF65-F5344CB8AC3E}">
        <p14:creationId xmlns:p14="http://schemas.microsoft.com/office/powerpoint/2010/main" val="10580596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a:t>Ad Hoc Groups Operation (2/2)</a:t>
            </a:r>
            <a:br>
              <a:rPr lang="en-US" altLang="en-US" dirty="0"/>
            </a:br>
            <a:r>
              <a:rPr lang="en-US" altLang="en-US" sz="1800" dirty="0"/>
              <a:t>Governing document is 15/075r0</a:t>
            </a:r>
          </a:p>
        </p:txBody>
      </p:sp>
      <p:sp>
        <p:nvSpPr>
          <p:cNvPr id="25603" name="Content Placeholder 2"/>
          <p:cNvSpPr>
            <a:spLocks noGrp="1"/>
          </p:cNvSpPr>
          <p:nvPr>
            <p:ph idx="1"/>
          </p:nvPr>
        </p:nvSpPr>
        <p:spPr>
          <a:xfrm>
            <a:off x="685800" y="1676400"/>
            <a:ext cx="7772400" cy="4114800"/>
          </a:xfrm>
        </p:spPr>
        <p:txBody>
          <a:bodyPr/>
          <a:lstStyle/>
          <a:p>
            <a:pPr lvl="0"/>
            <a:r>
              <a:rPr lang="en-GB" sz="1800" dirty="0"/>
              <a:t>A motion passing with &gt;50% in the </a:t>
            </a:r>
            <a:r>
              <a:rPr lang="en-GB" sz="1800" dirty="0" err="1"/>
              <a:t>Taskgroup</a:t>
            </a:r>
            <a:r>
              <a:rPr lang="en-GB" sz="1800" dirty="0"/>
              <a:t> shall be sufficient to move an issue previously assigned to an Ad Hoc group to any Ad Hoc group. A straw poll vote of &gt;50% is required in an Ad Hoc group to refuse an issue from the </a:t>
            </a:r>
            <a:r>
              <a:rPr lang="en-GB" sz="1800" dirty="0" err="1"/>
              <a:t>Taskgroup</a:t>
            </a:r>
            <a:r>
              <a:rPr lang="en-GB" sz="1800" dirty="0"/>
              <a:t>.</a:t>
            </a:r>
            <a:endParaRPr lang="en-US" sz="1800" dirty="0"/>
          </a:p>
          <a:p>
            <a:pPr lvl="0"/>
            <a:r>
              <a:rPr lang="en-GB" sz="1800" dirty="0"/>
              <a:t>An issue may be sent from one Ad Hoc to another if both the sending Ad Hoc and the receiving Ad Hoc approve straw polls for taking the respective actions with &gt;50% approval. A notice should be sent to the reflector indicating the approval of a straw poll to move an issue.</a:t>
            </a:r>
            <a:endParaRPr lang="en-US" sz="1800" dirty="0"/>
          </a:p>
          <a:p>
            <a:r>
              <a:rPr lang="en-GB" sz="1800" dirty="0"/>
              <a:t>During </a:t>
            </a:r>
            <a:r>
              <a:rPr lang="en-GB" sz="1800" dirty="0" err="1"/>
              <a:t>Taskgroup</a:t>
            </a:r>
            <a:r>
              <a:rPr lang="en-GB" sz="1800" dirty="0"/>
              <a:t> face to face Plenary and Interim sessions, Chairs for each of the Functional Block Ad </a:t>
            </a:r>
            <a:r>
              <a:rPr lang="en-GB" sz="1800" dirty="0" err="1"/>
              <a:t>Hocs</a:t>
            </a:r>
            <a:r>
              <a:rPr lang="en-GB" sz="1800" dirty="0"/>
              <a:t> shall report on Progress and Content to the Entire </a:t>
            </a:r>
            <a:r>
              <a:rPr lang="en-GB" sz="1800" dirty="0" err="1"/>
              <a:t>Taskgroup</a:t>
            </a:r>
            <a:r>
              <a:rPr lang="en-GB" sz="1800" dirty="0"/>
              <a:t>. These Update sessions provide the opportunity for peer review to ensure the creation of a coherent Specification.</a:t>
            </a:r>
            <a:endParaRPr lang="en-US" altLang="en-US" sz="1800" dirty="0"/>
          </a:p>
        </p:txBody>
      </p:sp>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11</a:t>
            </a:fld>
            <a:endParaRPr lang="en-US" altLang="en-US"/>
          </a:p>
        </p:txBody>
      </p:sp>
    </p:spTree>
    <p:extLst>
      <p:ext uri="{BB962C8B-B14F-4D97-AF65-F5344CB8AC3E}">
        <p14:creationId xmlns:p14="http://schemas.microsoft.com/office/powerpoint/2010/main" val="40541118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12</a:t>
            </a:fld>
            <a:endParaRPr lang="en-US" altLang="en-US"/>
          </a:p>
        </p:txBody>
      </p:sp>
      <p:sp>
        <p:nvSpPr>
          <p:cNvPr id="9" name="Title 1"/>
          <p:cNvSpPr>
            <a:spLocks noGrp="1"/>
          </p:cNvSpPr>
          <p:nvPr>
            <p:ph type="title"/>
          </p:nvPr>
        </p:nvSpPr>
        <p:spPr>
          <a:xfrm>
            <a:off x="685800" y="685800"/>
            <a:ext cx="7770813" cy="1065213"/>
          </a:xfrm>
        </p:spPr>
        <p:txBody>
          <a:bodyPr/>
          <a:lstStyle/>
          <a:p>
            <a:r>
              <a:rPr lang="en-US" dirty="0"/>
              <a:t>Straw polls</a:t>
            </a:r>
          </a:p>
        </p:txBody>
      </p:sp>
      <p:sp>
        <p:nvSpPr>
          <p:cNvPr id="10" name="Content Placeholder 2"/>
          <p:cNvSpPr>
            <a:spLocks noGrp="1"/>
          </p:cNvSpPr>
          <p:nvPr>
            <p:ph sz="half" idx="1"/>
          </p:nvPr>
        </p:nvSpPr>
        <p:spPr>
          <a:xfrm>
            <a:off x="685800" y="1981200"/>
            <a:ext cx="4822304" cy="4113213"/>
          </a:xfrm>
        </p:spPr>
        <p:txBody>
          <a:bodyPr>
            <a:noAutofit/>
          </a:bodyPr>
          <a:lstStyle/>
          <a:p>
            <a:pPr>
              <a:buFont typeface="Arial" panose="020B0604020202020204" pitchFamily="34" charset="0"/>
              <a:buChar char="•"/>
            </a:pPr>
            <a:r>
              <a:rPr lang="en-US" sz="2400" dirty="0"/>
              <a:t>All straw polls to be sequentially numbered by chairmen</a:t>
            </a:r>
          </a:p>
          <a:p>
            <a:pPr lvl="1">
              <a:buFont typeface="Arial" panose="020B0604020202020204" pitchFamily="34" charset="0"/>
              <a:buChar char="•"/>
            </a:pPr>
            <a:r>
              <a:rPr lang="en-US" sz="1800" dirty="0"/>
              <a:t>Year, Month, Day, three digits: </a:t>
            </a:r>
            <a:r>
              <a:rPr lang="en-US" sz="1800" dirty="0" err="1"/>
              <a:t>YYYYMMDDxyz</a:t>
            </a:r>
            <a:endParaRPr lang="en-US" sz="1800" dirty="0"/>
          </a:p>
          <a:p>
            <a:pPr>
              <a:buFont typeface="Arial" panose="020B0604020202020204" pitchFamily="34" charset="0"/>
              <a:buChar char="•"/>
            </a:pPr>
            <a:r>
              <a:rPr lang="en-US" sz="2400" dirty="0"/>
              <a:t>Two Straw Poll categories</a:t>
            </a:r>
          </a:p>
          <a:p>
            <a:pPr lvl="1">
              <a:buFont typeface="Arial" panose="020B0604020202020204" pitchFamily="34" charset="0"/>
              <a:buChar char="•"/>
            </a:pPr>
            <a:r>
              <a:rPr lang="en-US" sz="1800" dirty="0">
                <a:solidFill>
                  <a:srgbClr val="FF0000"/>
                </a:solidFill>
              </a:rPr>
              <a:t>Ad hoc Straw Polls</a:t>
            </a:r>
            <a:r>
              <a:rPr lang="en-US" sz="1800" dirty="0"/>
              <a:t>: A20150312001</a:t>
            </a:r>
          </a:p>
          <a:p>
            <a:pPr lvl="2">
              <a:buFont typeface="Arial" panose="020B0604020202020204" pitchFamily="34" charset="0"/>
              <a:buChar char="•"/>
            </a:pPr>
            <a:r>
              <a:rPr lang="en-US" sz="1600" dirty="0"/>
              <a:t>During discussions</a:t>
            </a:r>
          </a:p>
          <a:p>
            <a:pPr lvl="2">
              <a:buFont typeface="Arial" panose="020B0604020202020204" pitchFamily="34" charset="0"/>
              <a:buChar char="•"/>
            </a:pPr>
            <a:r>
              <a:rPr lang="en-US" sz="1600" dirty="0"/>
              <a:t>Test for Ad hoc group internal opinions</a:t>
            </a:r>
          </a:p>
          <a:p>
            <a:pPr lvl="1">
              <a:buFont typeface="Arial" panose="020B0604020202020204" pitchFamily="34" charset="0"/>
              <a:buChar char="•"/>
            </a:pPr>
            <a:r>
              <a:rPr lang="en-US" sz="1800" dirty="0">
                <a:solidFill>
                  <a:srgbClr val="FF0000"/>
                </a:solidFill>
              </a:rPr>
              <a:t>Report Straw Polls</a:t>
            </a:r>
            <a:r>
              <a:rPr lang="en-US" sz="1800" dirty="0"/>
              <a:t>: R20150312001</a:t>
            </a:r>
          </a:p>
          <a:p>
            <a:pPr lvl="2">
              <a:buFont typeface="Arial" panose="020B0604020202020204" pitchFamily="34" charset="0"/>
              <a:buChar char="•"/>
            </a:pPr>
            <a:r>
              <a:rPr lang="en-US" sz="1600" dirty="0"/>
              <a:t>Result to be reported to Task Group 802.11ax</a:t>
            </a:r>
          </a:p>
          <a:p>
            <a:pPr lvl="2">
              <a:buFont typeface="Arial" panose="020B0604020202020204" pitchFamily="34" charset="0"/>
              <a:buChar char="•"/>
            </a:pPr>
            <a:r>
              <a:rPr lang="en-US" sz="1600" dirty="0"/>
              <a:t>Meant as advise for Task Group (motion)</a:t>
            </a:r>
          </a:p>
        </p:txBody>
      </p:sp>
      <p:pic>
        <p:nvPicPr>
          <p:cNvPr id="11" name="Picture 3" descr="C:\Users\eguihie\AppData\Local\Microsoft\Windows\Temporary Internet Files\Content.IE5\4Z97PE9C\checklist[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40152" y="2362200"/>
            <a:ext cx="2524125" cy="2590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905939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9459"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13</a:t>
            </a:fld>
            <a:endParaRPr lang="en-US" altLang="en-US"/>
          </a:p>
        </p:txBody>
      </p:sp>
      <p:sp>
        <p:nvSpPr>
          <p:cNvPr id="9" name="Title 6"/>
          <p:cNvSpPr txBox="1">
            <a:spLocks/>
          </p:cNvSpPr>
          <p:nvPr/>
        </p:nvSpPr>
        <p:spPr bwMode="auto">
          <a:xfrm>
            <a:off x="685800" y="1124744"/>
            <a:ext cx="7772400" cy="147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smtClean="0"/>
              <a:t>IEEE 802.11 TGax</a:t>
            </a:r>
            <a:br>
              <a:rPr lang="en-US" kern="0" smtClean="0"/>
            </a:br>
            <a:r>
              <a:rPr lang="en-US" kern="0" smtClean="0"/>
              <a:t>High Efficiency WLAN Task Group</a:t>
            </a:r>
            <a:br>
              <a:rPr lang="en-US" kern="0" smtClean="0"/>
            </a:br>
            <a:r>
              <a:rPr lang="en-US" kern="0" smtClean="0"/>
              <a:t>Ad hoc Group Spatial Reuse</a:t>
            </a:r>
            <a:endParaRPr lang="en-US" kern="0" dirty="0"/>
          </a:p>
        </p:txBody>
      </p:sp>
      <p:sp>
        <p:nvSpPr>
          <p:cNvPr id="11" name="Title 6"/>
          <p:cNvSpPr txBox="1">
            <a:spLocks/>
          </p:cNvSpPr>
          <p:nvPr/>
        </p:nvSpPr>
        <p:spPr bwMode="auto">
          <a:xfrm>
            <a:off x="685800" y="1124744"/>
            <a:ext cx="7772400"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marL="0" marR="0" lvl="0" indent="0" algn="ctr" defTabSz="449263" rtl="0" eaLnBrk="1" fontAlgn="base" latinLnBrk="0" hangingPunct="1">
              <a:lnSpc>
                <a:spcPct val="100000"/>
              </a:lnSpc>
              <a:spcBef>
                <a:spcPct val="0"/>
              </a:spcBef>
              <a:spcAft>
                <a:spcPct val="0"/>
              </a:spcAft>
              <a:buClr>
                <a:srgbClr val="000000"/>
              </a:buClr>
              <a:buSzPct val="100000"/>
              <a:buFont typeface="Times New Roman" pitchFamily="16" charset="0"/>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IEEE 802.11 </a:t>
            </a:r>
            <a:r>
              <a:rPr kumimoji="0" lang="en-US" sz="3200" b="1" i="0" u="none" strike="noStrike" kern="0" cap="none" spc="0" normalizeH="0" baseline="0" noProof="0" dirty="0" err="1" smtClean="0">
                <a:ln>
                  <a:noFill/>
                </a:ln>
                <a:solidFill>
                  <a:srgbClr val="000000"/>
                </a:solidFill>
                <a:effectLst/>
                <a:uLnTx/>
                <a:uFillTx/>
                <a:latin typeface="Times New Roman"/>
                <a:ea typeface="MS Gothic"/>
                <a:cs typeface="+mj-cs"/>
              </a:rPr>
              <a:t>TGax</a:t>
            </a: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
            </a:r>
            <a:b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b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High Efficiency WLAN Task Group</a:t>
            </a:r>
            <a:b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br>
            <a:r>
              <a:rPr kumimoji="0" lang="en-US" sz="3200" b="1" i="0" u="none" strike="noStrike" kern="0" cap="none" spc="0" normalizeH="0" baseline="0" noProof="0" dirty="0" smtClean="0">
                <a:ln>
                  <a:noFill/>
                </a:ln>
                <a:solidFill>
                  <a:srgbClr val="000000"/>
                </a:solidFill>
                <a:effectLst/>
                <a:uLnTx/>
                <a:uFillTx/>
                <a:latin typeface="Times New Roman"/>
                <a:ea typeface="MS Gothic"/>
                <a:cs typeface="+mj-cs"/>
              </a:rPr>
              <a:t>Ad hoc Group Spatial Reuse</a:t>
            </a:r>
            <a:endParaRPr kumimoji="0" lang="en-US" sz="3200" b="1" i="0" u="none" strike="noStrike" kern="0" cap="none" spc="0" normalizeH="0" baseline="0" noProof="0" dirty="0">
              <a:ln>
                <a:noFill/>
              </a:ln>
              <a:solidFill>
                <a:srgbClr val="000000"/>
              </a:solidFill>
              <a:effectLst/>
              <a:uLnTx/>
              <a:uFillTx/>
              <a:latin typeface="Times New Roman"/>
              <a:ea typeface="MS Gothic"/>
              <a:cs typeface="+mj-cs"/>
            </a:endParaRPr>
          </a:p>
        </p:txBody>
      </p:sp>
      <p:sp>
        <p:nvSpPr>
          <p:cNvPr id="12" name="Subtitle 7"/>
          <p:cNvSpPr txBox="1">
            <a:spLocks/>
          </p:cNvSpPr>
          <p:nvPr/>
        </p:nvSpPr>
        <p:spPr bwMode="auto">
          <a:xfrm>
            <a:off x="1371600" y="2880518"/>
            <a:ext cx="6400800" cy="22766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Daejeon, Korea</a:t>
            </a:r>
          </a:p>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2017-05-09</a:t>
            </a:r>
          </a:p>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Ad hoc chairmen:</a:t>
            </a:r>
          </a:p>
          <a:p>
            <a:pPr marL="0" marR="0" lvl="0" indent="0" algn="ctr" defTabSz="449263" rtl="0" eaLnBrk="1" fontAlgn="base" latinLnBrk="0" hangingPunct="1">
              <a:lnSpc>
                <a:spcPct val="100000"/>
              </a:lnSpc>
              <a:spcBef>
                <a:spcPts val="600"/>
              </a:spcBef>
              <a:spcAft>
                <a:spcPct val="0"/>
              </a:spcAft>
              <a:buClr>
                <a:srgbClr val="000000"/>
              </a:buClr>
              <a:buSzPct val="100000"/>
              <a:buFont typeface="Times New Roman" pitchFamily="16" charset="0"/>
              <a:buNone/>
              <a:tabLst/>
              <a:defRPr/>
            </a:pPr>
            <a:r>
              <a:rPr kumimoji="0" lang="en-US" sz="2400" b="1" i="0" u="none" strike="noStrike" kern="0" cap="none" spc="0" normalizeH="0" baseline="0" noProof="0" smtClean="0">
                <a:ln>
                  <a:noFill/>
                </a:ln>
                <a:solidFill>
                  <a:srgbClr val="000000"/>
                </a:solidFill>
                <a:effectLst/>
                <a:uLnTx/>
                <a:uFillTx/>
                <a:latin typeface="Times New Roman"/>
                <a:ea typeface="MS Gothic"/>
                <a:cs typeface="+mn-cs"/>
              </a:rPr>
              <a:t>Jae Seung Lee (ETRI), Laurent Cariou (Intel), Guido R. Hiertz (Ericsson)</a:t>
            </a:r>
            <a:endParaRPr kumimoji="0" lang="en-US" sz="2400" b="1" i="0" u="none" strike="noStrike" kern="0" cap="none" spc="0" normalizeH="0" baseline="0" noProof="0" dirty="0">
              <a:ln>
                <a:noFill/>
              </a:ln>
              <a:solidFill>
                <a:srgbClr val="000000"/>
              </a:solidFill>
              <a:effectLst/>
              <a:uLnTx/>
              <a:uFillTx/>
              <a:latin typeface="Times New Roman"/>
              <a:ea typeface="MS Gothic"/>
              <a:cs typeface="+mn-cs"/>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9459"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14</a:t>
            </a:fld>
            <a:endParaRPr lang="en-US" altLang="en-US"/>
          </a:p>
        </p:txBody>
      </p:sp>
      <p:sp>
        <p:nvSpPr>
          <p:cNvPr id="19461" name="Rectangle 2"/>
          <p:cNvSpPr>
            <a:spLocks noGrp="1" noChangeArrowheads="1"/>
          </p:cNvSpPr>
          <p:nvPr>
            <p:ph type="title"/>
          </p:nvPr>
        </p:nvSpPr>
        <p:spPr/>
        <p:txBody>
          <a:bodyPr/>
          <a:lstStyle/>
          <a:p>
            <a:r>
              <a:rPr lang="en-US" altLang="en-US" dirty="0"/>
              <a:t>Agenda </a:t>
            </a:r>
            <a:r>
              <a:rPr lang="en-US" altLang="en-US" dirty="0" smtClean="0"/>
              <a:t>Items for the Week</a:t>
            </a:r>
            <a:endParaRPr lang="en-US" altLang="en-US" dirty="0"/>
          </a:p>
        </p:txBody>
      </p:sp>
      <p:sp>
        <p:nvSpPr>
          <p:cNvPr id="19462" name="Rectangle 8"/>
          <p:cNvSpPr>
            <a:spLocks noGrp="1" noChangeArrowheads="1"/>
          </p:cNvSpPr>
          <p:nvPr>
            <p:ph type="body" idx="1"/>
          </p:nvPr>
        </p:nvSpPr>
        <p:spPr>
          <a:xfrm>
            <a:off x="609600" y="1828800"/>
            <a:ext cx="7772400" cy="4343400"/>
          </a:xfrm>
        </p:spPr>
        <p:txBody>
          <a:bodyPr/>
          <a:lstStyle/>
          <a:p>
            <a:pPr>
              <a:buFont typeface="Arial" panose="020B0604020202020204" pitchFamily="34" charset="0"/>
              <a:buChar char="•"/>
            </a:pPr>
            <a:r>
              <a:rPr lang="en-US" altLang="ko-KR" sz="2200" dirty="0"/>
              <a:t>Call meeting to order </a:t>
            </a:r>
          </a:p>
          <a:p>
            <a:pPr>
              <a:buFont typeface="Arial" panose="020B0604020202020204" pitchFamily="34" charset="0"/>
              <a:buChar char="•"/>
            </a:pPr>
            <a:r>
              <a:rPr lang="en-US" altLang="ko-KR" sz="2200" dirty="0"/>
              <a:t>Patent policy, etc. </a:t>
            </a:r>
            <a:r>
              <a:rPr lang="en-US" altLang="en-US" sz="2200" dirty="0"/>
              <a:t>(Call for Potentially Essential Patents)</a:t>
            </a:r>
          </a:p>
          <a:p>
            <a:pPr>
              <a:buFont typeface="Arial" panose="020B0604020202020204" pitchFamily="34" charset="0"/>
              <a:buChar char="•"/>
            </a:pPr>
            <a:r>
              <a:rPr lang="en-US" altLang="ko-KR" sz="2200" dirty="0"/>
              <a:t>Review ad hoc rules </a:t>
            </a:r>
          </a:p>
          <a:p>
            <a:pPr lvl="1">
              <a:buFont typeface="Arial" panose="020B0604020202020204" pitchFamily="34" charset="0"/>
              <a:buChar char="•"/>
            </a:pPr>
            <a:r>
              <a:rPr lang="en-US" altLang="en-US" sz="1800" dirty="0" smtClean="0"/>
              <a:t>See Slides 10 ~ 11</a:t>
            </a:r>
            <a:endParaRPr lang="en-US" altLang="en-US" sz="1800" dirty="0"/>
          </a:p>
          <a:p>
            <a:pPr>
              <a:buFont typeface="Arial" panose="020B0604020202020204" pitchFamily="34" charset="0"/>
              <a:buChar char="•"/>
            </a:pPr>
            <a:r>
              <a:rPr lang="en-US" altLang="en-US" sz="2200" dirty="0"/>
              <a:t>Call for submissions</a:t>
            </a:r>
          </a:p>
          <a:p>
            <a:pPr>
              <a:buFont typeface="Arial" panose="020B0604020202020204" pitchFamily="34" charset="0"/>
              <a:buChar char="•"/>
            </a:pPr>
            <a:r>
              <a:rPr lang="en-US" altLang="en-US" sz="2200" dirty="0"/>
              <a:t>Set and approve agenda</a:t>
            </a:r>
            <a:endParaRPr lang="en-US" altLang="ko-KR" sz="2200" dirty="0"/>
          </a:p>
          <a:p>
            <a:pPr>
              <a:buFont typeface="Arial" panose="020B0604020202020204" pitchFamily="34" charset="0"/>
              <a:buChar char="•"/>
            </a:pPr>
            <a:r>
              <a:rPr lang="en-CA" altLang="en-US" sz="2200" dirty="0"/>
              <a:t>Technical presentations approved by 802.11ax chair for presentation this week, and related straw polls</a:t>
            </a:r>
            <a:endParaRPr lang="en-US" altLang="ko-KR" sz="2200" dirty="0"/>
          </a:p>
          <a:p>
            <a:pPr>
              <a:buFont typeface="Arial" panose="020B0604020202020204" pitchFamily="34" charset="0"/>
              <a:buChar char="•"/>
            </a:pPr>
            <a:r>
              <a:rPr lang="en-US" altLang="ko-KR" sz="2200" dirty="0"/>
              <a:t>Any other technical presentations</a:t>
            </a:r>
          </a:p>
          <a:p>
            <a:pPr>
              <a:buFont typeface="Arial" panose="020B0604020202020204" pitchFamily="34" charset="0"/>
              <a:buChar char="•"/>
            </a:pPr>
            <a:r>
              <a:rPr lang="en-US" altLang="ko-KR" sz="2200" dirty="0"/>
              <a:t>Any other business</a:t>
            </a:r>
          </a:p>
          <a:p>
            <a:pPr>
              <a:buFont typeface="Arial" panose="020B0604020202020204" pitchFamily="34" charset="0"/>
              <a:buChar char="•"/>
            </a:pPr>
            <a:r>
              <a:rPr lang="en-US" altLang="ko-KR" sz="2200" dirty="0"/>
              <a:t>Adjourn</a:t>
            </a:r>
          </a:p>
        </p:txBody>
      </p:sp>
    </p:spTree>
    <p:extLst>
      <p:ext uri="{BB962C8B-B14F-4D97-AF65-F5344CB8AC3E}">
        <p14:creationId xmlns:p14="http://schemas.microsoft.com/office/powerpoint/2010/main" val="159439472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a:xfrm>
            <a:off x="685800" y="457200"/>
            <a:ext cx="7772400" cy="1066800"/>
          </a:xfrm>
        </p:spPr>
        <p:txBody>
          <a:bodyPr/>
          <a:lstStyle/>
          <a:p>
            <a:r>
              <a:rPr lang="en-US" altLang="en-US" dirty="0"/>
              <a:t>Submissions (SR)</a:t>
            </a:r>
          </a:p>
        </p:txBody>
      </p:sp>
      <p:sp>
        <p:nvSpPr>
          <p:cNvPr id="205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5" name="Footer Placeholder 4"/>
          <p:cNvSpPr>
            <a:spLocks noGrp="1"/>
          </p:cNvSpPr>
          <p:nvPr>
            <p:ph type="ftr" sz="quarter" idx="11"/>
          </p:nvPr>
        </p:nvSpPr>
        <p:spPr>
          <a:xfrm>
            <a:off x="6828712" y="6475413"/>
            <a:ext cx="1715213" cy="184666"/>
          </a:xfrm>
        </p:spPr>
        <p:txBody>
          <a:bodyPr/>
          <a:lstStyle/>
          <a:p>
            <a:pPr>
              <a:defRPr/>
            </a:pPr>
            <a:r>
              <a:rPr lang="en-US" altLang="ko-KR" dirty="0"/>
              <a:t>Jae </a:t>
            </a:r>
            <a:r>
              <a:rPr lang="en-US" altLang="ko-KR" dirty="0" err="1"/>
              <a:t>Seung</a:t>
            </a:r>
            <a:r>
              <a:rPr lang="en-US" altLang="ko-KR" dirty="0"/>
              <a:t> Lee (ETRI) et al.</a:t>
            </a: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dirty="0"/>
              <a:t>Slide </a:t>
            </a:r>
            <a:fld id="{62774C0D-C46E-4098-B5A1-9836ACE85E63}" type="slidenum">
              <a:rPr lang="en-US" altLang="en-US"/>
              <a:pPr/>
              <a:t>15</a:t>
            </a:fld>
            <a:endParaRPr lang="en-US" altLang="en-US" dirty="0"/>
          </a:p>
        </p:txBody>
      </p:sp>
      <p:graphicFrame>
        <p:nvGraphicFramePr>
          <p:cNvPr id="8" name="Content Placeholder 8"/>
          <p:cNvGraphicFramePr>
            <a:graphicFrameLocks/>
          </p:cNvGraphicFramePr>
          <p:nvPr>
            <p:extLst>
              <p:ext uri="{D42A27DB-BD31-4B8C-83A1-F6EECF244321}">
                <p14:modId xmlns:p14="http://schemas.microsoft.com/office/powerpoint/2010/main" val="2517551284"/>
              </p:ext>
            </p:extLst>
          </p:nvPr>
        </p:nvGraphicFramePr>
        <p:xfrm>
          <a:off x="838200" y="1256160"/>
          <a:ext cx="7421563" cy="3475095"/>
        </p:xfrm>
        <a:graphic>
          <a:graphicData uri="http://schemas.openxmlformats.org/drawingml/2006/table">
            <a:tbl>
              <a:tblPr firstRow="1">
                <a:tableStyleId>{793D81CF-94F2-401A-BA57-92F5A7B2D0C5}</a:tableStyleId>
              </a:tblPr>
              <a:tblGrid>
                <a:gridCol w="1237830">
                  <a:extLst>
                    <a:ext uri="{9D8B030D-6E8A-4147-A177-3AD203B41FA5}">
                      <a16:colId xmlns:a16="http://schemas.microsoft.com/office/drawing/2014/main" xmlns="" val="20000"/>
                    </a:ext>
                  </a:extLst>
                </a:gridCol>
                <a:gridCol w="2965483">
                  <a:extLst>
                    <a:ext uri="{9D8B030D-6E8A-4147-A177-3AD203B41FA5}">
                      <a16:colId xmlns:a16="http://schemas.microsoft.com/office/drawing/2014/main" xmlns="" val="20001"/>
                    </a:ext>
                  </a:extLst>
                </a:gridCol>
                <a:gridCol w="1968887">
                  <a:extLst>
                    <a:ext uri="{9D8B030D-6E8A-4147-A177-3AD203B41FA5}">
                      <a16:colId xmlns:a16="http://schemas.microsoft.com/office/drawing/2014/main" xmlns="" val="20002"/>
                    </a:ext>
                  </a:extLst>
                </a:gridCol>
                <a:gridCol w="1249363"/>
              </a:tblGrid>
              <a:tr h="190500">
                <a:tc>
                  <a:txBody>
                    <a:bodyPr/>
                    <a:lstStyle/>
                    <a:p>
                      <a:pPr algn="ctr" fontAlgn="b"/>
                      <a:r>
                        <a:rPr lang="en-US" sz="1600" u="none" strike="noStrike" dirty="0">
                          <a:effectLst/>
                          <a:latin typeface="Arial" panose="020B0604020202020204" pitchFamily="34" charset="0"/>
                          <a:cs typeface="Arial" panose="020B0604020202020204" pitchFamily="34" charset="0"/>
                        </a:rPr>
                        <a:t>DCN</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a:effectLst/>
                          <a:latin typeface="Arial" panose="020B0604020202020204" pitchFamily="34" charset="0"/>
                          <a:cs typeface="Arial" panose="020B0604020202020204" pitchFamily="34" charset="0"/>
                        </a:rPr>
                        <a:t>Title</a:t>
                      </a:r>
                      <a:endParaRPr lang="en-US" sz="1600" b="1" i="0" u="none" strike="noStrike">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u="none" strike="noStrike" dirty="0">
                          <a:effectLst/>
                          <a:latin typeface="Arial" panose="020B0604020202020204" pitchFamily="34" charset="0"/>
                          <a:cs typeface="Arial" panose="020B0604020202020204" pitchFamily="34" charset="0"/>
                        </a:rPr>
                        <a:t>Author</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tc>
                  <a:txBody>
                    <a:bodyPr/>
                    <a:lstStyle/>
                    <a:p>
                      <a:pPr algn="ctr" fontAlgn="b"/>
                      <a:r>
                        <a:rPr lang="en-US" sz="1600" b="1" i="0" u="none" strike="noStrike" dirty="0" smtClean="0">
                          <a:solidFill>
                            <a:srgbClr val="FFFFFF"/>
                          </a:solidFill>
                          <a:effectLst/>
                          <a:latin typeface="Arial" panose="020B0604020202020204" pitchFamily="34" charset="0"/>
                          <a:cs typeface="Arial" panose="020B0604020202020204" pitchFamily="34" charset="0"/>
                        </a:rPr>
                        <a:t>Presentation</a:t>
                      </a:r>
                      <a:r>
                        <a:rPr lang="en-US" sz="1600" b="1" i="0" u="none" strike="noStrike" baseline="0" dirty="0" smtClean="0">
                          <a:solidFill>
                            <a:srgbClr val="FFFFFF"/>
                          </a:solidFill>
                          <a:effectLst/>
                          <a:latin typeface="Arial" panose="020B0604020202020204" pitchFamily="34" charset="0"/>
                          <a:cs typeface="Arial" panose="020B0604020202020204" pitchFamily="34" charset="0"/>
                        </a:rPr>
                        <a:t> Order</a:t>
                      </a:r>
                      <a:endParaRPr lang="en-US" sz="1600" b="1" i="0" u="none" strike="noStrike" dirty="0">
                        <a:solidFill>
                          <a:srgbClr val="FFFFFF"/>
                        </a:solidFill>
                        <a:effectLst/>
                        <a:latin typeface="Arial" panose="020B0604020202020204" pitchFamily="34" charset="0"/>
                        <a:cs typeface="Arial" panose="020B0604020202020204" pitchFamily="34" charset="0"/>
                      </a:endParaRPr>
                    </a:p>
                  </a:txBody>
                  <a:tcPr marL="9525" marR="9525" marT="9525" marB="0"/>
                </a:tc>
                <a:extLst>
                  <a:ext uri="{0D108BD9-81ED-4DB2-BD59-A6C34878D82A}">
                    <a16:rowId xmlns:a16="http://schemas.microsoft.com/office/drawing/2014/main" xmlns="" val="10000"/>
                  </a:ext>
                </a:extLst>
              </a:tr>
              <a:tr h="190500">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11-17/0633</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solidFill>
                            <a:srgbClr val="00B050"/>
                          </a:solidFill>
                          <a:effectLst/>
                          <a:latin typeface="Arial" panose="020B0604020202020204" pitchFamily="34" charset="0"/>
                          <a:cs typeface="Arial" panose="020B0604020202020204" pitchFamily="34" charset="0"/>
                        </a:rPr>
                        <a:t>CR-27-9-spatial-reuse-updates</a:t>
                      </a:r>
                      <a:endParaRPr lang="en-US" sz="1600" b="0"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solidFill>
                            <a:srgbClr val="00B050"/>
                          </a:solidFill>
                          <a:effectLst/>
                          <a:latin typeface="Arial" panose="020B0604020202020204" pitchFamily="34" charset="0"/>
                          <a:cs typeface="Arial" panose="020B0604020202020204" pitchFamily="34" charset="0"/>
                        </a:rPr>
                        <a:t>Matthew Fischer</a:t>
                      </a:r>
                      <a:endParaRPr lang="en-US" sz="1600" b="0"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rgbClr val="00B050"/>
                          </a:solidFill>
                          <a:effectLst/>
                          <a:latin typeface="Arial" panose="020B0604020202020204" pitchFamily="34" charset="0"/>
                          <a:cs typeface="Arial" panose="020B0604020202020204" pitchFamily="34" charset="0"/>
                        </a:rPr>
                        <a:t>1</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a16="http://schemas.microsoft.com/office/drawing/2014/main" xmlns="" val="10001"/>
                  </a:ext>
                </a:extLst>
              </a:tr>
              <a:tr h="190500">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11-17/0640</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cr-27-2-SRG-updates</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Matthew Fischer</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rgbClr val="00B050"/>
                          </a:solidFill>
                          <a:effectLst/>
                          <a:latin typeface="Arial" panose="020B0604020202020204" pitchFamily="34" charset="0"/>
                          <a:cs typeface="Arial" panose="020B0604020202020204" pitchFamily="34" charset="0"/>
                        </a:rPr>
                        <a:t>2 </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a16="http://schemas.microsoft.com/office/drawing/2014/main" xmlns="" val="10002"/>
                  </a:ext>
                </a:extLst>
              </a:tr>
              <a:tr h="190500">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11-17/0748</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rgbClr val="00B050"/>
                          </a:solidFill>
                          <a:effectLst/>
                          <a:latin typeface="Arial" panose="020B0604020202020204" pitchFamily="34" charset="0"/>
                          <a:cs typeface="Arial" panose="020B0604020202020204" pitchFamily="34" charset="0"/>
                        </a:rPr>
                        <a:t>Supplementary instructions related to OBSS_PD spatial reuse Disallow / Prohibit</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a:solidFill>
                            <a:srgbClr val="00B050"/>
                          </a:solidFill>
                          <a:effectLst/>
                          <a:latin typeface="Arial" panose="020B0604020202020204" pitchFamily="34" charset="0"/>
                          <a:cs typeface="Arial" panose="020B0604020202020204" pitchFamily="34" charset="0"/>
                        </a:rPr>
                        <a:t>Sean Coffey</a:t>
                      </a:r>
                      <a:endParaRPr lang="en-US" sz="1600" b="0" i="0" u="none" strike="noStrike">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rgbClr val="00B050"/>
                          </a:solidFill>
                          <a:effectLst/>
                          <a:latin typeface="Arial" panose="020B0604020202020204" pitchFamily="34" charset="0"/>
                          <a:cs typeface="Arial" panose="020B0604020202020204" pitchFamily="34" charset="0"/>
                        </a:rPr>
                        <a:t>3</a:t>
                      </a:r>
                      <a:endParaRPr lang="en-US" sz="1600" b="0" i="0" u="none" strike="noStrike" dirty="0">
                        <a:solidFill>
                          <a:srgbClr val="00B050"/>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a16="http://schemas.microsoft.com/office/drawing/2014/main" xmlns="" val="10003"/>
                  </a:ext>
                </a:extLst>
              </a:tr>
              <a:tr h="190500">
                <a:tc>
                  <a:txBody>
                    <a:bodyPr/>
                    <a:lstStyle/>
                    <a:p>
                      <a:pPr algn="l" fontAlgn="b"/>
                      <a:r>
                        <a:rPr lang="en-US" sz="1600" u="none" strike="noStrike" dirty="0">
                          <a:solidFill>
                            <a:schemeClr val="bg2"/>
                          </a:solidFill>
                          <a:effectLst/>
                          <a:latin typeface="Arial" panose="020B0604020202020204" pitchFamily="34" charset="0"/>
                          <a:cs typeface="Arial" panose="020B0604020202020204" pitchFamily="34" charset="0"/>
                        </a:rPr>
                        <a:t>11-17/0724</a:t>
                      </a:r>
                      <a:endParaRPr lang="en-US" sz="16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chemeClr val="bg2"/>
                          </a:solidFill>
                          <a:effectLst/>
                          <a:latin typeface="Arial" panose="020B0604020202020204" pitchFamily="34" charset="0"/>
                          <a:cs typeface="Arial" panose="020B0604020202020204" pitchFamily="34" charset="0"/>
                        </a:rPr>
                        <a:t>LBS2 various</a:t>
                      </a:r>
                      <a:endParaRPr lang="en-US" sz="16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u="none" strike="noStrike" dirty="0">
                          <a:solidFill>
                            <a:schemeClr val="bg2"/>
                          </a:solidFill>
                          <a:effectLst/>
                          <a:latin typeface="Arial" panose="020B0604020202020204" pitchFamily="34" charset="0"/>
                          <a:cs typeface="Arial" panose="020B0604020202020204" pitchFamily="34" charset="0"/>
                        </a:rPr>
                        <a:t>Matthew Fischer</a:t>
                      </a:r>
                      <a:endParaRPr lang="en-US" sz="16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tc>
                  <a:txBody>
                    <a:bodyPr/>
                    <a:lstStyle/>
                    <a:p>
                      <a:pPr algn="l" fontAlgn="b"/>
                      <a:r>
                        <a:rPr lang="en-US" sz="1600" b="0" i="0" u="none" strike="noStrike" dirty="0" smtClean="0">
                          <a:solidFill>
                            <a:schemeClr val="bg2"/>
                          </a:solidFill>
                          <a:effectLst/>
                          <a:latin typeface="Arial" panose="020B0604020202020204" pitchFamily="34" charset="0"/>
                          <a:cs typeface="Arial" panose="020B0604020202020204" pitchFamily="34" charset="0"/>
                        </a:rPr>
                        <a:t>4 (deferred to next F2F meeting)</a:t>
                      </a:r>
                      <a:endParaRPr lang="en-US" sz="1600" b="0" i="0" u="none" strike="noStrike" dirty="0">
                        <a:solidFill>
                          <a:schemeClr val="bg2"/>
                        </a:solidFill>
                        <a:effectLst/>
                        <a:latin typeface="Arial" panose="020B0604020202020204" pitchFamily="34" charset="0"/>
                        <a:cs typeface="Arial" panose="020B0604020202020204" pitchFamily="34" charset="0"/>
                      </a:endParaRPr>
                    </a:p>
                  </a:txBody>
                  <a:tcPr marL="9525" marR="9525" marT="9525" marB="0" anchor="b">
                    <a:solidFill>
                      <a:schemeClr val="accent5">
                        <a:lumMod val="60000"/>
                        <a:lumOff val="40000"/>
                      </a:schemeClr>
                    </a:solidFill>
                  </a:tcPr>
                </a:tc>
                <a:extLst>
                  <a:ext uri="{0D108BD9-81ED-4DB2-BD59-A6C34878D82A}">
                    <a16:rowId xmlns:a16="http://schemas.microsoft.com/office/drawing/2014/main" xmlns="" val="10004"/>
                  </a:ext>
                </a:extLst>
              </a:tr>
              <a:tr h="59055">
                <a:tc>
                  <a:txBody>
                    <a:bodyPr/>
                    <a:lstStyle/>
                    <a:p>
                      <a:pPr algn="l" fontAlgn="b"/>
                      <a:r>
                        <a:rPr lang="en-US" sz="1600" u="none" strike="noStrike" dirty="0">
                          <a:solidFill>
                            <a:srgbClr val="FF0000"/>
                          </a:solidFill>
                          <a:effectLst/>
                          <a:latin typeface="Arial" panose="020B0604020202020204" pitchFamily="34" charset="0"/>
                          <a:cs typeface="Arial" panose="020B0604020202020204" pitchFamily="34" charset="0"/>
                        </a:rPr>
                        <a:t>11-17/0669</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u="none" strike="noStrike" dirty="0">
                          <a:solidFill>
                            <a:srgbClr val="FF0000"/>
                          </a:solidFill>
                          <a:effectLst/>
                          <a:latin typeface="Arial" panose="020B0604020202020204" pitchFamily="34" charset="0"/>
                          <a:cs typeface="Arial" panose="020B0604020202020204" pitchFamily="34" charset="0"/>
                        </a:rPr>
                        <a:t>CR for CID 4928</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u="none" strike="noStrike" dirty="0" err="1">
                          <a:solidFill>
                            <a:srgbClr val="FF0000"/>
                          </a:solidFill>
                          <a:effectLst/>
                          <a:latin typeface="Arial" panose="020B0604020202020204" pitchFamily="34" charset="0"/>
                          <a:cs typeface="Arial" panose="020B0604020202020204" pitchFamily="34" charset="0"/>
                        </a:rPr>
                        <a:t>Kaiying</a:t>
                      </a:r>
                      <a:r>
                        <a:rPr lang="en-US" sz="1600" u="none" strike="noStrike" dirty="0">
                          <a:solidFill>
                            <a:srgbClr val="FF0000"/>
                          </a:solidFill>
                          <a:effectLst/>
                          <a:latin typeface="Arial" panose="020B0604020202020204" pitchFamily="34" charset="0"/>
                          <a:cs typeface="Arial" panose="020B0604020202020204" pitchFamily="34" charset="0"/>
                        </a:rPr>
                        <a:t> </a:t>
                      </a:r>
                      <a:r>
                        <a:rPr lang="en-US" sz="1600" u="none" strike="noStrike" dirty="0" err="1">
                          <a:solidFill>
                            <a:srgbClr val="FF0000"/>
                          </a:solidFill>
                          <a:effectLst/>
                          <a:latin typeface="Arial" panose="020B0604020202020204" pitchFamily="34" charset="0"/>
                          <a:cs typeface="Arial" panose="020B0604020202020204" pitchFamily="34" charset="0"/>
                        </a:rPr>
                        <a:t>Lv</a:t>
                      </a:r>
                      <a:r>
                        <a:rPr lang="en-US" sz="1600" u="none" strike="noStrike" dirty="0">
                          <a:solidFill>
                            <a:srgbClr val="FF0000"/>
                          </a:solidFill>
                          <a:effectLst/>
                          <a:latin typeface="Arial" panose="020B0604020202020204" pitchFamily="34" charset="0"/>
                          <a:cs typeface="Arial" panose="020B0604020202020204" pitchFamily="34" charset="0"/>
                        </a:rPr>
                        <a:t> </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b="0" i="0" u="none" strike="noStrike" dirty="0" smtClean="0">
                          <a:solidFill>
                            <a:srgbClr val="FF0000"/>
                          </a:solidFill>
                          <a:effectLst/>
                          <a:latin typeface="Arial" panose="020B0604020202020204" pitchFamily="34" charset="0"/>
                          <a:cs typeface="Arial" panose="020B0604020202020204" pitchFamily="34" charset="0"/>
                        </a:rPr>
                        <a:t>5 (</a:t>
                      </a:r>
                      <a:r>
                        <a:rPr lang="en-US" altLang="ko-KR" sz="1600" b="0" i="0" u="none" strike="noStrike" dirty="0" smtClean="0">
                          <a:solidFill>
                            <a:srgbClr val="FF0000"/>
                          </a:solidFill>
                          <a:effectLst/>
                          <a:latin typeface="Arial" panose="020B0604020202020204" pitchFamily="34" charset="0"/>
                          <a:cs typeface="Arial" panose="020B0604020202020204" pitchFamily="34" charset="0"/>
                        </a:rPr>
                        <a:t>not</a:t>
                      </a:r>
                      <a:r>
                        <a:rPr lang="ko-KR" altLang="en-US" sz="1600" b="0" i="0" u="none" strike="noStrike" baseline="0" dirty="0" smtClean="0">
                          <a:solidFill>
                            <a:srgbClr val="FF0000"/>
                          </a:solidFill>
                          <a:effectLst/>
                          <a:latin typeface="Arial" panose="020B0604020202020204" pitchFamily="34" charset="0"/>
                          <a:cs typeface="Arial" panose="020B0604020202020204" pitchFamily="34" charset="0"/>
                        </a:rPr>
                        <a:t> </a:t>
                      </a:r>
                      <a:r>
                        <a:rPr lang="en-US" altLang="ko-KR" sz="1600" b="0" i="0" u="none" strike="noStrike" baseline="0" dirty="0" smtClean="0">
                          <a:solidFill>
                            <a:srgbClr val="FF0000"/>
                          </a:solidFill>
                          <a:effectLst/>
                          <a:latin typeface="Arial" panose="020B0604020202020204" pitchFamily="34" charset="0"/>
                          <a:cs typeface="Arial" panose="020B0604020202020204" pitchFamily="34" charset="0"/>
                        </a:rPr>
                        <a:t>finished)</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extLst>
                  <a:ext uri="{0D108BD9-81ED-4DB2-BD59-A6C34878D82A}">
                    <a16:rowId xmlns:a16="http://schemas.microsoft.com/office/drawing/2014/main" xmlns="" val="10005"/>
                  </a:ext>
                </a:extLst>
              </a:tr>
              <a:tr h="59055">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altLang="ko-KR" sz="1600" u="none" strike="noStrike" dirty="0" smtClean="0">
                          <a:solidFill>
                            <a:srgbClr val="FF0000"/>
                          </a:solidFill>
                          <a:effectLst/>
                          <a:latin typeface="Arial" panose="020B0604020202020204" pitchFamily="34" charset="0"/>
                          <a:cs typeface="Arial" panose="020B0604020202020204" pitchFamily="34" charset="0"/>
                        </a:rPr>
                        <a:t>11-17/0808</a:t>
                      </a:r>
                      <a:endParaRPr lang="en-US" altLang="ko-KR" sz="1600" b="0" i="0" u="none" strike="noStrike" dirty="0" smtClean="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altLang="ko-KR" sz="1600" b="0" i="0" kern="1200" dirty="0" smtClean="0">
                          <a:solidFill>
                            <a:srgbClr val="FF0000"/>
                          </a:solidFill>
                          <a:effectLst/>
                          <a:latin typeface="Arial" panose="020B0604020202020204" pitchFamily="34" charset="0"/>
                          <a:ea typeface="+mn-ea"/>
                          <a:cs typeface="Arial" panose="020B0604020202020204" pitchFamily="34" charset="0"/>
                        </a:rPr>
                        <a:t>OBSSPD simplification</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b="0" i="0" u="none" strike="noStrike" dirty="0" smtClean="0">
                          <a:solidFill>
                            <a:srgbClr val="FF0000"/>
                          </a:solidFill>
                          <a:effectLst/>
                          <a:latin typeface="Arial" panose="020B0604020202020204" pitchFamily="34" charset="0"/>
                          <a:cs typeface="Arial" panose="020B0604020202020204" pitchFamily="34" charset="0"/>
                        </a:rPr>
                        <a:t>Laurent</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c>
                  <a:txBody>
                    <a:bodyPr/>
                    <a:lstStyle/>
                    <a:p>
                      <a:pPr algn="l" fontAlgn="b"/>
                      <a:r>
                        <a:rPr lang="en-US" sz="1600" b="0" i="0" u="none" strike="noStrike" dirty="0" smtClean="0">
                          <a:solidFill>
                            <a:srgbClr val="FF0000"/>
                          </a:solidFill>
                          <a:effectLst/>
                          <a:latin typeface="Arial" panose="020B0604020202020204" pitchFamily="34" charset="0"/>
                          <a:cs typeface="Arial" panose="020B0604020202020204" pitchFamily="34" charset="0"/>
                        </a:rPr>
                        <a:t>6  (not finished)</a:t>
                      </a:r>
                      <a:endParaRPr lang="en-US" sz="1600" b="0" i="0" u="none" strike="noStrike" dirty="0">
                        <a:solidFill>
                          <a:srgbClr val="FF0000"/>
                        </a:solidFill>
                        <a:effectLst/>
                        <a:latin typeface="Arial" panose="020B0604020202020204" pitchFamily="34" charset="0"/>
                        <a:cs typeface="Arial" panose="020B0604020202020204" pitchFamily="34" charset="0"/>
                      </a:endParaRPr>
                    </a:p>
                  </a:txBody>
                  <a:tcPr marL="6855" marR="6855" marT="6855" marB="0" anchor="b">
                    <a:solidFill>
                      <a:schemeClr val="accent5">
                        <a:lumMod val="60000"/>
                        <a:lumOff val="40000"/>
                      </a:schemeClr>
                    </a:solidFill>
                  </a:tcPr>
                </a:tc>
              </a:tr>
            </a:tbl>
          </a:graphicData>
        </a:graphic>
      </p:graphicFrame>
    </p:spTree>
    <p:extLst>
      <p:ext uri="{BB962C8B-B14F-4D97-AF65-F5344CB8AC3E}">
        <p14:creationId xmlns:p14="http://schemas.microsoft.com/office/powerpoint/2010/main" val="46515995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R20170509001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a:t>
            </a:r>
            <a:r>
              <a:rPr lang="en-US" altLang="en-US" dirty="0" smtClean="0"/>
              <a:t>to accept the text proposed by 11-17/0748r1 and to treat this as the resolution to CID 6768 and modify </a:t>
            </a:r>
            <a:r>
              <a:rPr lang="en-US" altLang="en-US" dirty="0" err="1" smtClean="0"/>
              <a:t>TGax</a:t>
            </a:r>
            <a:r>
              <a:rPr lang="en-US" altLang="en-US" dirty="0" smtClean="0"/>
              <a:t> D1.2 as proposed by the contribution?</a:t>
            </a:r>
            <a:endParaRPr lang="en-US" altLang="en-US" dirty="0"/>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r>
              <a:rPr lang="en-US" altLang="ko-KR" dirty="0" smtClean="0">
                <a:ea typeface="굴림" pitchFamily="34" charset="-127"/>
              </a:rPr>
              <a:t>: 11</a:t>
            </a: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N</a:t>
            </a:r>
            <a:r>
              <a:rPr lang="en-US" altLang="ko-KR" dirty="0" smtClean="0">
                <a:ea typeface="굴림" pitchFamily="34" charset="-127"/>
              </a:rPr>
              <a:t>: 0</a:t>
            </a: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Abs</a:t>
            </a:r>
            <a:r>
              <a:rPr lang="en-US" altLang="ko-KR" dirty="0" smtClean="0">
                <a:ea typeface="굴림" pitchFamily="34" charset="-127"/>
              </a:rPr>
              <a:t>: 11</a:t>
            </a: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16</a:t>
            </a:fld>
            <a:endParaRPr lang="en-US" altLang="en-US"/>
          </a:p>
        </p:txBody>
      </p:sp>
    </p:spTree>
    <p:extLst>
      <p:ext uri="{BB962C8B-B14F-4D97-AF65-F5344CB8AC3E}">
        <p14:creationId xmlns:p14="http://schemas.microsoft.com/office/powerpoint/2010/main" val="169937444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R20170509002</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accept the resolutions provided in </a:t>
            </a:r>
            <a:r>
              <a:rPr lang="en-US" altLang="en-US" dirty="0" smtClean="0"/>
              <a:t>11-17/0633r2 </a:t>
            </a:r>
            <a:r>
              <a:rPr lang="en-US" altLang="en-US" dirty="0"/>
              <a:t>for the comments with CIDs </a:t>
            </a:r>
            <a:r>
              <a:rPr lang="en-US" altLang="en-US" dirty="0" smtClean="0"/>
              <a:t>5941 and 5873?</a:t>
            </a:r>
            <a:endParaRPr lang="en-US" altLang="en-US" dirty="0"/>
          </a:p>
          <a:p>
            <a:pPr marL="457200" lvl="1" indent="0">
              <a:buNone/>
            </a:pPr>
            <a:endParaRPr lang="en-US" altLang="ko-KR" dirty="0"/>
          </a:p>
          <a:p>
            <a:pPr lvl="1"/>
            <a:r>
              <a:rPr lang="en-US" altLang="ko-KR" dirty="0" smtClean="0"/>
              <a:t>Unanimously accepted</a:t>
            </a:r>
            <a:endParaRPr lang="en-US" altLang="ko-KR" dirty="0"/>
          </a:p>
          <a:p>
            <a:pPr>
              <a:buFont typeface="Arial" panose="020B0604020202020204" pitchFamily="34" charset="0"/>
              <a:buChar char="•"/>
            </a:pP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17</a:t>
            </a:fld>
            <a:endParaRPr lang="en-US" altLang="en-US"/>
          </a:p>
        </p:txBody>
      </p:sp>
    </p:spTree>
    <p:extLst>
      <p:ext uri="{BB962C8B-B14F-4D97-AF65-F5344CB8AC3E}">
        <p14:creationId xmlns:p14="http://schemas.microsoft.com/office/powerpoint/2010/main" val="32754546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R20170509003</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accept the resolutions provided in </a:t>
            </a:r>
            <a:r>
              <a:rPr lang="en-US" altLang="en-US" dirty="0" smtClean="0"/>
              <a:t>11-17/0640r2 </a:t>
            </a:r>
            <a:r>
              <a:rPr lang="en-US" altLang="en-US" dirty="0"/>
              <a:t>for the </a:t>
            </a:r>
            <a:r>
              <a:rPr lang="en-US" altLang="en-US" dirty="0" smtClean="0"/>
              <a:t>comment </a:t>
            </a:r>
            <a:r>
              <a:rPr lang="en-US" altLang="en-US" dirty="0"/>
              <a:t>with </a:t>
            </a:r>
            <a:r>
              <a:rPr lang="en-US" altLang="en-US" dirty="0" smtClean="0"/>
              <a:t>CID 8111?</a:t>
            </a:r>
            <a:endParaRPr lang="en-US" altLang="en-US" dirty="0"/>
          </a:p>
          <a:p>
            <a:pPr marL="457200" lvl="1" indent="0">
              <a:buNone/>
            </a:pPr>
            <a:endParaRPr lang="en-US" altLang="ko-KR" dirty="0"/>
          </a:p>
          <a:p>
            <a:pPr lvl="1"/>
            <a:r>
              <a:rPr lang="en-US" altLang="ko-KR" dirty="0"/>
              <a:t>Unanimously accepted</a:t>
            </a:r>
          </a:p>
          <a:p>
            <a:pPr>
              <a:buFont typeface="Arial" panose="020B0604020202020204" pitchFamily="34" charset="0"/>
              <a:buChar char="•"/>
            </a:pPr>
            <a:endParaRPr lang="en-US" altLang="ko-KR" dirty="0">
              <a:ea typeface="굴림" pitchFamily="34" charset="-127"/>
            </a:endParaRP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18</a:t>
            </a:fld>
            <a:endParaRPr lang="en-US" altLang="en-US"/>
          </a:p>
        </p:txBody>
      </p:sp>
    </p:spTree>
    <p:extLst>
      <p:ext uri="{BB962C8B-B14F-4D97-AF65-F5344CB8AC3E}">
        <p14:creationId xmlns:p14="http://schemas.microsoft.com/office/powerpoint/2010/main" val="28388284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19</a:t>
            </a:fld>
            <a:endParaRPr lang="en-US" altLang="en-US"/>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7850" y="3863975"/>
            <a:ext cx="7986713" cy="1470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863442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2291" name="Footer Placeholder 2"/>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229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C67203D8-1B8B-420D-BAFF-1FA34EB01B90}" type="slidenum">
              <a:rPr lang="en-US" altLang="en-US"/>
              <a:pPr/>
              <a:t>2</a:t>
            </a:fld>
            <a:endParaRPr lang="en-US" altLang="en-US"/>
          </a:p>
        </p:txBody>
      </p:sp>
      <p:sp>
        <p:nvSpPr>
          <p:cNvPr id="1229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en-US"/>
              <a:t>Slide </a:t>
            </a:r>
            <a:fld id="{6BFC386B-E3F0-4A85-8EFA-BDA09ACCFA65}" type="slidenum">
              <a:rPr lang="en-US" altLang="en-US"/>
              <a:pPr algn="ctr"/>
              <a:t>2</a:t>
            </a:fld>
            <a:endParaRPr lang="en-US" altLang="en-US"/>
          </a:p>
        </p:txBody>
      </p:sp>
      <p:sp>
        <p:nvSpPr>
          <p:cNvPr id="12294" name="Rectangle 2"/>
          <p:cNvSpPr>
            <a:spLocks noGrp="1" noChangeArrowheads="1"/>
          </p:cNvSpPr>
          <p:nvPr>
            <p:ph type="title" idx="4294967295"/>
          </p:nvPr>
        </p:nvSpPr>
        <p:spPr>
          <a:xfrm>
            <a:off x="685800" y="685800"/>
            <a:ext cx="7772400" cy="762000"/>
          </a:xfrm>
        </p:spPr>
        <p:txBody>
          <a:bodyPr/>
          <a:lstStyle/>
          <a:p>
            <a:r>
              <a:rPr lang="en-US" altLang="en-US" dirty="0"/>
              <a:t>Meeting Protocol, Attendance, Voting &amp; Document Status</a:t>
            </a:r>
          </a:p>
        </p:txBody>
      </p:sp>
      <p:sp>
        <p:nvSpPr>
          <p:cNvPr id="12295" name="Rectangle 3"/>
          <p:cNvSpPr>
            <a:spLocks noGrp="1" noChangeArrowheads="1"/>
          </p:cNvSpPr>
          <p:nvPr>
            <p:ph type="body" idx="4294967295"/>
          </p:nvPr>
        </p:nvSpPr>
        <p:spPr>
          <a:xfrm>
            <a:off x="304800" y="1600200"/>
            <a:ext cx="8686800" cy="47244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Register your attendance via </a:t>
            </a:r>
            <a:r>
              <a:rPr lang="en-US" altLang="en-US" sz="2000" dirty="0">
                <a:hlinkClick r:id="rId3"/>
              </a:rPr>
              <a:t>https://imat.ieee.org</a:t>
            </a:r>
            <a:r>
              <a:rPr lang="en-US" altLang="en-US" sz="2000" dirty="0"/>
              <a:t> while on a meeting SSID (e.g. </a:t>
            </a:r>
            <a:r>
              <a:rPr lang="en-US" altLang="en-US" sz="2000" dirty="0" err="1"/>
              <a:t>Verilan</a:t>
            </a:r>
            <a:r>
              <a:rPr lang="en-US" altLang="en-US" sz="2000" dirty="0"/>
              <a:t>-secure)</a:t>
            </a:r>
          </a:p>
          <a:p>
            <a:r>
              <a:rPr lang="en-US" altLang="en-US" sz="2000" dirty="0"/>
              <a:t>Make sure your badges are correct </a:t>
            </a:r>
          </a:p>
          <a:p>
            <a:r>
              <a:rPr lang="en-US" altLang="en-US" sz="2000" dirty="0"/>
              <a:t>If you plan to make a submission, be sure it does not contain company logos or advertising</a:t>
            </a:r>
          </a:p>
          <a:p>
            <a:r>
              <a:rPr lang="en-US" altLang="en-US" sz="2000" dirty="0"/>
              <a:t>Questions on Voting status, Ballot pool, Access to Reflector, Documentation,  Member</a:t>
            </a:r>
            <a:r>
              <a:rPr lang="en-US" altLang="ja-JP" sz="2000" dirty="0"/>
              <a:t>’s Area</a:t>
            </a:r>
          </a:p>
          <a:p>
            <a:pPr lvl="1"/>
            <a:r>
              <a:rPr lang="en-US" altLang="en-US" dirty="0"/>
              <a:t>Contact Jon Rosdahl –  </a:t>
            </a:r>
            <a:r>
              <a:rPr lang="en-US" altLang="en-US" dirty="0">
                <a:hlinkClick r:id="rId4"/>
              </a:rPr>
              <a:t>jrosdahl@ieee.org</a:t>
            </a:r>
            <a:endParaRPr lang="en-US" altLang="en-US" sz="1800" dirty="0"/>
          </a:p>
          <a:p>
            <a:pPr lvl="1"/>
            <a:endParaRPr lang="en-US" altLang="en-US" sz="1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t>
            </a:r>
            <a:r>
              <a:rPr lang="en-US" altLang="ko-KR" dirty="0" smtClean="0"/>
              <a:t>R20170509001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accept the resolutions provided in </a:t>
            </a:r>
            <a:r>
              <a:rPr lang="en-US" altLang="en-US" dirty="0" smtClean="0"/>
              <a:t>11-17/xxxxr0 </a:t>
            </a:r>
            <a:r>
              <a:rPr lang="en-US" altLang="en-US" dirty="0"/>
              <a:t>for the comments with CIDs </a:t>
            </a:r>
            <a:r>
              <a:rPr lang="en-US" altLang="en-US" dirty="0" smtClean="0"/>
              <a:t>xxx?</a:t>
            </a:r>
            <a:endParaRPr lang="en-US" altLang="en-US" dirty="0"/>
          </a:p>
          <a:p>
            <a:pPr marL="457200" lvl="1" indent="0">
              <a:buNone/>
            </a:pPr>
            <a:endParaRPr lang="en-US" dirty="0"/>
          </a:p>
          <a:p>
            <a:pPr lvl="1"/>
            <a:r>
              <a:rPr lang="en-US" dirty="0"/>
              <a:t>Yes: </a:t>
            </a:r>
          </a:p>
          <a:p>
            <a:pPr lvl="1"/>
            <a:r>
              <a:rPr lang="en-US" dirty="0"/>
              <a:t>No: </a:t>
            </a:r>
            <a:endParaRPr lang="en-US" dirty="0" smtClean="0"/>
          </a:p>
          <a:p>
            <a:pPr lvl="1"/>
            <a:r>
              <a:rPr lang="en-US" dirty="0" smtClean="0"/>
              <a:t>Abstain:</a:t>
            </a:r>
            <a:endParaRPr lang="en-US" dirty="0"/>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20</a:t>
            </a:fld>
            <a:endParaRPr lang="en-US" altLang="en-US"/>
          </a:p>
        </p:txBody>
      </p:sp>
      <p:sp>
        <p:nvSpPr>
          <p:cNvPr id="7" name="TextBox 6"/>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84947102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R20150312001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Do you agree to add to the TG Specification Frame work document?</a:t>
            </a:r>
          </a:p>
          <a:p>
            <a:pPr>
              <a:buFont typeface="Arial" panose="020B0604020202020204" pitchFamily="34" charset="0"/>
              <a:buChar char="•"/>
            </a:pPr>
            <a:r>
              <a:rPr lang="en-US" altLang="en-US" dirty="0" err="1"/>
              <a:t>x.y.z</a:t>
            </a:r>
            <a:r>
              <a:rPr lang="en-US" altLang="en-US" dirty="0"/>
              <a:t>. &lt;feature description&gt;</a:t>
            </a:r>
          </a:p>
          <a:p>
            <a:pPr>
              <a:buFont typeface="Arial" panose="020B0604020202020204" pitchFamily="34" charset="0"/>
              <a:buChar char="•"/>
            </a:pPr>
            <a:endParaRPr lang="en-US" altLang="ko-KR" dirty="0">
              <a:ea typeface="굴림" pitchFamily="34" charset="-127"/>
            </a:endParaRPr>
          </a:p>
          <a:p>
            <a:pPr lvl="1">
              <a:buFont typeface="Arial" panose="020B0604020202020204" pitchFamily="34" charset="0"/>
              <a:buChar char="•"/>
            </a:pPr>
            <a:r>
              <a:rPr lang="en-US" altLang="ko-KR" dirty="0">
                <a:ea typeface="굴림" pitchFamily="34" charset="-127"/>
              </a:rPr>
              <a:t>Y:</a:t>
            </a:r>
          </a:p>
          <a:p>
            <a:pPr lvl="1">
              <a:buFont typeface="Arial" panose="020B0604020202020204" pitchFamily="34" charset="0"/>
              <a:buChar char="•"/>
            </a:pPr>
            <a:r>
              <a:rPr lang="en-US" altLang="ko-KR" dirty="0">
                <a:ea typeface="굴림" pitchFamily="34" charset="-127"/>
              </a:rPr>
              <a:t>N:</a:t>
            </a:r>
          </a:p>
          <a:p>
            <a:pPr lvl="1">
              <a:buFont typeface="Arial" panose="020B0604020202020204" pitchFamily="34" charset="0"/>
              <a:buChar char="•"/>
            </a:pPr>
            <a:r>
              <a:rPr lang="en-US" altLang="ko-KR" dirty="0">
                <a:ea typeface="굴림" pitchFamily="34" charset="-127"/>
              </a:rPr>
              <a:t>Abs:</a:t>
            </a: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21</a:t>
            </a:fld>
            <a:endParaRPr lang="en-US" altLang="en-US"/>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209741034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Straw Poll A20150312001</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ko-KR" dirty="0">
                <a:ea typeface="굴림" pitchFamily="34" charset="-127"/>
              </a:rPr>
              <a:t>Your Question …</a:t>
            </a:r>
          </a:p>
          <a:p>
            <a:pPr lvl="1">
              <a:buFont typeface="Arial" panose="020B0604020202020204" pitchFamily="34" charset="0"/>
              <a:buChar char="•"/>
            </a:pPr>
            <a:r>
              <a:rPr lang="en-US" altLang="ko-KR" dirty="0">
                <a:ea typeface="굴림" pitchFamily="34" charset="-127"/>
              </a:rPr>
              <a:t>Yes/No/Abstain</a:t>
            </a:r>
          </a:p>
          <a:p>
            <a:pPr lvl="1">
              <a:buFont typeface="Arial" panose="020B0604020202020204" pitchFamily="34" charset="0"/>
              <a:buChar char="•"/>
            </a:pPr>
            <a:r>
              <a:rPr lang="en-US" altLang="ko-KR" dirty="0">
                <a:ea typeface="굴림" pitchFamily="34" charset="-127"/>
              </a:rPr>
              <a:t>Alternative A, B, C …</a:t>
            </a:r>
          </a:p>
        </p:txBody>
      </p:sp>
      <p:sp>
        <p:nvSpPr>
          <p:cNvPr id="4" name="Date Placeholder 3"/>
          <p:cNvSpPr>
            <a:spLocks noGrp="1"/>
          </p:cNvSpPr>
          <p:nvPr>
            <p:ph type="dt" sz="half" idx="10"/>
          </p:nvPr>
        </p:nvSpPr>
        <p:spPr/>
        <p:txBody>
          <a:bodyPr/>
          <a:lstStyle/>
          <a:p>
            <a:r>
              <a:rPr lang="de-DE" altLang="en-US" dirty="0"/>
              <a:t>May 2017</a:t>
            </a:r>
            <a:endParaRPr lang="en-US" altLang="en-US" dirty="0"/>
          </a:p>
        </p:txBody>
      </p:sp>
      <p:sp>
        <p:nvSpPr>
          <p:cNvPr id="5" name="Footer Placeholder 4"/>
          <p:cNvSpPr>
            <a:spLocks noGrp="1"/>
          </p:cNvSpPr>
          <p:nvPr>
            <p:ph type="ftr" sz="quarter" idx="11"/>
          </p:nvPr>
        </p:nvSpPr>
        <p:spPr/>
        <p:txBody>
          <a:bodyPr/>
          <a:lstStyle/>
          <a:p>
            <a:pPr>
              <a:defRPr/>
            </a:pPr>
            <a:r>
              <a:rPr lang="en-US" altLang="ko-KR" dirty="0"/>
              <a:t>Jae </a:t>
            </a:r>
            <a:r>
              <a:rPr lang="en-US" altLang="ko-KR" dirty="0" err="1"/>
              <a:t>Seung</a:t>
            </a:r>
            <a:r>
              <a:rPr lang="en-US" altLang="ko-KR" dirty="0"/>
              <a:t> Lee (ETRI) et al.</a:t>
            </a:r>
          </a:p>
        </p:txBody>
      </p:sp>
      <p:sp>
        <p:nvSpPr>
          <p:cNvPr id="6" name="Slide Number Placeholder 5"/>
          <p:cNvSpPr>
            <a:spLocks noGrp="1"/>
          </p:cNvSpPr>
          <p:nvPr>
            <p:ph type="sldNum" sz="quarter" idx="12"/>
          </p:nvPr>
        </p:nvSpPr>
        <p:spPr/>
        <p:txBody>
          <a:bodyPr/>
          <a:lstStyle/>
          <a:p>
            <a:r>
              <a:rPr lang="en-US" altLang="en-US"/>
              <a:t>Slide </a:t>
            </a:r>
            <a:fld id="{8B9CC4A4-AD29-475B-8067-76907FC008B3}" type="slidenum">
              <a:rPr lang="en-US" altLang="en-US" smtClean="0"/>
              <a:pPr/>
              <a:t>22</a:t>
            </a:fld>
            <a:endParaRPr lang="en-US" altLang="en-US"/>
          </a:p>
        </p:txBody>
      </p:sp>
      <p:sp>
        <p:nvSpPr>
          <p:cNvPr id="8" name="TextBox 7"/>
          <p:cNvSpPr txBox="1"/>
          <p:nvPr/>
        </p:nvSpPr>
        <p:spPr>
          <a:xfrm rot="19748095">
            <a:off x="3797166" y="4036793"/>
            <a:ext cx="4104456" cy="1200329"/>
          </a:xfrm>
          <a:prstGeom prst="rect">
            <a:avLst/>
          </a:prstGeom>
          <a:noFill/>
        </p:spPr>
        <p:txBody>
          <a:bodyPr wrap="square" rtlCol="0">
            <a:spAutoFit/>
          </a:bodyPr>
          <a:lstStyle/>
          <a:p>
            <a:pPr algn="ctr"/>
            <a:r>
              <a:rPr lang="en-US" sz="7200" dirty="0">
                <a:solidFill>
                  <a:srgbClr val="00B0F0"/>
                </a:solidFill>
                <a:latin typeface="Arial" panose="020B0604020202020204" pitchFamily="34" charset="0"/>
                <a:cs typeface="Arial" panose="020B0604020202020204" pitchFamily="34" charset="0"/>
              </a:rPr>
              <a:t>Template</a:t>
            </a:r>
          </a:p>
        </p:txBody>
      </p:sp>
    </p:spTree>
    <p:extLst>
      <p:ext uri="{BB962C8B-B14F-4D97-AF65-F5344CB8AC3E}">
        <p14:creationId xmlns:p14="http://schemas.microsoft.com/office/powerpoint/2010/main" val="40674851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331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68484498-0342-47DA-BB91-F1596920CFC8}" type="slidenum">
              <a:rPr lang="en-US" altLang="en-US"/>
              <a:pPr/>
              <a:t>3</a:t>
            </a:fld>
            <a:endParaRPr lang="en-US" altLang="en-US"/>
          </a:p>
        </p:txBody>
      </p:sp>
      <p:sp>
        <p:nvSpPr>
          <p:cNvPr id="13317" name="Rectangle 2"/>
          <p:cNvSpPr>
            <a:spLocks noGrp="1" noChangeArrowheads="1"/>
          </p:cNvSpPr>
          <p:nvPr>
            <p:ph type="title"/>
          </p:nvPr>
        </p:nvSpPr>
        <p:spPr/>
        <p:txBody>
          <a:bodyPr/>
          <a:lstStyle/>
          <a:p>
            <a:r>
              <a:rPr lang="en-US" altLang="en-US" dirty="0"/>
              <a:t>Patent Policy and Other Guidelines</a:t>
            </a:r>
          </a:p>
        </p:txBody>
      </p:sp>
      <p:sp>
        <p:nvSpPr>
          <p:cNvPr id="13318" name="Rectangle 3"/>
          <p:cNvSpPr>
            <a:spLocks noGrp="1" noChangeArrowheads="1"/>
          </p:cNvSpPr>
          <p:nvPr>
            <p:ph type="body" idx="1"/>
          </p:nvPr>
        </p:nvSpPr>
        <p:spPr/>
        <p:txBody>
          <a:bodyPr/>
          <a:lstStyle/>
          <a:p>
            <a:r>
              <a:rPr lang="en-US" altLang="en-US" dirty="0"/>
              <a:t>See the following 5 slides</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4339"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434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1BB73D7-FECB-4086-91A5-AC9BEFC63923}" type="slidenum">
              <a:rPr lang="en-US" altLang="en-US"/>
              <a:pPr/>
              <a:t>4</a:t>
            </a:fld>
            <a:endParaRPr lang="en-US" altLang="en-US"/>
          </a:p>
        </p:txBody>
      </p:sp>
      <p:sp>
        <p:nvSpPr>
          <p:cNvPr id="9"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10" name="Rectangle 3"/>
          <p:cNvSpPr txBox="1">
            <a:spLocks noChangeArrowheads="1"/>
          </p:cNvSpPr>
          <p:nvPr/>
        </p:nvSpPr>
        <p:spPr bwMode="auto">
          <a:xfrm>
            <a:off x="152400" y="929680"/>
            <a:ext cx="8610600" cy="4876800"/>
          </a:xfrm>
          <a:prstGeom prst="rect">
            <a:avLst/>
          </a:prstGeom>
          <a:noFill/>
          <a:ln w="9525">
            <a:noFill/>
            <a:round/>
            <a:headEnd/>
            <a:tailEnd/>
          </a:ln>
          <a:effectLst/>
        </p:spPr>
        <p:txBody>
          <a:bodyPr vert="horz" wrap="square" lIns="90487" tIns="44450" rIns="90487" bIns="4445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spcAft>
                <a:spcPct val="30000"/>
              </a:spcAft>
              <a:buFont typeface="Monotype Sorts"/>
              <a:buNone/>
            </a:pPr>
            <a:r>
              <a:rPr lang="en-US" altLang="en-US" sz="800" b="0" kern="0" dirty="0" smtClean="0"/>
              <a:t>	</a:t>
            </a:r>
            <a:r>
              <a:rPr lang="en-US" altLang="en-US" sz="1800" kern="0" dirty="0" smtClean="0">
                <a:solidFill>
                  <a:schemeClr val="accent2"/>
                </a:solidFill>
              </a:rPr>
              <a:t>The IEEE-SA strongly recommends that at each WG meeting the chair or a designee:</a:t>
            </a:r>
          </a:p>
          <a:p>
            <a:pPr lvl="1">
              <a:lnSpc>
                <a:spcPct val="80000"/>
              </a:lnSpc>
              <a:buFont typeface="Arial" pitchFamily="34" charset="0"/>
              <a:buChar char="•"/>
            </a:pPr>
            <a:r>
              <a:rPr lang="en-US" altLang="en-US" sz="1400" b="1" kern="0" dirty="0" smtClean="0">
                <a:solidFill>
                  <a:schemeClr val="accent2"/>
                </a:solidFill>
              </a:rPr>
              <a:t>Show slides #1 through #4 of this presentation</a:t>
            </a:r>
          </a:p>
          <a:p>
            <a:pPr lvl="1">
              <a:lnSpc>
                <a:spcPct val="80000"/>
              </a:lnSpc>
              <a:buFont typeface="Arial" pitchFamily="34" charset="0"/>
              <a:buChar char="•"/>
            </a:pPr>
            <a:r>
              <a:rPr lang="en-US" altLang="en-US" sz="1400" b="1" kern="0" dirty="0" smtClean="0">
                <a:solidFill>
                  <a:schemeClr val="accent2"/>
                </a:solidFill>
              </a:rPr>
              <a:t>Advise the WG attendees that:</a:t>
            </a:r>
            <a:r>
              <a:rPr lang="en-US" altLang="en-US" sz="1400" kern="0" dirty="0" smtClean="0">
                <a:solidFill>
                  <a:schemeClr val="accent2"/>
                </a:solidFill>
              </a:rPr>
              <a:t> </a:t>
            </a:r>
          </a:p>
          <a:p>
            <a:pPr lvl="2">
              <a:lnSpc>
                <a:spcPct val="80000"/>
              </a:lnSpc>
            </a:pPr>
            <a:r>
              <a:rPr lang="en-US" altLang="en-US" sz="1400" kern="0" dirty="0" smtClean="0">
                <a:solidFill>
                  <a:schemeClr val="accent2"/>
                </a:solidFill>
              </a:rPr>
              <a:t>The IEEE’s patent policy is described in Clause 6 of the </a:t>
            </a:r>
            <a:r>
              <a:rPr lang="en-US" altLang="en-US" sz="1400" i="1" kern="0" dirty="0" smtClean="0">
                <a:solidFill>
                  <a:schemeClr val="accent2"/>
                </a:solidFill>
              </a:rPr>
              <a:t>IEEE-SA Standards Board Bylaws</a:t>
            </a:r>
            <a:r>
              <a:rPr lang="en-US" altLang="en-US" sz="1400" kern="0" dirty="0" smtClean="0">
                <a:solidFill>
                  <a:schemeClr val="accent2"/>
                </a:solidFill>
              </a:rPr>
              <a:t>;</a:t>
            </a:r>
          </a:p>
          <a:p>
            <a:pPr lvl="2">
              <a:lnSpc>
                <a:spcPct val="80000"/>
              </a:lnSpc>
            </a:pPr>
            <a:r>
              <a:rPr lang="en-US" altLang="en-US" sz="1400" kern="0" dirty="0" smtClean="0">
                <a:solidFill>
                  <a:schemeClr val="accent2"/>
                </a:solidFill>
              </a:rPr>
              <a:t>Early identification of patent claims which January be essential for the use of standards under development is strongly encouraged; </a:t>
            </a:r>
          </a:p>
          <a:p>
            <a:pPr lvl="2">
              <a:lnSpc>
                <a:spcPct val="80000"/>
              </a:lnSpc>
            </a:pPr>
            <a:r>
              <a:rPr lang="en-US" altLang="en-US" sz="1400" kern="0" dirty="0" smtClean="0">
                <a:solidFill>
                  <a:schemeClr val="accent2"/>
                </a:solidFill>
              </a:rPr>
              <a:t>There January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accent2"/>
                </a:solidFill>
              </a:rPr>
            </a:br>
            <a:endParaRPr lang="en-US" altLang="en-US" sz="1400" kern="0" dirty="0" smtClean="0">
              <a:solidFill>
                <a:schemeClr val="accent2"/>
              </a:solidFill>
            </a:endParaRPr>
          </a:p>
          <a:p>
            <a:pPr lvl="1">
              <a:lnSpc>
                <a:spcPct val="20000"/>
              </a:lnSpc>
              <a:buFont typeface="Arial" pitchFamily="34" charset="0"/>
              <a:buChar char="•"/>
            </a:pPr>
            <a:r>
              <a:rPr lang="en-US" altLang="en-US" sz="1400" b="1" kern="0" dirty="0" smtClean="0">
                <a:solidFill>
                  <a:schemeClr val="accent2"/>
                </a:solidFill>
              </a:rPr>
              <a:t>Instruct the WG Secretary to record in the minutes of the relevant WG meeting:</a:t>
            </a:r>
            <a:r>
              <a:rPr lang="en-US" altLang="en-US" sz="900" kern="0" dirty="0" smtClean="0">
                <a:solidFill>
                  <a:schemeClr val="accent2"/>
                </a:solidFill>
              </a:rPr>
              <a:t> </a:t>
            </a:r>
          </a:p>
          <a:p>
            <a:pPr lvl="2">
              <a:lnSpc>
                <a:spcPct val="80000"/>
              </a:lnSpc>
            </a:pPr>
            <a:r>
              <a:rPr lang="en-US" altLang="en-US" sz="1400" kern="0" dirty="0" smtClean="0">
                <a:solidFill>
                  <a:schemeClr val="accent2"/>
                </a:solidFill>
              </a:rPr>
              <a:t>That the foregoing information was provided and that slides 1 through 4 (and this slide 0, if applicable) were shown; </a:t>
            </a:r>
          </a:p>
          <a:p>
            <a:pPr lvl="2">
              <a:lnSpc>
                <a:spcPct val="80000"/>
              </a:lnSpc>
            </a:pPr>
            <a:r>
              <a:rPr lang="en-US" altLang="en-US" sz="1400" kern="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January be essential for the use of that standard </a:t>
            </a:r>
          </a:p>
          <a:p>
            <a:pPr lvl="2">
              <a:lnSpc>
                <a:spcPct val="80000"/>
              </a:lnSpc>
            </a:pPr>
            <a:r>
              <a:rPr lang="en-US" altLang="en-US" sz="1400" kern="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kern="0" dirty="0" smtClean="0">
              <a:solidFill>
                <a:schemeClr val="accent2"/>
              </a:solidFill>
            </a:endParaRPr>
          </a:p>
          <a:p>
            <a:pPr lvl="1">
              <a:lnSpc>
                <a:spcPct val="80000"/>
              </a:lnSpc>
              <a:spcBef>
                <a:spcPct val="5000"/>
              </a:spcBef>
              <a:buFont typeface="Arial" pitchFamily="34" charset="0"/>
              <a:buChar char="•"/>
            </a:pPr>
            <a:r>
              <a:rPr lang="en-US" altLang="en-US" sz="1400" kern="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itchFamily="34" charset="0"/>
              <a:buChar char="•"/>
            </a:pPr>
            <a:r>
              <a:rPr lang="en-US" altLang="en-US" sz="1400" kern="0" dirty="0" smtClean="0">
                <a:solidFill>
                  <a:schemeClr val="accent2"/>
                </a:solidFill>
              </a:rPr>
              <a:t>It is recommended that the WG chair review the guidance in </a:t>
            </a:r>
            <a:r>
              <a:rPr lang="en-US" altLang="en-US" sz="1400" i="1" kern="0" dirty="0" smtClean="0">
                <a:solidFill>
                  <a:schemeClr val="accent2"/>
                </a:solidFill>
              </a:rPr>
              <a:t>IEEE-SA Standards Board Operations Manual</a:t>
            </a:r>
            <a:r>
              <a:rPr lang="en-US" altLang="en-US" sz="1400" kern="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kern="0" dirty="0" smtClean="0">
              <a:solidFill>
                <a:schemeClr val="accent2"/>
              </a:solidFill>
            </a:endParaRPr>
          </a:p>
          <a:p>
            <a:pPr lvl="1">
              <a:lnSpc>
                <a:spcPct val="80000"/>
              </a:lnSpc>
              <a:spcBef>
                <a:spcPct val="5000"/>
              </a:spcBef>
              <a:buFont typeface="Monotype Sorts"/>
              <a:buNone/>
            </a:pPr>
            <a:r>
              <a:rPr lang="en-US" altLang="en-US" sz="1200" kern="0" dirty="0" smtClean="0">
                <a:solidFill>
                  <a:schemeClr val="accent2"/>
                </a:solidFill>
              </a:rPr>
              <a:t>	Note: </a:t>
            </a:r>
            <a:r>
              <a:rPr lang="en-US" altLang="en-US" sz="1200" b="1" kern="0" dirty="0" smtClean="0">
                <a:solidFill>
                  <a:schemeClr val="accent2"/>
                </a:solidFill>
              </a:rPr>
              <a:t>WG</a:t>
            </a:r>
            <a:r>
              <a:rPr lang="en-US" altLang="en-US" sz="1200" kern="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kern="0" dirty="0" smtClean="0"/>
          </a:p>
        </p:txBody>
      </p:sp>
      <p:sp>
        <p:nvSpPr>
          <p:cNvPr id="11" name="Text Box 5"/>
          <p:cNvSpPr txBox="1">
            <a:spLocks noChangeArrowheads="1"/>
          </p:cNvSpPr>
          <p:nvPr/>
        </p:nvSpPr>
        <p:spPr bwMode="auto">
          <a:xfrm>
            <a:off x="1905000" y="6453336"/>
            <a:ext cx="1914525" cy="304800"/>
          </a:xfrm>
          <a:prstGeom prst="rect">
            <a:avLst/>
          </a:prstGeom>
          <a:noFill/>
          <a:ln w="9525">
            <a:noFill/>
            <a:miter lim="800000"/>
            <a:headEnd/>
            <a:tailEnd/>
          </a:ln>
        </p:spPr>
        <p:txBody>
          <a:bodyPr wrap="none">
            <a:spAutoFit/>
          </a:bodyPr>
          <a:lstStyle/>
          <a:p>
            <a:r>
              <a:rPr lang="en-US" altLang="en-US" sz="1400" b="1" dirty="0">
                <a:solidFill>
                  <a:schemeClr val="tx1"/>
                </a:solidFill>
              </a:rPr>
              <a:t>(Optional to be shown)</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5363"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536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383012F2-B6FB-476E-8A0E-F8D1D62EB061}" type="slidenum">
              <a:rPr lang="en-US" altLang="en-US"/>
              <a:pPr/>
              <a:t>5</a:t>
            </a:fld>
            <a:endParaRPr lang="en-US" altLang="en-US"/>
          </a:p>
        </p:txBody>
      </p:sp>
      <p:sp>
        <p:nvSpPr>
          <p:cNvPr id="1536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endParaRPr lang="en-GB" altLang="en-US" sz="2000" b="1" u="sng">
              <a:solidFill>
                <a:schemeClr val="tx2"/>
              </a:solidFill>
              <a:latin typeface="Helvetica" pitchFamily="34" charset="0"/>
            </a:endParaRPr>
          </a:p>
        </p:txBody>
      </p:sp>
      <p:sp>
        <p:nvSpPr>
          <p:cNvPr id="10" name="Rectangle 2"/>
          <p:cNvSpPr>
            <a:spLocks noGrp="1" noChangeArrowheads="1"/>
          </p:cNvSpPr>
          <p:nvPr>
            <p:ph type="title"/>
          </p:nvPr>
        </p:nvSpPr>
        <p:spPr>
          <a:xfrm>
            <a:off x="685800" y="685800"/>
            <a:ext cx="7772400" cy="381000"/>
          </a:xfrm>
        </p:spPr>
        <p:txBody>
          <a:bodyPr/>
          <a:lstStyle/>
          <a:p>
            <a:r>
              <a:rPr lang="en-US" altLang="en-US" sz="2800" u="sng" dirty="0" smtClean="0">
                <a:solidFill>
                  <a:schemeClr val="accent2"/>
                </a:solidFill>
              </a:rPr>
              <a:t>Participants, Patents, and Duty to Inform</a:t>
            </a:r>
          </a:p>
        </p:txBody>
      </p:sp>
      <p:sp>
        <p:nvSpPr>
          <p:cNvPr id="11"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pPr>
            <a:r>
              <a:rPr lang="en-US" altLang="en-US" sz="1600" b="1" dirty="0">
                <a:solidFill>
                  <a:schemeClr val="accent2"/>
                </a:solidFill>
              </a:rPr>
              <a:t>All participants in this meeting have certain obligations under the IEEE-SA Patent Policy. </a:t>
            </a:r>
          </a:p>
          <a:p>
            <a:pPr marL="742950" lvl="1" indent="-285750">
              <a:spcBef>
                <a:spcPct val="20000"/>
              </a:spcBef>
              <a:buFont typeface="Arial" pitchFamily="34" charset="0"/>
              <a:buChar char="•"/>
            </a:pPr>
            <a:r>
              <a:rPr lang="en-US" altLang="en-US" sz="1600" b="1" dirty="0">
                <a:solidFill>
                  <a:srgbClr val="003399"/>
                </a:solidFill>
              </a:rPr>
              <a:t>Participants [Note: </a:t>
            </a:r>
            <a:r>
              <a:rPr lang="en-GB" altLang="en-US" sz="1600" b="1" dirty="0">
                <a:solidFill>
                  <a:srgbClr val="003399"/>
                </a:solidFill>
              </a:rPr>
              <a:t>Quoted text excerpted from IEEE-SA Standards Board Bylaws </a:t>
            </a:r>
            <a:r>
              <a:rPr lang="en-GB" altLang="en-US" sz="1600" b="1" dirty="0" err="1">
                <a:solidFill>
                  <a:srgbClr val="003399"/>
                </a:solidFill>
              </a:rPr>
              <a:t>subclause</a:t>
            </a:r>
            <a:r>
              <a:rPr lang="en-GB" altLang="en-US" sz="1600" b="1" dirty="0">
                <a:solidFill>
                  <a:srgbClr val="003399"/>
                </a:solidFill>
              </a:rPr>
              <a:t> 6.2</a:t>
            </a:r>
            <a:r>
              <a:rPr lang="en-US" altLang="en-US" sz="1600" b="1" dirty="0">
                <a:solidFill>
                  <a:srgbClr val="003399"/>
                </a:solidFill>
              </a:rPr>
              <a:t>]:</a:t>
            </a:r>
          </a:p>
          <a:p>
            <a:pPr marL="1085850" lvl="2" indent="-228600">
              <a:spcBef>
                <a:spcPct val="20000"/>
              </a:spcBef>
              <a:buFont typeface="Arial" pitchFamily="34" charset="0"/>
              <a:buChar char="•"/>
            </a:pPr>
            <a:r>
              <a:rPr lang="en-US" altLang="en-US" sz="1600" b="1" dirty="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a:p>
          <a:p>
            <a:pPr marL="1085850" lvl="2" indent="-228600">
              <a:spcBef>
                <a:spcPct val="20000"/>
              </a:spcBef>
              <a:buFont typeface="Arial" pitchFamily="34" charset="0"/>
              <a:buChar char="•"/>
            </a:pPr>
            <a:r>
              <a:rPr lang="en-US" altLang="en-US" sz="1600" b="1" dirty="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pPr>
            <a:r>
              <a:rPr lang="en-US" altLang="en-US" sz="1600" b="1" dirty="0">
                <a:solidFill>
                  <a:srgbClr val="003399"/>
                </a:solidFill>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pPr>
            <a:r>
              <a:rPr lang="en-US" altLang="en-US" sz="1600" b="1" dirty="0">
                <a:solidFill>
                  <a:srgbClr val="003399"/>
                </a:solidFill>
              </a:rPr>
              <a:t>Early identification of holders of potential Essential Patent Claims is strongly encouraged</a:t>
            </a:r>
          </a:p>
          <a:p>
            <a:pPr marL="742950" lvl="1" indent="-285750">
              <a:spcBef>
                <a:spcPct val="20000"/>
              </a:spcBef>
              <a:buFont typeface="Arial" pitchFamily="34" charset="0"/>
              <a:buChar char="•"/>
            </a:pPr>
            <a:r>
              <a:rPr lang="en-US" altLang="en-US" sz="1600" b="1" dirty="0">
                <a:solidFill>
                  <a:srgbClr val="003399"/>
                </a:solidFill>
              </a:rPr>
              <a:t>No duty to perform a patent search</a:t>
            </a:r>
            <a:endParaRPr lang="en-US" altLang="en-US" sz="1600" dirty="0"/>
          </a:p>
        </p:txBody>
      </p:sp>
      <p:sp>
        <p:nvSpPr>
          <p:cNvPr id="12" name="Text Box 5"/>
          <p:cNvSpPr txBox="1">
            <a:spLocks noChangeArrowheads="1"/>
          </p:cNvSpPr>
          <p:nvPr/>
        </p:nvSpPr>
        <p:spPr bwMode="auto">
          <a:xfrm>
            <a:off x="539552" y="6034087"/>
            <a:ext cx="952500" cy="366713"/>
          </a:xfrm>
          <a:prstGeom prst="rect">
            <a:avLst/>
          </a:prstGeom>
          <a:noFill/>
          <a:ln w="9525">
            <a:noFill/>
            <a:miter lim="800000"/>
            <a:headEnd/>
            <a:tailEnd/>
          </a:ln>
        </p:spPr>
        <p:txBody>
          <a:bodyPr wrap="none">
            <a:spAutoFit/>
          </a:bodyPr>
          <a:lstStyle/>
          <a:p>
            <a:r>
              <a:rPr lang="en-US" altLang="en-US" sz="1800" b="1" u="sng" dirty="0">
                <a:solidFill>
                  <a:schemeClr val="tx1"/>
                </a:solidFill>
              </a:rPr>
              <a:t>Slide #1</a:t>
            </a:r>
            <a:endParaRPr lang="en-US" altLang="en-US" sz="2400" dirty="0">
              <a:solidFill>
                <a:schemeClr val="tx1"/>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6387"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638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1D0B09C3-1AC7-4139-AFCA-2BBC70D894EF}" type="slidenum">
              <a:rPr lang="en-US" altLang="en-US"/>
              <a:pPr/>
              <a:t>6</a:t>
            </a:fld>
            <a:endParaRPr lang="en-US" altLang="en-US"/>
          </a:p>
        </p:txBody>
      </p:sp>
      <p:sp>
        <p:nvSpPr>
          <p:cNvPr id="16389" name="Rectangle 2"/>
          <p:cNvSpPr>
            <a:spLocks noGrp="1" noChangeArrowheads="1"/>
          </p:cNvSpPr>
          <p:nvPr>
            <p:ph type="title"/>
          </p:nvPr>
        </p:nvSpPr>
        <p:spPr/>
        <p:txBody>
          <a:bodyPr/>
          <a:lstStyle/>
          <a:p>
            <a:r>
              <a:rPr lang="en-GB" altLang="en-US" u="sng" dirty="0">
                <a:solidFill>
                  <a:schemeClr val="accent2"/>
                </a:solidFill>
              </a:rPr>
              <a:t>Patent Related Links</a:t>
            </a:r>
            <a:endParaRPr lang="en-US" altLang="en-US" u="sng" dirty="0"/>
          </a:p>
        </p:txBody>
      </p:sp>
      <p:sp>
        <p:nvSpPr>
          <p:cNvPr id="13"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pPr>
            <a:r>
              <a:rPr lang="en-US" altLang="en-US" sz="2400" dirty="0">
                <a:cs typeface="Times New Roman" pitchFamily="18" charset="0"/>
              </a:rPr>
              <a:t>	</a:t>
            </a:r>
            <a:r>
              <a:rPr lang="en-US" altLang="en-US" sz="2400" dirty="0">
                <a:solidFill>
                  <a:srgbClr val="262699"/>
                </a:solidFill>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Patent Policy is stated in these sources:</a:t>
            </a:r>
          </a:p>
          <a:p>
            <a:pPr marL="742950" lvl="1" indent="-285750">
              <a:lnSpc>
                <a:spcPct val="90000"/>
              </a:lnSpc>
              <a:spcBef>
                <a:spcPct val="20000"/>
              </a:spcBef>
              <a:buFont typeface="Monotype Sorts"/>
              <a:buNone/>
            </a:pPr>
            <a:r>
              <a:rPr lang="en-GB" altLang="en-US" sz="2400" dirty="0">
                <a:solidFill>
                  <a:srgbClr val="262699"/>
                </a:solidFill>
              </a:rPr>
              <a:t>		IEEE-SA Standards Boards Bylaws</a:t>
            </a:r>
          </a:p>
          <a:p>
            <a:pPr marL="742950" lvl="1" indent="-285750">
              <a:lnSpc>
                <a:spcPct val="90000"/>
              </a:lnSpc>
              <a:spcBef>
                <a:spcPct val="20000"/>
              </a:spcBef>
              <a:buFont typeface="Monotype Sorts"/>
              <a:buNone/>
            </a:pPr>
            <a:r>
              <a:rPr lang="en-US" altLang="en-US" sz="2100" dirty="0">
                <a:solidFill>
                  <a:srgbClr val="262699"/>
                </a:solidFill>
              </a:rPr>
              <a:t>		</a:t>
            </a:r>
            <a:r>
              <a:rPr lang="en-US" altLang="en-US" sz="2100" i="1" dirty="0">
                <a:solidFill>
                  <a:srgbClr val="262699"/>
                </a:solidFill>
              </a:rPr>
              <a:t>http://standards.ieee.org/develop/policies/bylaws/sect6-7.html#6</a:t>
            </a:r>
          </a:p>
          <a:p>
            <a:pPr marL="742950" lvl="1" indent="-285750">
              <a:lnSpc>
                <a:spcPct val="90000"/>
              </a:lnSpc>
              <a:spcBef>
                <a:spcPct val="20000"/>
              </a:spcBef>
              <a:buFont typeface="Monotype Sorts"/>
              <a:buNone/>
            </a:pPr>
            <a:r>
              <a:rPr lang="en-GB" altLang="en-US" sz="2400" dirty="0">
                <a:solidFill>
                  <a:srgbClr val="262699"/>
                </a:solidFill>
              </a:rPr>
              <a:t>		IEEE-SA Standards Board Operations Manual</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http://standards.ieee.org/develop/policies/opman/sect6.html#6.3</a:t>
            </a:r>
            <a:endParaRPr lang="en-US" altLang="en-US" sz="2400" dirty="0">
              <a:solidFill>
                <a:srgbClr val="262699"/>
              </a:solidFill>
            </a:endParaRPr>
          </a:p>
          <a:p>
            <a:pPr marL="742950" lvl="1" indent="-285750">
              <a:lnSpc>
                <a:spcPct val="90000"/>
              </a:lnSpc>
              <a:spcBef>
                <a:spcPct val="20000"/>
              </a:spcBef>
              <a:buFont typeface="Monotype Sorts"/>
              <a:buNone/>
            </a:pPr>
            <a:r>
              <a:rPr lang="en-US" altLang="en-US" sz="2400" dirty="0">
                <a:solidFill>
                  <a:srgbClr val="262699"/>
                </a:solidFill>
                <a:cs typeface="Times New Roman" pitchFamily="18" charset="0"/>
              </a:rPr>
              <a:t>	Material about the patent policy is available at</a:t>
            </a:r>
            <a:r>
              <a:rPr lang="en-US" altLang="en-US" sz="2400" dirty="0">
                <a:solidFill>
                  <a:srgbClr val="262699"/>
                </a:solidFill>
              </a:rPr>
              <a:t> </a:t>
            </a:r>
          </a:p>
          <a:p>
            <a:pPr marL="742950" lvl="1" indent="-285750">
              <a:lnSpc>
                <a:spcPct val="90000"/>
              </a:lnSpc>
              <a:spcBef>
                <a:spcPct val="20000"/>
              </a:spcBef>
              <a:buFont typeface="Monotype Sorts"/>
              <a:buNone/>
            </a:pPr>
            <a:r>
              <a:rPr lang="en-US" altLang="en-US" sz="2400" dirty="0">
                <a:solidFill>
                  <a:srgbClr val="262699"/>
                </a:solidFill>
              </a:rPr>
              <a:t>		</a:t>
            </a:r>
            <a:r>
              <a:rPr lang="en-US" altLang="en-US" sz="2100" i="1" dirty="0">
                <a:solidFill>
                  <a:srgbClr val="262699"/>
                </a:solidFill>
              </a:rPr>
              <a:t>http://standards.ieee.org/about/sasb/patcom/materials.html</a:t>
            </a:r>
          </a:p>
        </p:txBody>
      </p:sp>
      <p:sp>
        <p:nvSpPr>
          <p:cNvPr id="14" name="Text Box 4"/>
          <p:cNvSpPr txBox="1">
            <a:spLocks noChangeArrowheads="1"/>
          </p:cNvSpPr>
          <p:nvPr/>
        </p:nvSpPr>
        <p:spPr bwMode="auto">
          <a:xfrm>
            <a:off x="523156" y="6093296"/>
            <a:ext cx="952500" cy="366713"/>
          </a:xfrm>
          <a:prstGeom prst="rect">
            <a:avLst/>
          </a:prstGeom>
          <a:noFill/>
          <a:ln w="9525">
            <a:noFill/>
            <a:miter lim="800000"/>
            <a:headEnd/>
            <a:tailEnd/>
          </a:ln>
        </p:spPr>
        <p:txBody>
          <a:bodyPr wrap="none">
            <a:spAutoFit/>
          </a:bodyPr>
          <a:lstStyle/>
          <a:p>
            <a:r>
              <a:rPr lang="en-US" altLang="en-US" sz="1800" b="1" u="sng" dirty="0">
                <a:solidFill>
                  <a:schemeClr val="tx1"/>
                </a:solidFill>
              </a:rPr>
              <a:t>Slide #2</a:t>
            </a:r>
            <a:endParaRPr lang="en-US" altLang="en-US" sz="2400" dirty="0">
              <a:solidFill>
                <a:schemeClr val="tx1"/>
              </a:solidFill>
            </a:endParaRPr>
          </a:p>
        </p:txBody>
      </p:sp>
      <p:sp>
        <p:nvSpPr>
          <p:cNvPr id="15" name="Rectangle 9"/>
          <p:cNvSpPr>
            <a:spLocks noChangeArrowheads="1"/>
          </p:cNvSpPr>
          <p:nvPr/>
        </p:nvSpPr>
        <p:spPr bwMode="auto">
          <a:xfrm>
            <a:off x="990600" y="5192713"/>
            <a:ext cx="7239000" cy="978729"/>
          </a:xfrm>
          <a:prstGeom prst="rect">
            <a:avLst/>
          </a:prstGeom>
          <a:noFill/>
          <a:ln w="9525">
            <a:noFill/>
            <a:miter lim="800000"/>
            <a:headEnd/>
            <a:tailEnd/>
          </a:ln>
        </p:spPr>
        <p:txBody>
          <a:bodyPr>
            <a:spAutoFit/>
          </a:bodyPr>
          <a:lstStyle/>
          <a:p>
            <a:r>
              <a:rPr lang="en-US" altLang="en-US" sz="1200" b="1" dirty="0">
                <a:solidFill>
                  <a:srgbClr val="000099"/>
                </a:solidFill>
                <a:latin typeface="Arial"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sz="1200" b="1" dirty="0">
              <a:solidFill>
                <a:srgbClr val="000099"/>
              </a:solidFill>
              <a:latin typeface="Arial" pitchFamily="34" charset="0"/>
            </a:endParaRPr>
          </a:p>
          <a:p>
            <a:pPr algn="ctr">
              <a:lnSpc>
                <a:spcPct val="80000"/>
              </a:lnSpc>
              <a:spcBef>
                <a:spcPct val="20000"/>
              </a:spcBef>
              <a:buClr>
                <a:srgbClr val="CC3300"/>
              </a:buClr>
              <a:buSzPct val="50000"/>
            </a:pPr>
            <a:r>
              <a:rPr lang="en-US" altLang="en-US" sz="1200" b="1" dirty="0">
                <a:solidFill>
                  <a:srgbClr val="000099"/>
                </a:solidFill>
                <a:latin typeface="Arial" pitchFamily="34" charset="0"/>
              </a:rPr>
              <a:t>This slide set is available at https://development.standards.ieee.org/myproject/Public/mytools/mob/slideset.ppt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7411"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741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BABE050E-9D60-4959-B570-F0B3A923B8B1}" type="slidenum">
              <a:rPr lang="en-US" altLang="en-US"/>
              <a:pPr/>
              <a:t>7</a:t>
            </a:fld>
            <a:endParaRPr lang="en-US" altLang="en-US"/>
          </a:p>
        </p:txBody>
      </p:sp>
      <p:sp>
        <p:nvSpPr>
          <p:cNvPr id="17413" name="Rectangle 2"/>
          <p:cNvSpPr>
            <a:spLocks noGrp="1" noChangeArrowheads="1"/>
          </p:cNvSpPr>
          <p:nvPr>
            <p:ph type="title"/>
          </p:nvPr>
        </p:nvSpPr>
        <p:spPr/>
        <p:txBody>
          <a:bodyPr/>
          <a:lstStyle/>
          <a:p>
            <a:r>
              <a:rPr lang="en-US" altLang="ko-KR" dirty="0">
                <a:solidFill>
                  <a:schemeClr val="accent2">
                    <a:lumMod val="75000"/>
                  </a:schemeClr>
                </a:solidFill>
              </a:rPr>
              <a:t>Call for Potentially Essential Patents</a:t>
            </a:r>
            <a:endParaRPr lang="en-US" altLang="en-US" dirty="0"/>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9" name="Text Box 4"/>
          <p:cNvSpPr txBox="1">
            <a:spLocks noChangeArrowheads="1"/>
          </p:cNvSpPr>
          <p:nvPr/>
        </p:nvSpPr>
        <p:spPr bwMode="auto">
          <a:xfrm>
            <a:off x="523156" y="6093296"/>
            <a:ext cx="960519" cy="369332"/>
          </a:xfrm>
          <a:prstGeom prst="rect">
            <a:avLst/>
          </a:prstGeom>
          <a:noFill/>
          <a:ln w="9525">
            <a:noFill/>
            <a:miter lim="800000"/>
            <a:headEnd/>
            <a:tailEnd/>
          </a:ln>
        </p:spPr>
        <p:txBody>
          <a:bodyPr wrap="none">
            <a:spAutoFit/>
          </a:bodyPr>
          <a:lstStyle/>
          <a:p>
            <a:r>
              <a:rPr lang="en-US" altLang="en-US" sz="1800" b="1" u="sng" dirty="0">
                <a:solidFill>
                  <a:schemeClr val="tx1"/>
                </a:solidFill>
              </a:rPr>
              <a:t>Slide </a:t>
            </a:r>
            <a:r>
              <a:rPr lang="en-US" altLang="en-US" sz="1800" b="1" u="sng" dirty="0" smtClean="0">
                <a:solidFill>
                  <a:schemeClr val="tx1"/>
                </a:solidFill>
              </a:rPr>
              <a:t>#3</a:t>
            </a:r>
            <a:endParaRPr lang="en-US" altLang="en-US" sz="2400" dirty="0">
              <a:solidFill>
                <a:schemeClr val="tx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4"/>
          <p:cNvSpPr>
            <a:spLocks noGrp="1" noChangeArrowheads="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18435" name="Footer Placeholder 3"/>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1843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89D65ABE-CCC9-435B-ADFD-9E86D81E54AB}" type="slidenum">
              <a:rPr lang="en-US" altLang="en-US"/>
              <a:pPr/>
              <a:t>8</a:t>
            </a:fld>
            <a:endParaRPr lang="en-US" altLang="en-US"/>
          </a:p>
        </p:txBody>
      </p:sp>
      <p:sp>
        <p:nvSpPr>
          <p:cNvPr id="18437" name="Rectangle 2"/>
          <p:cNvSpPr>
            <a:spLocks noGrp="1" noChangeArrowheads="1"/>
          </p:cNvSpPr>
          <p:nvPr>
            <p:ph type="title"/>
          </p:nvPr>
        </p:nvSpPr>
        <p:spPr>
          <a:xfrm>
            <a:off x="685800" y="685800"/>
            <a:ext cx="7772400" cy="609600"/>
          </a:xfrm>
        </p:spPr>
        <p:txBody>
          <a:bodyPr/>
          <a:lstStyle/>
          <a:p>
            <a:r>
              <a:rPr lang="en-US" altLang="ko-KR" sz="2800" u="sng" dirty="0">
                <a:solidFill>
                  <a:schemeClr val="accent2">
                    <a:lumMod val="75000"/>
                  </a:schemeClr>
                </a:solidFill>
              </a:rPr>
              <a:t>Other Guidelines for IEEE WG Meetings</a:t>
            </a:r>
            <a:endParaRPr lang="en-US" altLang="en-US" sz="2800" u="sng" dirty="0"/>
          </a:p>
        </p:txBody>
      </p:sp>
      <p:sp>
        <p:nvSpPr>
          <p:cNvPr id="8" name="Rectangle 4"/>
          <p:cNvSpPr>
            <a:spLocks noChangeArrowheads="1"/>
          </p:cNvSpPr>
          <p:nvPr/>
        </p:nvSpPr>
        <p:spPr bwMode="auto">
          <a:xfrm>
            <a:off x="533400" y="1524000"/>
            <a:ext cx="8229600" cy="51816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alt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Tx/>
              <a:buChar char="•"/>
            </a:pPr>
            <a:r>
              <a:rPr lang="en-US" alt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Tx/>
              <a:buChar char="•"/>
            </a:pPr>
            <a:r>
              <a:rPr lang="en-US" altLang="en-US" sz="1400" dirty="0">
                <a:solidFill>
                  <a:srgbClr val="000099"/>
                </a:solidFill>
                <a:latin typeface="Arial" pitchFamily="34" charset="0"/>
              </a:rPr>
              <a:t>Relative costs, including licensing costs of essential patent claims, of different technical approaches January be discussed in standards development meetings. </a:t>
            </a:r>
          </a:p>
          <a:p>
            <a:pPr marL="1600200" lvl="3" indent="-228600">
              <a:lnSpc>
                <a:spcPct val="80000"/>
              </a:lnSpc>
              <a:spcBef>
                <a:spcPct val="20000"/>
              </a:spcBef>
              <a:spcAft>
                <a:spcPct val="40000"/>
              </a:spcAft>
              <a:buClr>
                <a:srgbClr val="CC3300"/>
              </a:buClr>
              <a:buSzPct val="50000"/>
              <a:buFont typeface="Arial" pitchFamily="34" charset="0"/>
              <a:buChar char="•"/>
            </a:pPr>
            <a:r>
              <a:rPr lang="en-GB" altLang="en-US" sz="1400" dirty="0">
                <a:solidFill>
                  <a:srgbClr val="000099"/>
                </a:solidFill>
                <a:latin typeface="Arial" pitchFamily="34" charset="0"/>
              </a:rPr>
              <a:t>Technical considerations remain primary focus</a:t>
            </a:r>
            <a:endParaRPr lang="en-US" alt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pitchFamily="34" charset="0"/>
              <a:buChar char="•"/>
            </a:pPr>
            <a:r>
              <a:rPr lang="en-US" alt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altLang="en-US" sz="1000" b="1" dirty="0">
                <a:solidFill>
                  <a:srgbClr val="000099"/>
                </a:solidFill>
                <a:latin typeface="Arial" pitchFamily="34" charset="0"/>
              </a:rPr>
              <a:t>---------------------------------------------------------------   </a:t>
            </a:r>
            <a:endParaRPr lang="en-US" altLang="en-US"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altLang="en-US" sz="1200" b="1" dirty="0">
                <a:solidFill>
                  <a:srgbClr val="000099"/>
                </a:solidFill>
                <a:latin typeface="Arial" pitchFamily="34" charset="0"/>
              </a:rPr>
              <a:t>See </a:t>
            </a:r>
            <a:r>
              <a:rPr lang="en-US" altLang="en-US" sz="1200" b="1" i="1" dirty="0">
                <a:solidFill>
                  <a:srgbClr val="000099"/>
                </a:solidFill>
                <a:latin typeface="Arial" pitchFamily="34" charset="0"/>
              </a:rPr>
              <a:t>IEEE-SA Standards Board Operations Manual</a:t>
            </a:r>
            <a:r>
              <a:rPr lang="en-US" altLang="en-US" sz="1200" b="1" dirty="0">
                <a:solidFill>
                  <a:srgbClr val="000099"/>
                </a:solidFill>
                <a:latin typeface="Arial" pitchFamily="34" charset="0"/>
              </a:rPr>
              <a:t>, clause 5.3.10 and </a:t>
            </a:r>
            <a:r>
              <a:rPr lang="en-GB" altLang="en-US" sz="1200" b="1" dirty="0">
                <a:solidFill>
                  <a:srgbClr val="000099"/>
                </a:solidFill>
                <a:latin typeface="Arial" pitchFamily="34" charset="0"/>
              </a:rPr>
              <a:t>“Promoting Competition and Innovation: What You Need to Know about the IEEE Standards Association's Antitrust and Competition Policy”</a:t>
            </a:r>
            <a:r>
              <a:rPr lang="en-US" altLang="en-US" sz="1200" b="1" dirty="0">
                <a:solidFill>
                  <a:srgbClr val="000099"/>
                </a:solidFill>
                <a:latin typeface="Arial" pitchFamily="34" charset="0"/>
              </a:rPr>
              <a:t> for more details.</a:t>
            </a:r>
          </a:p>
        </p:txBody>
      </p:sp>
      <p:sp>
        <p:nvSpPr>
          <p:cNvPr id="9" name="Text Box 5"/>
          <p:cNvSpPr txBox="1">
            <a:spLocks noChangeArrowheads="1"/>
          </p:cNvSpPr>
          <p:nvPr/>
        </p:nvSpPr>
        <p:spPr bwMode="auto">
          <a:xfrm>
            <a:off x="541940" y="6093296"/>
            <a:ext cx="952500" cy="366713"/>
          </a:xfrm>
          <a:prstGeom prst="rect">
            <a:avLst/>
          </a:prstGeom>
          <a:noFill/>
          <a:ln w="9525">
            <a:noFill/>
            <a:miter lim="800000"/>
            <a:headEnd/>
            <a:tailEnd/>
          </a:ln>
        </p:spPr>
        <p:txBody>
          <a:bodyPr wrap="none">
            <a:spAutoFit/>
          </a:bodyPr>
          <a:lstStyle/>
          <a:p>
            <a:r>
              <a:rPr lang="en-US" altLang="en-US" sz="1800" b="1" u="sng">
                <a:solidFill>
                  <a:schemeClr val="tx1"/>
                </a:solidFill>
              </a:rPr>
              <a:t>Slide #4</a:t>
            </a:r>
            <a:endParaRPr lang="en-US" altLang="en-US" sz="2400">
              <a:solidFill>
                <a:schemeClr val="tx1"/>
              </a:solidFill>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Date Placeholder 3"/>
          <p:cNvSpPr>
            <a:spLocks noGrp="1"/>
          </p:cNvSpPr>
          <p:nvPr>
            <p:ph type="dt" sz="quarter" idx="10"/>
          </p:nvPr>
        </p:nvSpPr>
        <p:spPr>
          <a:xfrm>
            <a:off x="696913" y="332601"/>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en-US" sz="1800" dirty="0"/>
              <a:t>May 2017</a:t>
            </a:r>
            <a:endParaRPr lang="en-US" altLang="en-US" sz="1800" dirty="0"/>
          </a:p>
        </p:txBody>
      </p:sp>
      <p:sp>
        <p:nvSpPr>
          <p:cNvPr id="25605" name="Footer Placeholder 4"/>
          <p:cNvSpPr>
            <a:spLocks noGrp="1"/>
          </p:cNvSpPr>
          <p:nvPr>
            <p:ph type="ftr" sz="quarter" idx="11"/>
          </p:nvPr>
        </p:nvSpPr>
        <p:spPr>
          <a:xfrm>
            <a:off x="6828712" y="6475413"/>
            <a:ext cx="171521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dirty="0"/>
              <a:t>Jae </a:t>
            </a:r>
            <a:r>
              <a:rPr lang="en-US" altLang="ko-KR" dirty="0" err="1"/>
              <a:t>Seung</a:t>
            </a:r>
            <a:r>
              <a:rPr lang="en-US" altLang="ko-KR" dirty="0"/>
              <a:t> Lee (ETRI) et al.</a:t>
            </a:r>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2EA2A456-FF7A-4C33-81E0-EE80C55707D3}" type="slidenum">
              <a:rPr lang="en-US" altLang="en-US"/>
              <a:pPr/>
              <a:t>9</a:t>
            </a:fld>
            <a:endParaRPr lang="en-US" altLang="en-US"/>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6388" y="612775"/>
            <a:ext cx="8529637" cy="5632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544</TotalTime>
  <Words>1764</Words>
  <Application>Microsoft Office PowerPoint</Application>
  <PresentationFormat>화면 슬라이드 쇼(4:3)</PresentationFormat>
  <Paragraphs>289</Paragraphs>
  <Slides>22</Slides>
  <Notes>15</Notes>
  <HiddenSlides>0</HiddenSlides>
  <MMClips>0</MMClips>
  <ScaleCrop>false</ScaleCrop>
  <HeadingPairs>
    <vt:vector size="4" baseType="variant">
      <vt:variant>
        <vt:lpstr>테마</vt:lpstr>
      </vt:variant>
      <vt:variant>
        <vt:i4>1</vt:i4>
      </vt:variant>
      <vt:variant>
        <vt:lpstr>슬라이드 제목</vt:lpstr>
      </vt:variant>
      <vt:variant>
        <vt:i4>22</vt:i4>
      </vt:variant>
    </vt:vector>
  </HeadingPairs>
  <TitlesOfParts>
    <vt:vector size="23" baseType="lpstr">
      <vt:lpstr>802-11-Submission</vt:lpstr>
      <vt:lpstr>TGax Spatial Reuse Ad Hoc Group  May 2017 Meeting Agenda</vt:lpstr>
      <vt:lpstr>Meeting Protocol, Attendance, Voting &amp; Document Status</vt:lpstr>
      <vt:lpstr>Patent Policy and Other Guidelines</vt:lpstr>
      <vt:lpstr>Instructions for the WG Chair</vt:lpstr>
      <vt:lpstr>Participants, Patents, and Duty to Inform</vt:lpstr>
      <vt:lpstr>Patent Related Links</vt:lpstr>
      <vt:lpstr>Call for Potentially Essential Patents</vt:lpstr>
      <vt:lpstr>Other Guidelines for IEEE WG Meetings</vt:lpstr>
      <vt:lpstr>PowerPoint 프레젠테이션</vt:lpstr>
      <vt:lpstr>Ad Hoc Groups Operation (1/2) Governing document is 15/075r0</vt:lpstr>
      <vt:lpstr>Ad Hoc Groups Operation (2/2) Governing document is 15/075r0</vt:lpstr>
      <vt:lpstr>Straw polls</vt:lpstr>
      <vt:lpstr>PowerPoint 프레젠테이션</vt:lpstr>
      <vt:lpstr>Agenda Items for the Week</vt:lpstr>
      <vt:lpstr>Submissions (SR)</vt:lpstr>
      <vt:lpstr>Straw Poll R20170509001</vt:lpstr>
      <vt:lpstr>Straw Poll R20170509002</vt:lpstr>
      <vt:lpstr>Straw Poll R20170509003</vt:lpstr>
      <vt:lpstr>PowerPoint 프레젠테이션</vt:lpstr>
      <vt:lpstr>Straw Poll R20170509001</vt:lpstr>
      <vt:lpstr>Straw Poll R20150312001</vt:lpstr>
      <vt:lpstr>Straw Poll A20150312001</vt:lpstr>
    </vt:vector>
  </TitlesOfParts>
  <Company>Cisco Systems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MAC ad hoc  meeting agenda</dc:title>
  <dc:creator>Brian Hart</dc:creator>
  <cp:lastModifiedBy>J.S. Lee</cp:lastModifiedBy>
  <cp:revision>1816</cp:revision>
  <cp:lastPrinted>1998-02-10T13:28:06Z</cp:lastPrinted>
  <dcterms:created xsi:type="dcterms:W3CDTF">2007-04-17T18:10:23Z</dcterms:created>
  <dcterms:modified xsi:type="dcterms:W3CDTF">2017-05-09T11:37:40Z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(11)O48q+nWDiKNAVXoAwq58w7ATF5BZpxUzus1FEuepahc6BRLUWdfXeHQFTCUY0LJynFgfmRNU_x000d_
PZlAVy+j0r6pbdmCRncynI9/Aaf8AO/s5Z/cQrhsqm+/ilxCTptQKV2KGHnGNsKrsfiqTB7o_x000d_
nk1NZFjLmsdN3EIA+nFCDPLxB+rwPfkyuQuKxC1SHK8+gkXrhd5XuRgWoU+k7Kr21OEQYYVo_x000d_
bcxrJtGls6+SGcfdxl</vt:lpwstr>
  </property>
  <property fmtid="{D5CDD505-2E9C-101B-9397-08002B2CF9AE}" pid="3" name="_ms_pID_7253431">
    <vt:lpwstr>K0qCLm5hNNHntgVAX1YU6nQ2gfWxEqcbblzHmHAfHcf/Tr88k+xYjW_x000d_
jXwzYLZdGDR58Bt2TMD6KwB/pidXZI0t4eTVn62kFTRlKSek2wU4tFYwOIHDOL4/TF95PXSz_x000d_
YzQjeEbYZeZ8NA4BkgQkrYOVhie3oGG8BduXfuqQpwtRlm/U02j2lws529RgjcpGPPoJ7opd_x000d_
0QYrRdn5tuOrPS27+SWpyz+V5FnRaWtpxsb+</vt:lpwstr>
  </property>
  <property fmtid="{D5CDD505-2E9C-101B-9397-08002B2CF9AE}" pid="4" name="_ms_pID_7253432">
    <vt:lpwstr>z+wS3Lso7rCsk2u5NeSdz1mgAhBlIKPm/6Vt_x000d_
9SelwiGPWJl2e/L+mnGBFwHGXGa+csQarF7br81kk2LVNPg6yD/DC8wlIpbq2K7VUww14u8k_x000d_
0iGXh6tprVo8LoW0qiUwOeVz06HJGnkjqAlM1d4ZbjndxKeTrirxG+HR41WRHASbvCRtyJGJ_x000d_
++4bgm12ABvUM3w0pT8GtTg7W044LQCb9yYxc57ndLDCfychoQXgQK</vt:lpwstr>
  </property>
  <property fmtid="{D5CDD505-2E9C-101B-9397-08002B2CF9AE}" pid="5" name="_ms_pID_7253433">
    <vt:lpwstr>GlasUOdPGeoqYPypWe_x000d_
IqLqMyBUZS1gXBZWYHMs+w2AXBxaewrqw+UrSPetciY4AAcIv8tZY1ADuj3TwBHMwaM9FSw/_x000d_
0AHQaS3Q0aB6A5ig3WkPwTpMkngmVYwD8N8wnGJrC/A44Ltr5Mv4/tg9VI8Y2GY872s0Qqdm_x000d_
dJg9BKHEmWfdgaZ3RKkJaunONvMnmYpZY6f1T/2TLX3GQZOZ3Uc+RBGS+lJkkVJ1zuQiRagO</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_x000d_
20mkNSLxbw5eM5B39cTseO0z1chv9l7xRG3Ch8Mxed6BDaF0eY/geGzEfHyO5D5IQC/5jKFS_x000d_
RyK0yUdQ4tNfVx3Ds6FV/rLfrFSHWYyWAkxrCfVtFHuBal2Pj4k88HEJWP3uHdwwKhfuqWq3_x000d_
KdfFjJCpIcERaWS31O1F6UeMnejKQHqPUprpG8dF4k6pnjGFiAloZBouYxFs5iROTheRHOkV_x000d_
8Jqj0cI85KZlFHEp</vt:lpwstr>
  </property>
  <property fmtid="{D5CDD505-2E9C-101B-9397-08002B2CF9AE}" pid="11" name="_ms_pID_7253434_00">
    <vt:lpwstr>_ms_pID_7253434</vt:lpwstr>
  </property>
  <property fmtid="{D5CDD505-2E9C-101B-9397-08002B2CF9AE}" pid="12" name="_ms_pID_7253435">
    <vt:lpwstr>VdJmx+I++wq7gK07vfGTigxcFRtRmEGux54d1Q69LNV8sD9ayTdcMUdR_x000d_
72ftdvdkin2icDoWiYTEV044DqDlIxDJCWmYCe9TXmdK418IXDWl81n6Q+xsL9yknXJOXBlm_x000d_
NZSOQK4S5F2VnRePXW7L80GN5Z21jR0wZRnbhrjnKH5fMMbilmchaAn6T4y1Oe7qM6CE8qxe_x000d_
06t8AhgmAFp6iBQrSP1Z5K8eWZILSqmzeM</vt:lpwstr>
  </property>
  <property fmtid="{D5CDD505-2E9C-101B-9397-08002B2CF9AE}" pid="13" name="_ms_pID_7253435_00">
    <vt:lpwstr>_ms_pID_7253435</vt:lpwstr>
  </property>
  <property fmtid="{D5CDD505-2E9C-101B-9397-08002B2CF9AE}" pid="14" name="_ms_pID_7253436">
    <vt:lpwstr>qYyZh4aZvPVX2T643EWnDJYv5yAmOPUwDmyf73_x000d_
bioyVR4Wf4A58Lj86J1XiPwbuK6rb9U36U1xLLQww+ywIxjGrLQOkim+UxYaiPHgB0aJtcMj_x000d_
olX7fx4lXom7J52vFo20EDRrAq6hWNnD5ovnm9dJ6dNY87eaRnZE0Kz3ZPj9qkxjzZAItqBJ_x000d_
DhO2FA4wdc7W4x4zG22Ki3G17H6eQ9F4iahaBYajfkzThkefmfsq</vt:lpwstr>
  </property>
  <property fmtid="{D5CDD505-2E9C-101B-9397-08002B2CF9AE}" pid="15" name="_ms_pID_7253436_00">
    <vt:lpwstr>_ms_pID_7253436</vt:lpwstr>
  </property>
  <property fmtid="{D5CDD505-2E9C-101B-9397-08002B2CF9AE}" pid="16" name="_ms_pID_7253437">
    <vt:lpwstr>H7aPvH8y7N/tdtmBqe7/_x000d_
T36vWXIcSVKwtkaBkYub7QrwBF1bc+MQEhZqNdRs7ScWpeqYSylLMFIPRJfeRaskz9z1f3Lv_x000d_
fsTmhGYxbcMBV+B/61ddIQkoykAvod8T/5zmAGe/aDKPKKfX8h3Q2iuFkB4r4AVVqCfPLnf8_x000d_
V+Aq/oiy3bzIgIu3oLBV3rK8Q9L66WjNzbM/YUEcvrIUodruzv11OsF1VtOw9/3Q2Z4Uep</vt:lpwstr>
  </property>
  <property fmtid="{D5CDD505-2E9C-101B-9397-08002B2CF9AE}" pid="17" name="_ms_pID_7253437_00">
    <vt:lpwstr>_ms_pID_7253437</vt:lpwstr>
  </property>
  <property fmtid="{D5CDD505-2E9C-101B-9397-08002B2CF9AE}" pid="18" name="_ms_pID_7253438">
    <vt:lpwstr>5o_x000d_
sJssTYv3qE6KeKIJR60naGv96xwmW0kj0Eec6fCSAhf6n96X4AFHJRz2ys7x9bfs0GhMsZ80_x000d_
EvDHXSeXaymUz/tZ6NEguhSBE1aISyRDOGyPFN0J4BFTelacMeDH0TXhOMGSYVCinzY/OctP_x000d_
vHiNscBq6X8L5ZviMgp2T/fY0n2AWj+kuM/kwydnZTwbw/biPfEOXRrt6UE9xtUflYcIjeCL_x000d_
lJSgg2Heg1nosm</vt:lpwstr>
  </property>
  <property fmtid="{D5CDD505-2E9C-101B-9397-08002B2CF9AE}" pid="19" name="_ms_pID_7253438_00">
    <vt:lpwstr>_ms_pID_7253438</vt:lpwstr>
  </property>
  <property fmtid="{D5CDD505-2E9C-101B-9397-08002B2CF9AE}" pid="20" name="_ms_pID_7253439">
    <vt:lpwstr>9R8sxW2bsK1FuCqk5FdU7CDMor8wwvepYlV1OZdpMryR174BfJDtInDL2Z_x000d_
8Ed0MM9hIhSiOjgU4tR4e7HeivI8hZYswqXpb0oE39b2Ap5OjuGZN9mChq+X6H2vcKo9txIx_x000d_
C1jDtQiM4aR6nOBBJbkS0yyXcIX1xpRNUSnpLaSiXJNKw5jzhS9yyLVoHVqkcWGc7MXAW5Jx_x000d_
WnWFALeEn9RZV2ybTDiWr+dPHKEt5iRD</vt:lpwstr>
  </property>
  <property fmtid="{D5CDD505-2E9C-101B-9397-08002B2CF9AE}" pid="21" name="_ms_pID_7253439_00">
    <vt:lpwstr>_ms_pID_7253439</vt:lpwstr>
  </property>
  <property fmtid="{D5CDD505-2E9C-101B-9397-08002B2CF9AE}" pid="22" name="_ms_pID_72534310">
    <vt:lpwstr>Gl8g9ICRyndh1BlxnkTjPekp8R6OLPX2VD1ztnzt_x000d_
uwyMtIkMkVOK7fJ4sWxcJA9UCi+jLoZBE6+S6/VkHtYovU6nX9XQwy+h</vt:lpwstr>
  </property>
  <property fmtid="{D5CDD505-2E9C-101B-9397-08002B2CF9AE}" pid="23" name="_ms_pID_72534310_00">
    <vt:lpwstr>_ms_pID_72534310</vt:lpwstr>
  </property>
  <property fmtid="{D5CDD505-2E9C-101B-9397-08002B2CF9AE}" pid="24" name="_ms_pID_72534311">
    <vt:lpwstr>Swl1/EnGLpPg==</vt:lpwstr>
  </property>
  <property fmtid="{D5CDD505-2E9C-101B-9397-08002B2CF9AE}" pid="25" name="_ms_pID_72534311_00">
    <vt:lpwstr>_ms_pID_72534311</vt:lpwstr>
  </property>
  <property fmtid="{D5CDD505-2E9C-101B-9397-08002B2CF9AE}" pid="26" name="_new_ms_pID_72543">
    <vt:lpwstr>(3)g3ML3zeCEnekj/OwYCtSqurJc/8d2QDUUEeEIYws5+DSc2+BPFlTxp5WekezXaVWhBL/gcJB_x000d_
NHEF7KwwQIvx42IUY9qjF20yJMqr5jJSk8iLzG34HfySO+raz35+XsifBAb++TCa7yr/yN1y_x000d_
hdkR8CeLCH3MfjBDevQnAUbY+3pGohalfzjSTCr/S9GlfNW4+PDSz/xHjYCzSAhNYK5qaoul_x000d_
jGKRR8TOqiAFAF8fDJ</vt:lpwstr>
  </property>
  <property fmtid="{D5CDD505-2E9C-101B-9397-08002B2CF9AE}" pid="27" name="_new_ms_pID_72543_00">
    <vt:lpwstr>_new_ms_pID_72543</vt:lpwstr>
  </property>
  <property fmtid="{D5CDD505-2E9C-101B-9397-08002B2CF9AE}" pid="28" name="_new_ms_pID_725431">
    <vt:lpwstr>mNl4kJZ3YE5dgxkd7qV9lz6De23mvwo2kgmYO9N1kGhMqSjEY3riet_x000d_
UOliK0zjlBaq+L0v+8+Y4lNg3XNUjpoB4bz05O067EsZ2pYXro90APKWsZ6V36T2C+tKgdn+_x000d_
9T35rh3Z3bc865uLvJx6A63EBpddOIVC5S/UgSO+5oe5Qopa6djCCcnL2PwEmXjl8PEaR4VP_x000d_
VuS2bhFtOojlp0855GF1LETQD05fR4uj64fm</vt:lpwstr>
  </property>
  <property fmtid="{D5CDD505-2E9C-101B-9397-08002B2CF9AE}" pid="29" name="_new_ms_pID_725431_00">
    <vt:lpwstr>_new_ms_pID_725431</vt:lpwstr>
  </property>
  <property fmtid="{D5CDD505-2E9C-101B-9397-08002B2CF9AE}" pid="30" name="_new_ms_pID_725432">
    <vt:lpwstr>D1XB9di89gjbSV9Q9VMhuKhmY65QpwW+OGFQ_x000d_
q2+b9914k4Xr0HfmMvisx0BVTbD8JzjFAvDVWs1Dl5K3KsFQtuY=</vt:lpwstr>
  </property>
  <property fmtid="{D5CDD505-2E9C-101B-9397-08002B2CF9AE}" pid="31" name="_new_ms_pID_725432_00">
    <vt:lpwstr>_new_ms_pID_725432</vt:lpwstr>
  </property>
  <property fmtid="{D5CDD505-2E9C-101B-9397-08002B2CF9AE}" pid="32" name="sflag">
    <vt:lpwstr>1425870505</vt:lpwstr>
  </property>
</Properties>
</file>