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352" r:id="rId3"/>
    <p:sldId id="317" r:id="rId4"/>
    <p:sldId id="318" r:id="rId5"/>
    <p:sldId id="319" r:id="rId6"/>
    <p:sldId id="320" r:id="rId7"/>
    <p:sldId id="321" r:id="rId8"/>
    <p:sldId id="322" r:id="rId9"/>
    <p:sldId id="433" r:id="rId10"/>
    <p:sldId id="468" r:id="rId11"/>
    <p:sldId id="440" r:id="rId12"/>
    <p:sldId id="470" r:id="rId13"/>
    <p:sldId id="324" r:id="rId14"/>
    <p:sldId id="467" r:id="rId15"/>
    <p:sldId id="469" r:id="rId16"/>
    <p:sldId id="471" r:id="rId17"/>
    <p:sldId id="466" r:id="rId18"/>
    <p:sldId id="473" r:id="rId19"/>
    <p:sldId id="472"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71"/>
    <p:restoredTop sz="94808"/>
  </p:normalViewPr>
  <p:slideViewPr>
    <p:cSldViewPr>
      <p:cViewPr varScale="1">
        <p:scale>
          <a:sx n="102" d="100"/>
          <a:sy n="102" d="100"/>
        </p:scale>
        <p:origin x="-45" y="-49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1426" y="-3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Laurent Cariou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Laurent Cariou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Laurent Cariou (Intel)</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3</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637537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4</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5</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613893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6</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916178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7</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077193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8</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61862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9</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a:t>
            </a:r>
            <a:r>
              <a:rPr lang="en-US" altLang="en-US" dirty="0"/>
              <a:t>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de-DE" dirty="0" smtClean="0"/>
              <a:t>May 2017</a:t>
            </a:r>
            <a:endParaRPr lang="en-US" dirty="0"/>
          </a:p>
        </p:txBody>
      </p:sp>
      <p:sp>
        <p:nvSpPr>
          <p:cNvPr id="1029" name="Rectangle 5"/>
          <p:cNvSpPr>
            <a:spLocks noGrp="1" noChangeArrowheads="1"/>
          </p:cNvSpPr>
          <p:nvPr>
            <p:ph type="ftr" sz="quarter" idx="3"/>
          </p:nvPr>
        </p:nvSpPr>
        <p:spPr bwMode="auto">
          <a:xfrm>
            <a:off x="6828712" y="6475413"/>
            <a:ext cx="17152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Jae </a:t>
            </a:r>
            <a:r>
              <a:rPr lang="en-US" dirty="0" err="1" smtClean="0"/>
              <a:t>Seung</a:t>
            </a:r>
            <a:r>
              <a:rPr lang="en-US" dirty="0" smtClean="0"/>
              <a:t> Lee (ETRI)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802.11-17/0797r0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smtClean="0"/>
              <a:t>May </a:t>
            </a:r>
            <a:r>
              <a:rPr lang="de-DE" altLang="en-US" sz="1800" dirty="0"/>
              <a:t>2017</a:t>
            </a:r>
            <a:endParaRPr lang="en-US" altLang="en-US" sz="1800" dirty="0"/>
          </a:p>
        </p:txBody>
      </p:sp>
      <p:sp>
        <p:nvSpPr>
          <p:cNvPr id="1028"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a:t>TGax</a:t>
            </a:r>
            <a:r>
              <a:rPr lang="en-US" altLang="en-US" sz="2800" dirty="0"/>
              <a:t> </a:t>
            </a:r>
            <a:r>
              <a:rPr lang="en-GB" altLang="ko-KR" sz="2800" dirty="0"/>
              <a:t>Spatial Reuse Ad Hoc Group </a:t>
            </a:r>
            <a:r>
              <a:rPr lang="en-US" altLang="en-US" sz="2800" dirty="0"/>
              <a:t/>
            </a:r>
            <a:br>
              <a:rPr lang="en-US" altLang="en-US" sz="2800" dirty="0"/>
            </a:br>
            <a:r>
              <a:rPr lang="en-US" altLang="en-US" sz="2800" dirty="0" smtClean="0"/>
              <a:t>May </a:t>
            </a:r>
            <a:r>
              <a:rPr lang="en-US" altLang="en-US" sz="2800" dirty="0"/>
              <a:t>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a:t>Date:</a:t>
            </a:r>
            <a:r>
              <a:rPr lang="en-US" altLang="en-US" sz="1800" b="0" dirty="0"/>
              <a:t> </a:t>
            </a:r>
            <a:r>
              <a:rPr lang="en-US" altLang="en-US" sz="1800" b="0" dirty="0" smtClean="0"/>
              <a:t>2017-05-09</a:t>
            </a:r>
            <a:endParaRPr lang="en-US" altLang="en-US" sz="1800" b="0" dirty="0"/>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9" name="Table 2"/>
          <p:cNvGraphicFramePr>
            <a:graphicFrameLocks noGrp="1"/>
          </p:cNvGraphicFramePr>
          <p:nvPr>
            <p:extLst>
              <p:ext uri="{D42A27DB-BD31-4B8C-83A1-F6EECF244321}">
                <p14:modId xmlns:p14="http://schemas.microsoft.com/office/powerpoint/2010/main" val="3248524345"/>
              </p:ext>
            </p:extLst>
          </p:nvPr>
        </p:nvGraphicFramePr>
        <p:xfrm>
          <a:off x="688036" y="2810223"/>
          <a:ext cx="7772396" cy="2588472"/>
        </p:xfrm>
        <a:graphic>
          <a:graphicData uri="http://schemas.openxmlformats.org/drawingml/2006/table">
            <a:tbl>
              <a:tblPr firstRow="1" bandRow="1">
                <a:tableStyleId>{5940675A-B579-460E-94D1-54222C63F5DA}</a:tableStyleId>
              </a:tblPr>
              <a:tblGrid>
                <a:gridCol w="1354063">
                  <a:extLst>
                    <a:ext uri="{9D8B030D-6E8A-4147-A177-3AD203B41FA5}">
                      <a16:colId xmlns:a16="http://schemas.microsoft.com/office/drawing/2014/main" xmlns="" val="648383397"/>
                    </a:ext>
                  </a:extLst>
                </a:gridCol>
                <a:gridCol w="1442825">
                  <a:extLst>
                    <a:ext uri="{9D8B030D-6E8A-4147-A177-3AD203B41FA5}">
                      <a16:colId xmlns:a16="http://schemas.microsoft.com/office/drawing/2014/main" xmlns="" val="462405158"/>
                    </a:ext>
                  </a:extLst>
                </a:gridCol>
                <a:gridCol w="1807156">
                  <a:extLst>
                    <a:ext uri="{9D8B030D-6E8A-4147-A177-3AD203B41FA5}">
                      <a16:colId xmlns:a16="http://schemas.microsoft.com/office/drawing/2014/main" xmlns="" val="1346683030"/>
                    </a:ext>
                  </a:extLst>
                </a:gridCol>
                <a:gridCol w="1152128">
                  <a:extLst>
                    <a:ext uri="{9D8B030D-6E8A-4147-A177-3AD203B41FA5}">
                      <a16:colId xmlns:a16="http://schemas.microsoft.com/office/drawing/2014/main" xmlns="" val="2967033486"/>
                    </a:ext>
                  </a:extLst>
                </a:gridCol>
                <a:gridCol w="2016224">
                  <a:extLst>
                    <a:ext uri="{9D8B030D-6E8A-4147-A177-3AD203B41FA5}">
                      <a16:colId xmlns:a16="http://schemas.microsoft.com/office/drawing/2014/main" xmlns="" val="3972668145"/>
                    </a:ext>
                  </a:extLst>
                </a:gridCol>
              </a:tblGrid>
              <a:tr h="358984">
                <a:tc>
                  <a:txBody>
                    <a:bodyPr/>
                    <a:lstStyle/>
                    <a:p>
                      <a:pPr>
                        <a:spcAft>
                          <a:spcPts val="0"/>
                        </a:spcAft>
                      </a:pPr>
                      <a:r>
                        <a:rPr lang="en-US" sz="2000" b="1" kern="0" dirty="0">
                          <a:effectLst/>
                        </a:rPr>
                        <a:t>Name</a:t>
                      </a:r>
                      <a:endParaRPr lang="de-DE" sz="2000" b="1" kern="0" dirty="0">
                        <a:effectLst/>
                        <a:latin typeface="Times New Roman" panose="02020603050405020304" pitchFamily="18" charset="0"/>
                      </a:endParaRPr>
                    </a:p>
                  </a:txBody>
                  <a:tcPr marL="68580" marR="68580" marT="0" marB="0"/>
                </a:tc>
                <a:tc>
                  <a:txBody>
                    <a:bodyPr/>
                    <a:lstStyle/>
                    <a:p>
                      <a:pPr>
                        <a:spcAft>
                          <a:spcPts val="0"/>
                        </a:spcAft>
                      </a:pPr>
                      <a:r>
                        <a:rPr lang="en-US" sz="2000" b="1">
                          <a:effectLst/>
                        </a:rPr>
                        <a:t>Affiliations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Address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Phone</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dirty="0">
                          <a:effectLst/>
                        </a:rPr>
                        <a:t>email</a:t>
                      </a:r>
                      <a:endParaRPr lang="de-DE" sz="2000" b="1"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xmlns="" val="1899072140"/>
                  </a:ext>
                </a:extLst>
              </a:tr>
              <a:tr h="698120">
                <a:tc>
                  <a:txBody>
                    <a:bodyPr/>
                    <a:lstStyle/>
                    <a:p>
                      <a:pPr>
                        <a:spcAft>
                          <a:spcPts val="0"/>
                        </a:spcAft>
                      </a:pPr>
                      <a:r>
                        <a:rPr lang="en-US" sz="1400" dirty="0">
                          <a:effectLst/>
                        </a:rPr>
                        <a:t>Jae </a:t>
                      </a:r>
                      <a:r>
                        <a:rPr lang="en-US" sz="1400" dirty="0" err="1">
                          <a:effectLst/>
                        </a:rPr>
                        <a:t>Seung</a:t>
                      </a:r>
                      <a:r>
                        <a:rPr lang="en-US" sz="1400" dirty="0">
                          <a:effectLst/>
                        </a:rPr>
                        <a:t> Lee</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ETRI	</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161 </a:t>
                      </a:r>
                      <a:r>
                        <a:rPr lang="en-US" sz="1400" dirty="0" err="1">
                          <a:effectLst/>
                        </a:rPr>
                        <a:t>Gajeong</a:t>
                      </a:r>
                      <a:r>
                        <a:rPr lang="en-US" sz="1400" dirty="0">
                          <a:effectLst/>
                        </a:rPr>
                        <a:t>-dong</a:t>
                      </a:r>
                      <a:br>
                        <a:rPr lang="en-US" sz="1400" dirty="0">
                          <a:effectLst/>
                        </a:rPr>
                      </a:br>
                      <a:r>
                        <a:rPr lang="en-US" sz="1400" dirty="0" err="1">
                          <a:effectLst/>
                        </a:rPr>
                        <a:t>Yuseong-gu</a:t>
                      </a:r>
                      <a:r>
                        <a:rPr lang="en-US" sz="1400" dirty="0">
                          <a:effectLst/>
                        </a:rPr>
                        <a:t/>
                      </a:r>
                      <a:br>
                        <a:rPr lang="en-US" sz="1400" dirty="0">
                          <a:effectLst/>
                        </a:rPr>
                      </a:br>
                      <a:r>
                        <a:rPr lang="en-US" sz="1400" dirty="0">
                          <a:effectLst/>
                        </a:rPr>
                        <a:t>Daejeon</a:t>
                      </a:r>
                      <a:br>
                        <a:rPr lang="en-US" sz="1400" dirty="0">
                          <a:effectLst/>
                        </a:rPr>
                      </a:br>
                      <a:r>
                        <a:rPr lang="en-US" sz="1400" dirty="0">
                          <a:effectLst/>
                        </a:rPr>
                        <a:t>Korea</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+82-42-860-1326</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jasonlee@etri.re.kr</a:t>
                      </a:r>
                      <a:endParaRPr lang="de-DE" sz="1400" dirty="0">
                        <a:effectLst/>
                        <a:latin typeface="Times New Roman" panose="02020603050405020304" pitchFamily="18" charset="0"/>
                        <a:ea typeface="Malgun Gothic" panose="020B0503020000020004" pitchFamily="34" charset="-127"/>
                      </a:endParaRPr>
                    </a:p>
                  </a:txBody>
                  <a:tcPr marL="68580" marR="68580" marT="0" marB="0"/>
                </a:tc>
              </a:tr>
              <a:tr h="698120">
                <a:tc>
                  <a:txBody>
                    <a:bodyPr/>
                    <a:lstStyle/>
                    <a:p>
                      <a:pPr>
                        <a:spcAft>
                          <a:spcPts val="0"/>
                        </a:spcAft>
                      </a:pPr>
                      <a:r>
                        <a:rPr lang="en-US" sz="1400" dirty="0">
                          <a:effectLst/>
                        </a:rPr>
                        <a:t>Guido R. Hiertz</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Ericsson</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Ericsson </a:t>
                      </a:r>
                      <a:r>
                        <a:rPr lang="en-US" sz="1400" dirty="0" err="1">
                          <a:effectLst/>
                        </a:rPr>
                        <a:t>Allee</a:t>
                      </a:r>
                      <a:r>
                        <a:rPr lang="en-US" sz="1400" dirty="0">
                          <a:effectLst/>
                        </a:rPr>
                        <a:t> 1</a:t>
                      </a:r>
                      <a:br>
                        <a:rPr lang="en-US" sz="1400" dirty="0">
                          <a:effectLst/>
                        </a:rPr>
                      </a:br>
                      <a:r>
                        <a:rPr lang="en-US" sz="1400" dirty="0">
                          <a:effectLst/>
                        </a:rPr>
                        <a:t>52134 </a:t>
                      </a:r>
                      <a:r>
                        <a:rPr lang="en-US" sz="1400" dirty="0" err="1">
                          <a:effectLst/>
                        </a:rPr>
                        <a:t>Herzogenrath</a:t>
                      </a:r>
                      <a:r>
                        <a:rPr lang="en-US" sz="1400" dirty="0">
                          <a:effectLst/>
                        </a:rPr>
                        <a:t/>
                      </a:r>
                      <a:br>
                        <a:rPr lang="en-US" sz="1400" dirty="0">
                          <a:effectLst/>
                        </a:rPr>
                      </a:br>
                      <a:r>
                        <a:rPr lang="en-US" sz="1400" dirty="0">
                          <a:effectLst/>
                        </a:rPr>
                        <a:t>Germany</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+49-2407-575-5575</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hiertz@ieee.org</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xmlns="" val="1661204860"/>
                  </a:ext>
                </a:extLst>
              </a:tr>
              <a:tr h="677928">
                <a:tc>
                  <a:txBody>
                    <a:bodyPr/>
                    <a:lstStyle/>
                    <a:p>
                      <a:pPr>
                        <a:spcAft>
                          <a:spcPts val="0"/>
                        </a:spcAft>
                      </a:pPr>
                      <a:r>
                        <a:rPr lang="en-US" sz="1400" dirty="0">
                          <a:effectLst/>
                        </a:rPr>
                        <a:t>Laurent </a:t>
                      </a:r>
                      <a:r>
                        <a:rPr lang="en-US" sz="1400" dirty="0" err="1">
                          <a:effectLst/>
                        </a:rPr>
                        <a:t>Cariou</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Intel</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2111 NE 21</a:t>
                      </a:r>
                      <a:r>
                        <a:rPr lang="en-US" sz="1400" baseline="30000">
                          <a:effectLst/>
                        </a:rPr>
                        <a:t>st</a:t>
                      </a:r>
                      <a:r>
                        <a:rPr lang="en-US" sz="1400">
                          <a:effectLst/>
                        </a:rPr>
                        <a:t> Avenue</a:t>
                      </a:r>
                      <a:br>
                        <a:rPr lang="en-US" sz="1400">
                          <a:effectLst/>
                        </a:rPr>
                      </a:br>
                      <a:r>
                        <a:rPr lang="en-US" sz="1400">
                          <a:effectLst/>
                        </a:rPr>
                        <a:t>Hilsboro</a:t>
                      </a:r>
                      <a:br>
                        <a:rPr lang="en-US" sz="1400">
                          <a:effectLst/>
                        </a:rPr>
                      </a:br>
                      <a:r>
                        <a:rPr lang="en-US" sz="1400">
                          <a:effectLst/>
                        </a:rPr>
                        <a:t>USA</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+1-503-329-4020	</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laurent.cariou@intel.com</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xmlns="" val="421142795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(1/2)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Proposed 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2560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Tree>
    <p:extLst>
      <p:ext uri="{BB962C8B-B14F-4D97-AF65-F5344CB8AC3E}">
        <p14:creationId xmlns:p14="http://schemas.microsoft.com/office/powerpoint/2010/main" val="1058059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(2/2)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A 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2560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extLst>
      <p:ext uri="{BB962C8B-B14F-4D97-AF65-F5344CB8AC3E}">
        <p14:creationId xmlns:p14="http://schemas.microsoft.com/office/powerpoint/2010/main" val="4054111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2560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9" name="Title 1"/>
          <p:cNvSpPr>
            <a:spLocks noGrp="1"/>
          </p:cNvSpPr>
          <p:nvPr>
            <p:ph type="title"/>
          </p:nvPr>
        </p:nvSpPr>
        <p:spPr>
          <a:xfrm>
            <a:off x="685800" y="685800"/>
            <a:ext cx="7770813" cy="1065213"/>
          </a:xfrm>
        </p:spPr>
        <p:txBody>
          <a:bodyPr/>
          <a:lstStyle/>
          <a:p>
            <a:r>
              <a:rPr lang="en-US" dirty="0"/>
              <a:t>Straw polls</a:t>
            </a:r>
          </a:p>
        </p:txBody>
      </p:sp>
      <p:sp>
        <p:nvSpPr>
          <p:cNvPr id="10"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a:t>All straw polls to be sequentially numbered by chairmen</a:t>
            </a:r>
          </a:p>
          <a:p>
            <a:pPr lvl="1">
              <a:buFont typeface="Arial" panose="020B0604020202020204" pitchFamily="34" charset="0"/>
              <a:buChar char="•"/>
            </a:pPr>
            <a:r>
              <a:rPr lang="en-US" sz="1800" dirty="0"/>
              <a:t>Year, Month, Day, three digits: </a:t>
            </a:r>
            <a:r>
              <a:rPr lang="en-US" sz="1800" dirty="0" err="1"/>
              <a:t>YYYYMMDDxyz</a:t>
            </a:r>
            <a:endParaRPr lang="en-US" sz="1800" dirty="0"/>
          </a:p>
          <a:p>
            <a:pPr>
              <a:buFont typeface="Arial" panose="020B0604020202020204" pitchFamily="34" charset="0"/>
              <a:buChar char="•"/>
            </a:pPr>
            <a:r>
              <a:rPr lang="en-US" sz="2400" dirty="0"/>
              <a:t>Two Straw Poll categories</a:t>
            </a:r>
          </a:p>
          <a:p>
            <a:pPr lvl="1">
              <a:buFont typeface="Arial" panose="020B0604020202020204" pitchFamily="34" charset="0"/>
              <a:buChar char="•"/>
            </a:pPr>
            <a:r>
              <a:rPr lang="en-US" sz="1800" dirty="0">
                <a:solidFill>
                  <a:srgbClr val="FF0000"/>
                </a:solidFill>
              </a:rPr>
              <a:t>Ad hoc Straw Polls</a:t>
            </a:r>
            <a:r>
              <a:rPr lang="en-US" sz="1800" dirty="0"/>
              <a:t>: A20150312001</a:t>
            </a:r>
          </a:p>
          <a:p>
            <a:pPr lvl="2">
              <a:buFont typeface="Arial" panose="020B0604020202020204" pitchFamily="34" charset="0"/>
              <a:buChar char="•"/>
            </a:pPr>
            <a:r>
              <a:rPr lang="en-US" sz="1600" dirty="0"/>
              <a:t>During discussions</a:t>
            </a:r>
          </a:p>
          <a:p>
            <a:pPr lvl="2">
              <a:buFont typeface="Arial" panose="020B0604020202020204" pitchFamily="34" charset="0"/>
              <a:buChar char="•"/>
            </a:pPr>
            <a:r>
              <a:rPr lang="en-US" sz="1600" dirty="0"/>
              <a:t>Test for Ad hoc group internal opinions</a:t>
            </a:r>
          </a:p>
          <a:p>
            <a:pPr lvl="1">
              <a:buFont typeface="Arial" panose="020B0604020202020204" pitchFamily="34" charset="0"/>
              <a:buChar char="•"/>
            </a:pPr>
            <a:r>
              <a:rPr lang="en-US" sz="1800" dirty="0">
                <a:solidFill>
                  <a:srgbClr val="FF0000"/>
                </a:solidFill>
              </a:rPr>
              <a:t>Report Straw Polls</a:t>
            </a:r>
            <a:r>
              <a:rPr lang="en-US" sz="1800" dirty="0"/>
              <a:t>: R20150312001</a:t>
            </a:r>
          </a:p>
          <a:p>
            <a:pPr lvl="2">
              <a:buFont typeface="Arial" panose="020B0604020202020204" pitchFamily="34" charset="0"/>
              <a:buChar char="•"/>
            </a:pPr>
            <a:r>
              <a:rPr lang="en-US" sz="1600" dirty="0"/>
              <a:t>Result to be reported to Task Group 802.11ax</a:t>
            </a:r>
          </a:p>
          <a:p>
            <a:pPr lvl="2">
              <a:buFont typeface="Arial" panose="020B0604020202020204" pitchFamily="34" charset="0"/>
              <a:buChar char="•"/>
            </a:pPr>
            <a:r>
              <a:rPr lang="en-US" sz="1600" dirty="0"/>
              <a:t>Meant as advise for Task Group (motion)</a:t>
            </a:r>
          </a:p>
        </p:txBody>
      </p:sp>
      <p:pic>
        <p:nvPicPr>
          <p:cNvPr id="11" name="Picture 3" descr="C:\Users\eguihie\AppData\Local\Microsoft\Windows\Temporary Internet Files\Content.IE5\4Z97PE9C\checklist[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9059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9459"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13</a:t>
            </a:fld>
            <a:endParaRPr lang="en-US" altLang="en-US"/>
          </a:p>
        </p:txBody>
      </p:sp>
      <p:sp>
        <p:nvSpPr>
          <p:cNvPr id="9" name="Title 6"/>
          <p:cNvSpPr txBox="1">
            <a:spLocks/>
          </p:cNvSpPr>
          <p:nvPr/>
        </p:nvSpPr>
        <p:spPr bwMode="auto">
          <a:xfrm>
            <a:off x="685800" y="1124744"/>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smtClean="0"/>
              <a:t>IEEE 802.11 TGax</a:t>
            </a:r>
            <a:br>
              <a:rPr lang="en-US" kern="0" smtClean="0"/>
            </a:br>
            <a:r>
              <a:rPr lang="en-US" kern="0" smtClean="0"/>
              <a:t>High Efficiency WLAN Task Group</a:t>
            </a:r>
            <a:br>
              <a:rPr lang="en-US" kern="0" smtClean="0"/>
            </a:br>
            <a:r>
              <a:rPr lang="en-US" kern="0" smtClean="0"/>
              <a:t>Ad hoc Group Spatial Reuse</a:t>
            </a:r>
            <a:endParaRPr lang="en-US" kern="0" dirty="0"/>
          </a:p>
        </p:txBody>
      </p:sp>
      <p:sp>
        <p:nvSpPr>
          <p:cNvPr id="11" name="Title 6"/>
          <p:cNvSpPr txBox="1">
            <a:spLocks/>
          </p:cNvSpPr>
          <p:nvPr/>
        </p:nvSpPr>
        <p:spPr bwMode="auto">
          <a:xfrm>
            <a:off x="685800" y="1124744"/>
            <a:ext cx="77724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t>IEEE 802.11 </a:t>
            </a:r>
            <a:r>
              <a:rPr kumimoji="0" lang="en-US" sz="3200" b="1" i="0" u="none" strike="noStrike" kern="0" cap="none" spc="0" normalizeH="0" baseline="0" noProof="0" dirty="0" err="1" smtClean="0">
                <a:ln>
                  <a:noFill/>
                </a:ln>
                <a:solidFill>
                  <a:srgbClr val="000000"/>
                </a:solidFill>
                <a:effectLst/>
                <a:uLnTx/>
                <a:uFillTx/>
                <a:latin typeface="Times New Roman"/>
                <a:ea typeface="MS Gothic"/>
                <a:cs typeface="+mj-cs"/>
              </a:rPr>
              <a:t>TGax</a:t>
            </a:r>
            <a: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t/>
            </a:r>
            <a:b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br>
            <a: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t>High Efficiency WLAN Task Group</a:t>
            </a:r>
            <a:b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br>
            <a: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t>Ad hoc Group Spatial Reuse</a:t>
            </a:r>
            <a:endParaRPr kumimoji="0" lang="en-US" sz="3200" b="1"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12" name="Subtitle 7"/>
          <p:cNvSpPr txBox="1">
            <a:spLocks/>
          </p:cNvSpPr>
          <p:nvPr/>
        </p:nvSpPr>
        <p:spPr bwMode="auto">
          <a:xfrm>
            <a:off x="1371600" y="2880518"/>
            <a:ext cx="6400800" cy="22766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marL="0" marR="0" lvl="0" indent="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smtClean="0">
                <a:ln>
                  <a:noFill/>
                </a:ln>
                <a:solidFill>
                  <a:srgbClr val="000000"/>
                </a:solidFill>
                <a:effectLst/>
                <a:uLnTx/>
                <a:uFillTx/>
                <a:latin typeface="Times New Roman"/>
                <a:ea typeface="MS Gothic"/>
                <a:cs typeface="+mn-cs"/>
              </a:rPr>
              <a:t>Daejeon, Korea</a:t>
            </a:r>
          </a:p>
          <a:p>
            <a:pPr marL="0" marR="0" lvl="0" indent="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smtClean="0">
                <a:ln>
                  <a:noFill/>
                </a:ln>
                <a:solidFill>
                  <a:srgbClr val="000000"/>
                </a:solidFill>
                <a:effectLst/>
                <a:uLnTx/>
                <a:uFillTx/>
                <a:latin typeface="Times New Roman"/>
                <a:ea typeface="MS Gothic"/>
                <a:cs typeface="+mn-cs"/>
              </a:rPr>
              <a:t>2017-05-09</a:t>
            </a:r>
          </a:p>
          <a:p>
            <a:pPr marL="0" marR="0" lvl="0" indent="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smtClean="0">
                <a:ln>
                  <a:noFill/>
                </a:ln>
                <a:solidFill>
                  <a:srgbClr val="000000"/>
                </a:solidFill>
                <a:effectLst/>
                <a:uLnTx/>
                <a:uFillTx/>
                <a:latin typeface="Times New Roman"/>
                <a:ea typeface="MS Gothic"/>
                <a:cs typeface="+mn-cs"/>
              </a:rPr>
              <a:t>Ad hoc chairmen:</a:t>
            </a:r>
          </a:p>
          <a:p>
            <a:pPr marL="0" marR="0" lvl="0" indent="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smtClean="0">
                <a:ln>
                  <a:noFill/>
                </a:ln>
                <a:solidFill>
                  <a:srgbClr val="000000"/>
                </a:solidFill>
                <a:effectLst/>
                <a:uLnTx/>
                <a:uFillTx/>
                <a:latin typeface="Times New Roman"/>
                <a:ea typeface="MS Gothic"/>
                <a:cs typeface="+mn-cs"/>
              </a:rPr>
              <a:t>Jae Seung Lee (ETRI), Laurent Cariou (Intel), Guido R. Hiertz (Ericsson)</a:t>
            </a:r>
            <a:endParaRPr kumimoji="0" lang="en-US" sz="2400" b="1" i="0" u="none" strike="noStrike" kern="0" cap="none" spc="0" normalizeH="0" baseline="0" noProof="0" dirty="0">
              <a:ln>
                <a:noFill/>
              </a:ln>
              <a:solidFill>
                <a:srgbClr val="000000"/>
              </a:solidFill>
              <a:effectLst/>
              <a:uLnTx/>
              <a:uFillTx/>
              <a:latin typeface="Times New Roman"/>
              <a:ea typeface="MS Gothic"/>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9459"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14</a:t>
            </a:fld>
            <a:endParaRPr lang="en-US" altLang="en-US"/>
          </a:p>
        </p:txBody>
      </p:sp>
      <p:sp>
        <p:nvSpPr>
          <p:cNvPr id="19461" name="Rectangle 2"/>
          <p:cNvSpPr>
            <a:spLocks noGrp="1" noChangeArrowheads="1"/>
          </p:cNvSpPr>
          <p:nvPr>
            <p:ph type="title"/>
          </p:nvPr>
        </p:nvSpPr>
        <p:spPr/>
        <p:txBody>
          <a:bodyPr/>
          <a:lstStyle/>
          <a:p>
            <a:r>
              <a:rPr lang="en-US" altLang="en-US" dirty="0"/>
              <a:t>Agenda </a:t>
            </a:r>
            <a:r>
              <a:rPr lang="en-US" altLang="en-US" dirty="0" smtClean="0"/>
              <a:t>Items </a:t>
            </a:r>
            <a:r>
              <a:rPr lang="en-US" altLang="en-US" dirty="0" smtClean="0"/>
              <a:t>for the Week</a:t>
            </a:r>
            <a:endParaRPr lang="en-US" altLang="en-US" dirty="0"/>
          </a:p>
        </p:txBody>
      </p:sp>
      <p:sp>
        <p:nvSpPr>
          <p:cNvPr id="19462" name="Rectangle 8"/>
          <p:cNvSpPr>
            <a:spLocks noGrp="1" noChangeArrowheads="1"/>
          </p:cNvSpPr>
          <p:nvPr>
            <p:ph type="body" idx="1"/>
          </p:nvPr>
        </p:nvSpPr>
        <p:spPr>
          <a:xfrm>
            <a:off x="609600" y="1828800"/>
            <a:ext cx="7772400" cy="4343400"/>
          </a:xfrm>
        </p:spPr>
        <p:txBody>
          <a:bodyPr/>
          <a:lstStyle/>
          <a:p>
            <a:pPr>
              <a:buFont typeface="Arial" panose="020B0604020202020204" pitchFamily="34" charset="0"/>
              <a:buChar char="•"/>
            </a:pPr>
            <a:r>
              <a:rPr lang="en-US" altLang="ko-KR" sz="2200" dirty="0"/>
              <a:t>Call meeting to order </a:t>
            </a:r>
          </a:p>
          <a:p>
            <a:pPr>
              <a:buFont typeface="Arial" panose="020B0604020202020204" pitchFamily="34" charset="0"/>
              <a:buChar char="•"/>
            </a:pPr>
            <a:r>
              <a:rPr lang="en-US" altLang="ko-KR" sz="2200" dirty="0"/>
              <a:t>Patent policy, etc. </a:t>
            </a:r>
            <a:r>
              <a:rPr lang="en-US" altLang="en-US" sz="2200" dirty="0"/>
              <a:t>(Call for Potentially Essential Patents)</a:t>
            </a:r>
          </a:p>
          <a:p>
            <a:pPr>
              <a:buFont typeface="Arial" panose="020B0604020202020204" pitchFamily="34" charset="0"/>
              <a:buChar char="•"/>
            </a:pPr>
            <a:r>
              <a:rPr lang="en-US" altLang="ko-KR" sz="2200" dirty="0"/>
              <a:t>Review ad hoc rules </a:t>
            </a:r>
          </a:p>
          <a:p>
            <a:pPr lvl="1">
              <a:buFont typeface="Arial" panose="020B0604020202020204" pitchFamily="34" charset="0"/>
              <a:buChar char="•"/>
            </a:pPr>
            <a:r>
              <a:rPr lang="en-US" altLang="en-US" sz="1800" dirty="0" smtClean="0"/>
              <a:t>See Slides 10 ~ 11</a:t>
            </a:r>
            <a:endParaRPr lang="en-US" altLang="en-US" sz="1800" dirty="0"/>
          </a:p>
          <a:p>
            <a:pPr>
              <a:buFont typeface="Arial" panose="020B0604020202020204" pitchFamily="34" charset="0"/>
              <a:buChar char="•"/>
            </a:pPr>
            <a:r>
              <a:rPr lang="en-US" altLang="en-US" sz="2200" dirty="0"/>
              <a:t>Call for submissions</a:t>
            </a:r>
          </a:p>
          <a:p>
            <a:pPr>
              <a:buFont typeface="Arial" panose="020B0604020202020204" pitchFamily="34" charset="0"/>
              <a:buChar char="•"/>
            </a:pPr>
            <a:r>
              <a:rPr lang="en-US" altLang="en-US" sz="2200" dirty="0"/>
              <a:t>Set and approve agenda</a:t>
            </a:r>
            <a:endParaRPr lang="en-US" altLang="ko-KR" sz="2200" dirty="0"/>
          </a:p>
          <a:p>
            <a:pPr>
              <a:buFont typeface="Arial" panose="020B0604020202020204" pitchFamily="34" charset="0"/>
              <a:buChar char="•"/>
            </a:pPr>
            <a:r>
              <a:rPr lang="en-CA" altLang="en-US" sz="2200" dirty="0"/>
              <a:t>Technical presentations approved by 802.11ax chair for presentation this week, and related straw polls</a:t>
            </a:r>
            <a:endParaRPr lang="en-US" altLang="ko-KR" sz="2200" dirty="0"/>
          </a:p>
          <a:p>
            <a:pPr>
              <a:buFont typeface="Arial" panose="020B0604020202020204" pitchFamily="34" charset="0"/>
              <a:buChar char="•"/>
            </a:pPr>
            <a:r>
              <a:rPr lang="en-US" altLang="ko-KR" sz="2200" dirty="0"/>
              <a:t>Any other technical presentations</a:t>
            </a:r>
          </a:p>
          <a:p>
            <a:pPr>
              <a:buFont typeface="Arial" panose="020B0604020202020204" pitchFamily="34" charset="0"/>
              <a:buChar char="•"/>
            </a:pPr>
            <a:r>
              <a:rPr lang="en-US" altLang="ko-KR" sz="2200" dirty="0"/>
              <a:t>Any other business</a:t>
            </a:r>
          </a:p>
          <a:p>
            <a:pPr>
              <a:buFont typeface="Arial" panose="020B0604020202020204" pitchFamily="34" charset="0"/>
              <a:buChar char="•"/>
            </a:pPr>
            <a:r>
              <a:rPr lang="en-US" altLang="ko-KR" sz="2200" dirty="0"/>
              <a:t>Adjourn</a:t>
            </a:r>
            <a:endParaRPr lang="en-US" altLang="ko-KR" sz="2200" dirty="0"/>
          </a:p>
        </p:txBody>
      </p:sp>
    </p:spTree>
    <p:extLst>
      <p:ext uri="{BB962C8B-B14F-4D97-AF65-F5344CB8AC3E}">
        <p14:creationId xmlns:p14="http://schemas.microsoft.com/office/powerpoint/2010/main" val="1594394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a:t>Submissions (SR)</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5" name="Footer Placeholder 4"/>
          <p:cNvSpPr>
            <a:spLocks noGrp="1"/>
          </p:cNvSpPr>
          <p:nvPr>
            <p:ph type="ftr" sz="quarter" idx="11"/>
          </p:nvPr>
        </p:nvSpPr>
        <p:spPr>
          <a:xfrm>
            <a:off x="6828712" y="6475413"/>
            <a:ext cx="1715213" cy="184666"/>
          </a:xfrm>
        </p:spPr>
        <p:txBody>
          <a:bodyPr/>
          <a:lstStyle/>
          <a:p>
            <a:pPr>
              <a:defRPr/>
            </a:pPr>
            <a:r>
              <a:rPr lang="en-US" altLang="ko-KR" dirty="0"/>
              <a:t>Jae </a:t>
            </a:r>
            <a:r>
              <a:rPr lang="en-US" altLang="ko-KR" dirty="0" err="1"/>
              <a:t>Seung</a:t>
            </a:r>
            <a:r>
              <a:rPr lang="en-US" altLang="ko-KR" dirty="0"/>
              <a:t> Lee (ETRI) et al.</a:t>
            </a:r>
            <a:endParaRPr lang="en-US" altLang="ko-KR" dirty="0"/>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15</a:t>
            </a:fld>
            <a:endParaRPr lang="en-US" altLang="en-US" dirty="0"/>
          </a:p>
        </p:txBody>
      </p:sp>
      <p:graphicFrame>
        <p:nvGraphicFramePr>
          <p:cNvPr id="8" name="Content Placeholder 8"/>
          <p:cNvGraphicFramePr>
            <a:graphicFrameLocks/>
          </p:cNvGraphicFramePr>
          <p:nvPr>
            <p:extLst>
              <p:ext uri="{D42A27DB-BD31-4B8C-83A1-F6EECF244321}">
                <p14:modId xmlns:p14="http://schemas.microsoft.com/office/powerpoint/2010/main" val="1698303064"/>
              </p:ext>
            </p:extLst>
          </p:nvPr>
        </p:nvGraphicFramePr>
        <p:xfrm>
          <a:off x="838200" y="1447800"/>
          <a:ext cx="7421563" cy="2249040"/>
        </p:xfrm>
        <a:graphic>
          <a:graphicData uri="http://schemas.openxmlformats.org/drawingml/2006/table">
            <a:tbl>
              <a:tblPr firstRow="1">
                <a:tableStyleId>{793D81CF-94F2-401A-BA57-92F5A7B2D0C5}</a:tableStyleId>
              </a:tblPr>
              <a:tblGrid>
                <a:gridCol w="1237830">
                  <a:extLst>
                    <a:ext uri="{9D8B030D-6E8A-4147-A177-3AD203B41FA5}">
                      <a16:colId xmlns:a16="http://schemas.microsoft.com/office/drawing/2014/main" xmlns="" val="20000"/>
                    </a:ext>
                  </a:extLst>
                </a:gridCol>
                <a:gridCol w="2965483">
                  <a:extLst>
                    <a:ext uri="{9D8B030D-6E8A-4147-A177-3AD203B41FA5}">
                      <a16:colId xmlns:a16="http://schemas.microsoft.com/office/drawing/2014/main" xmlns="" val="20001"/>
                    </a:ext>
                  </a:extLst>
                </a:gridCol>
                <a:gridCol w="1968887">
                  <a:extLst>
                    <a:ext uri="{9D8B030D-6E8A-4147-A177-3AD203B41FA5}">
                      <a16:colId xmlns:a16="http://schemas.microsoft.com/office/drawing/2014/main" xmlns="" val="20002"/>
                    </a:ext>
                  </a:extLst>
                </a:gridCol>
                <a:gridCol w="1249363"/>
              </a:tblGrid>
              <a:tr h="190500">
                <a:tc>
                  <a:txBody>
                    <a:bodyPr/>
                    <a:lstStyle/>
                    <a:p>
                      <a:pPr algn="ctr" fontAlgn="b"/>
                      <a:r>
                        <a:rPr lang="en-US" sz="1600" u="none" strike="noStrike" dirty="0">
                          <a:effectLst/>
                          <a:latin typeface="Arial" panose="020B0604020202020204" pitchFamily="34" charset="0"/>
                          <a:cs typeface="Arial" panose="020B0604020202020204" pitchFamily="34" charset="0"/>
                        </a:rPr>
                        <a:t>DCN</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u="none" strike="noStrike">
                          <a:effectLst/>
                          <a:latin typeface="Arial" panose="020B0604020202020204" pitchFamily="34" charset="0"/>
                          <a:cs typeface="Arial" panose="020B0604020202020204" pitchFamily="34" charset="0"/>
                        </a:rPr>
                        <a:t>Title</a:t>
                      </a:r>
                      <a:endParaRPr lang="en-US" sz="16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u="none" strike="noStrike" dirty="0">
                          <a:effectLst/>
                          <a:latin typeface="Arial" panose="020B0604020202020204" pitchFamily="34" charset="0"/>
                          <a:cs typeface="Arial" panose="020B0604020202020204" pitchFamily="34" charset="0"/>
                        </a:rPr>
                        <a:t>Author</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b="1" i="0" u="none" strike="noStrike" dirty="0" smtClean="0">
                          <a:solidFill>
                            <a:srgbClr val="FFFFFF"/>
                          </a:solidFill>
                          <a:effectLst/>
                          <a:latin typeface="Arial" panose="020B0604020202020204" pitchFamily="34" charset="0"/>
                          <a:cs typeface="Arial" panose="020B0604020202020204" pitchFamily="34" charset="0"/>
                        </a:rPr>
                        <a:t>Presentation</a:t>
                      </a:r>
                      <a:r>
                        <a:rPr lang="en-US" sz="1600" b="1" i="0" u="none" strike="noStrike" baseline="0" dirty="0" smtClean="0">
                          <a:solidFill>
                            <a:srgbClr val="FFFFFF"/>
                          </a:solidFill>
                          <a:effectLst/>
                          <a:latin typeface="Arial" panose="020B0604020202020204" pitchFamily="34" charset="0"/>
                          <a:cs typeface="Arial" panose="020B0604020202020204" pitchFamily="34" charset="0"/>
                        </a:rPr>
                        <a:t> Order</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xmlns="" val="10000"/>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11-17/0633</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a:effectLst/>
                          <a:latin typeface="Arial" panose="020B0604020202020204" pitchFamily="34" charset="0"/>
                          <a:cs typeface="Arial" panose="020B0604020202020204" pitchFamily="34" charset="0"/>
                        </a:rPr>
                        <a:t>CR-27-9-spatial-reuse-updates</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a:effectLst/>
                          <a:latin typeface="Arial" panose="020B0604020202020204" pitchFamily="34" charset="0"/>
                          <a:cs typeface="Arial" panose="020B0604020202020204" pitchFamily="34" charset="0"/>
                        </a:rPr>
                        <a:t>Matthew Fischer</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b="0" i="0" u="none" strike="noStrike" dirty="0" smtClean="0">
                          <a:solidFill>
                            <a:schemeClr val="dk1"/>
                          </a:solidFill>
                          <a:effectLst/>
                          <a:latin typeface="Arial" panose="020B0604020202020204" pitchFamily="34" charset="0"/>
                          <a:cs typeface="Arial" panose="020B0604020202020204" pitchFamily="34" charset="0"/>
                        </a:rPr>
                        <a:t>1</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extLst>
                  <a:ext uri="{0D108BD9-81ED-4DB2-BD59-A6C34878D82A}">
                    <a16:rowId xmlns:a16="http://schemas.microsoft.com/office/drawing/2014/main" xmlns="" val="10001"/>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11-17/0640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cr-27-2-SRG-updates</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a:effectLst/>
                          <a:latin typeface="Arial" panose="020B0604020202020204" pitchFamily="34" charset="0"/>
                          <a:cs typeface="Arial" panose="020B0604020202020204" pitchFamily="34" charset="0"/>
                        </a:rPr>
                        <a:t>Matthew Fischer</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b="0" i="0" u="none" strike="noStrike" dirty="0" smtClean="0">
                          <a:solidFill>
                            <a:schemeClr val="dk1"/>
                          </a:solidFill>
                          <a:effectLst/>
                          <a:latin typeface="Arial" panose="020B0604020202020204" pitchFamily="34" charset="0"/>
                          <a:cs typeface="Arial" panose="020B0604020202020204" pitchFamily="34" charset="0"/>
                        </a:rPr>
                        <a:t>2</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extLst>
                  <a:ext uri="{0D108BD9-81ED-4DB2-BD59-A6C34878D82A}">
                    <a16:rowId xmlns:a16="http://schemas.microsoft.com/office/drawing/2014/main" xmlns="" val="10002"/>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11-17/0748</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Supplementary instructions related to OBSS_PD spatial reuse Disallow / Prohibit</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a:effectLst/>
                          <a:latin typeface="Arial" panose="020B0604020202020204" pitchFamily="34" charset="0"/>
                          <a:cs typeface="Arial" panose="020B0604020202020204" pitchFamily="34" charset="0"/>
                        </a:rPr>
                        <a:t>Sean Coffey</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b="0" i="0" u="none" strike="noStrike" dirty="0" smtClean="0">
                          <a:solidFill>
                            <a:schemeClr val="dk1"/>
                          </a:solidFill>
                          <a:effectLst/>
                          <a:latin typeface="Arial" panose="020B0604020202020204" pitchFamily="34" charset="0"/>
                          <a:cs typeface="Arial" panose="020B0604020202020204" pitchFamily="34" charset="0"/>
                        </a:rPr>
                        <a:t>3</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extLst>
                  <a:ext uri="{0D108BD9-81ED-4DB2-BD59-A6C34878D82A}">
                    <a16:rowId xmlns:a16="http://schemas.microsoft.com/office/drawing/2014/main" xmlns="" val="10003"/>
                  </a:ext>
                </a:extLst>
              </a:tr>
              <a:tr h="190500">
                <a:tc>
                  <a:txBody>
                    <a:bodyPr/>
                    <a:lstStyle/>
                    <a:p>
                      <a:pPr algn="l" fontAlgn="b"/>
                      <a:r>
                        <a:rPr lang="en-US" sz="1600" u="none" strike="noStrike">
                          <a:effectLst/>
                          <a:latin typeface="Arial" panose="020B0604020202020204" pitchFamily="34" charset="0"/>
                          <a:cs typeface="Arial" panose="020B0604020202020204" pitchFamily="34" charset="0"/>
                        </a:rPr>
                        <a:t>11-17/0724</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LBS2 various</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Matthew Fischer</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b="0" i="0" u="none" strike="noStrike" dirty="0" smtClean="0">
                          <a:solidFill>
                            <a:schemeClr val="dk1"/>
                          </a:solidFill>
                          <a:effectLst/>
                          <a:latin typeface="Arial" panose="020B0604020202020204" pitchFamily="34" charset="0"/>
                          <a:cs typeface="Arial" panose="020B0604020202020204" pitchFamily="34" charset="0"/>
                        </a:rPr>
                        <a:t>4</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extLst>
                  <a:ext uri="{0D108BD9-81ED-4DB2-BD59-A6C34878D82A}">
                    <a16:rowId xmlns:a16="http://schemas.microsoft.com/office/drawing/2014/main" xmlns="" val="10004"/>
                  </a:ext>
                </a:extLst>
              </a:tr>
              <a:tr h="190500">
                <a:tc>
                  <a:txBody>
                    <a:bodyPr/>
                    <a:lstStyle/>
                    <a:p>
                      <a:pPr algn="l" fontAlgn="b"/>
                      <a:r>
                        <a:rPr lang="en-US" sz="1600" u="none" strike="noStrike" dirty="0">
                          <a:effectLst/>
                          <a:latin typeface="Arial" panose="020B0604020202020204" pitchFamily="34" charset="0"/>
                          <a:cs typeface="Arial" panose="020B0604020202020204" pitchFamily="34" charset="0"/>
                        </a:rPr>
                        <a:t>11-17/0669</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sz="1600" u="none" strike="noStrike" dirty="0">
                          <a:effectLst/>
                          <a:latin typeface="Arial" panose="020B0604020202020204" pitchFamily="34" charset="0"/>
                          <a:cs typeface="Arial" panose="020B0604020202020204" pitchFamily="34" charset="0"/>
                        </a:rPr>
                        <a:t>CR for CID 4928</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sz="1600" u="none" strike="noStrike" dirty="0" err="1">
                          <a:effectLst/>
                          <a:latin typeface="Arial" panose="020B0604020202020204" pitchFamily="34" charset="0"/>
                          <a:cs typeface="Arial" panose="020B0604020202020204" pitchFamily="34" charset="0"/>
                        </a:rPr>
                        <a:t>Kaiying</a:t>
                      </a:r>
                      <a:r>
                        <a:rPr lang="en-US" sz="1600" u="none" strike="noStrike" dirty="0">
                          <a:effectLst/>
                          <a:latin typeface="Arial" panose="020B0604020202020204" pitchFamily="34" charset="0"/>
                          <a:cs typeface="Arial" panose="020B0604020202020204" pitchFamily="34" charset="0"/>
                        </a:rPr>
                        <a:t> </a:t>
                      </a:r>
                      <a:r>
                        <a:rPr lang="en-US" sz="1600" u="none" strike="noStrike" dirty="0" err="1">
                          <a:effectLst/>
                          <a:latin typeface="Arial" panose="020B0604020202020204" pitchFamily="34" charset="0"/>
                          <a:cs typeface="Arial" panose="020B0604020202020204" pitchFamily="34" charset="0"/>
                        </a:rPr>
                        <a:t>Lv</a:t>
                      </a:r>
                      <a:r>
                        <a:rPr lang="en-US" sz="1600" u="none" strike="noStrike" dirty="0">
                          <a:effectLst/>
                          <a:latin typeface="Arial" panose="020B0604020202020204" pitchFamily="34" charset="0"/>
                          <a:cs typeface="Arial" panose="020B0604020202020204" pitchFamily="34" charset="0"/>
                        </a:rPr>
                        <a:t>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sz="1600" b="0" i="0" u="none" strike="noStrike" dirty="0" smtClean="0">
                          <a:solidFill>
                            <a:schemeClr val="dk1"/>
                          </a:solidFill>
                          <a:effectLst/>
                          <a:latin typeface="Arial" panose="020B0604020202020204" pitchFamily="34" charset="0"/>
                          <a:cs typeface="Arial" panose="020B0604020202020204" pitchFamily="34" charset="0"/>
                        </a:rPr>
                        <a:t>5</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465159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endParaRPr lang="en-US" altLang="ko-KR" dirty="0"/>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16</a:t>
            </a:fld>
            <a:endParaRPr lang="en-US"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850" y="3863975"/>
            <a:ext cx="79867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3442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a:t>
            </a:r>
            <a:r>
              <a:rPr lang="en-US" altLang="ko-KR" dirty="0" smtClean="0"/>
              <a:t>R20170509001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to accept the resolutions provided in </a:t>
            </a:r>
            <a:r>
              <a:rPr lang="en-US" altLang="en-US" dirty="0" smtClean="0"/>
              <a:t>11-17/xxxxr0 </a:t>
            </a:r>
            <a:r>
              <a:rPr lang="en-US" altLang="en-US" dirty="0"/>
              <a:t>for the comments with CIDs </a:t>
            </a:r>
            <a:r>
              <a:rPr lang="en-US" altLang="en-US" dirty="0" smtClean="0"/>
              <a:t>xxx?</a:t>
            </a:r>
            <a:endParaRPr lang="en-US" altLang="en-US" dirty="0"/>
          </a:p>
          <a:p>
            <a:pPr marL="457200" lvl="1" indent="0">
              <a:buNone/>
            </a:pPr>
            <a:endParaRPr lang="en-US" dirty="0"/>
          </a:p>
          <a:p>
            <a:pPr lvl="1"/>
            <a:r>
              <a:rPr lang="en-US" dirty="0"/>
              <a:t>Yes: </a:t>
            </a:r>
          </a:p>
          <a:p>
            <a:pPr lvl="1"/>
            <a:r>
              <a:rPr lang="en-US" dirty="0"/>
              <a:t>No: </a:t>
            </a:r>
            <a:endParaRPr lang="en-US" dirty="0" smtClean="0"/>
          </a:p>
          <a:p>
            <a:pPr lvl="1"/>
            <a:r>
              <a:rPr lang="en-US" dirty="0" smtClean="0"/>
              <a:t>Abstain:</a:t>
            </a:r>
            <a:endParaRPr lang="en-US" dirty="0"/>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endParaRPr lang="en-US" altLang="ko-KR" dirty="0"/>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17</a:t>
            </a:fld>
            <a:endParaRPr lang="en-US" altLang="en-US"/>
          </a:p>
        </p:txBody>
      </p:sp>
      <p:sp>
        <p:nvSpPr>
          <p:cNvPr id="7" name="TextBox 6"/>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Tree>
    <p:extLst>
      <p:ext uri="{BB962C8B-B14F-4D97-AF65-F5344CB8AC3E}">
        <p14:creationId xmlns:p14="http://schemas.microsoft.com/office/powerpoint/2010/main" val="849471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R20150312001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to add to the TG Specification Frame work document?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a:t>
            </a:r>
          </a:p>
          <a:p>
            <a:pPr lvl="1">
              <a:buFont typeface="Arial" panose="020B0604020202020204" pitchFamily="34" charset="0"/>
              <a:buChar char="•"/>
            </a:pPr>
            <a:r>
              <a:rPr lang="en-US" altLang="ko-KR" dirty="0">
                <a:ea typeface="굴림" pitchFamily="34" charset="-127"/>
              </a:rPr>
              <a:t>N:</a:t>
            </a:r>
          </a:p>
          <a:p>
            <a:pPr lvl="1">
              <a:buFont typeface="Arial" panose="020B0604020202020204" pitchFamily="34" charset="0"/>
              <a:buChar char="•"/>
            </a:pPr>
            <a:r>
              <a:rPr lang="en-US" altLang="ko-KR" dirty="0">
                <a:ea typeface="굴림" pitchFamily="34" charset="-127"/>
              </a:rPr>
              <a:t>Abs:</a:t>
            </a:r>
            <a:endParaRPr lang="en-US" altLang="ko-KR" dirty="0">
              <a:ea typeface="굴림" pitchFamily="34" charset="-127"/>
            </a:endParaRP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endParaRPr lang="en-US" altLang="ko-KR" dirty="0"/>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18</a:t>
            </a:fld>
            <a:endParaRPr lang="en-US" altLang="en-US"/>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Tree>
    <p:extLst>
      <p:ext uri="{BB962C8B-B14F-4D97-AF65-F5344CB8AC3E}">
        <p14:creationId xmlns:p14="http://schemas.microsoft.com/office/powerpoint/2010/main" val="2097410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A20150312001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ko-KR" dirty="0">
                <a:ea typeface="굴림" pitchFamily="34" charset="-127"/>
              </a:rPr>
              <a:t>Your Question …</a:t>
            </a:r>
          </a:p>
          <a:p>
            <a:pPr lvl="1">
              <a:buFont typeface="Arial" panose="020B0604020202020204" pitchFamily="34" charset="0"/>
              <a:buChar char="•"/>
            </a:pPr>
            <a:r>
              <a:rPr lang="en-US" altLang="ko-KR" dirty="0">
                <a:ea typeface="굴림" pitchFamily="34" charset="-127"/>
              </a:rPr>
              <a:t>Yes/No/Abstain</a:t>
            </a:r>
          </a:p>
          <a:p>
            <a:pPr lvl="1">
              <a:buFont typeface="Arial" panose="020B0604020202020204" pitchFamily="34" charset="0"/>
              <a:buChar char="•"/>
            </a:pPr>
            <a:r>
              <a:rPr lang="en-US" altLang="ko-KR" dirty="0">
                <a:ea typeface="굴림" pitchFamily="34" charset="-127"/>
              </a:rPr>
              <a:t>Alternative A, B, C …</a:t>
            </a:r>
            <a:endParaRPr lang="en-US" altLang="ko-KR" dirty="0">
              <a:ea typeface="굴림" pitchFamily="34" charset="-127"/>
            </a:endParaRP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endParaRPr lang="en-US" altLang="ko-KR" dirty="0"/>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19</a:t>
            </a:fld>
            <a:endParaRPr lang="en-US" altLang="en-US"/>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Tree>
    <p:extLst>
      <p:ext uri="{BB962C8B-B14F-4D97-AF65-F5344CB8AC3E}">
        <p14:creationId xmlns:p14="http://schemas.microsoft.com/office/powerpoint/2010/main" val="4067485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2291" name="Footer Placeholder 2"/>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2</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2</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Register your attendance via </a:t>
            </a:r>
            <a:r>
              <a:rPr lang="en-US" altLang="en-US" sz="2000" dirty="0">
                <a:hlinkClick r:id="rId3"/>
              </a:rPr>
              <a:t>https://imat.ieee.org</a:t>
            </a:r>
            <a:r>
              <a:rPr lang="en-US" altLang="en-US" sz="2000" dirty="0"/>
              <a:t> while on a meeting SSID (e.g. </a:t>
            </a:r>
            <a:r>
              <a:rPr lang="en-US" altLang="en-US" sz="2000" dirty="0" err="1"/>
              <a:t>Verilan</a:t>
            </a:r>
            <a:r>
              <a:rPr lang="en-US" altLang="en-US" sz="2000" dirty="0"/>
              <a:t>-secure)</a:t>
            </a:r>
          </a:p>
          <a:p>
            <a:r>
              <a:rPr lang="en-US" altLang="en-US" sz="2000" dirty="0"/>
              <a:t>Make sure your badges are correct </a:t>
            </a:r>
          </a:p>
          <a:p>
            <a:r>
              <a:rPr lang="en-US" altLang="en-US" sz="2000" dirty="0"/>
              <a:t>If you plan to make a submission, be sure it does not contain company logos or advertising</a:t>
            </a:r>
          </a:p>
          <a:p>
            <a:r>
              <a:rPr lang="en-US" altLang="en-US" sz="2000" dirty="0"/>
              <a:t>Questions on Voting status, Ballot pool, Access to Reflector, Documentation,  Member</a:t>
            </a:r>
            <a:r>
              <a:rPr lang="en-US" altLang="ja-JP" sz="2000" dirty="0"/>
              <a:t>’s Area</a:t>
            </a:r>
          </a:p>
          <a:p>
            <a:pPr lvl="1"/>
            <a:r>
              <a:rPr lang="en-US" altLang="en-US" dirty="0"/>
              <a:t>Contact Jon Rosdahl –  </a:t>
            </a:r>
            <a:r>
              <a:rPr lang="en-US" altLang="en-US" dirty="0">
                <a:hlinkClick r:id="rId4"/>
              </a:rPr>
              <a:t>jrosdahl@ieee.org</a:t>
            </a:r>
            <a:endParaRPr lang="en-US" altLang="en-US" sz="1800" dirty="0"/>
          </a:p>
          <a:p>
            <a:pPr lvl="1"/>
            <a:endParaRPr lang="en-US" alt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331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3</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13318" name="Rectangle 3"/>
          <p:cNvSpPr>
            <a:spLocks noGrp="1" noChangeArrowheads="1"/>
          </p:cNvSpPr>
          <p:nvPr>
            <p:ph type="body" idx="1"/>
          </p:nvPr>
        </p:nvSpPr>
        <p:spPr/>
        <p:txBody>
          <a:bodyPr/>
          <a:lstStyle/>
          <a:p>
            <a:r>
              <a:rPr lang="en-US" altLang="en-US" dirty="0"/>
              <a:t>See the following 5 slides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4339"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4</a:t>
            </a:fld>
            <a:endParaRPr lang="en-US" altLang="en-US"/>
          </a:p>
        </p:txBody>
      </p:sp>
      <p:sp>
        <p:nvSpPr>
          <p:cNvPr id="9"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10" name="Rectangle 3"/>
          <p:cNvSpPr txBox="1">
            <a:spLocks noChangeArrowheads="1"/>
          </p:cNvSpPr>
          <p:nvPr/>
        </p:nvSpPr>
        <p:spPr bwMode="auto">
          <a:xfrm>
            <a:off x="152400" y="929680"/>
            <a:ext cx="8610600" cy="4876800"/>
          </a:xfrm>
          <a:prstGeom prst="rect">
            <a:avLst/>
          </a:prstGeom>
          <a:noFill/>
          <a:ln w="9525">
            <a:noFill/>
            <a:round/>
            <a:headEnd/>
            <a:tailEnd/>
          </a:ln>
          <a:effectLst/>
        </p:spPr>
        <p:txBody>
          <a:bodyPr vert="horz" wrap="square" lIns="90487" tIns="44450" rIns="90487" bIns="4445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30000"/>
              </a:spcAft>
              <a:buFont typeface="Monotype Sorts"/>
              <a:buNone/>
            </a:pPr>
            <a:r>
              <a:rPr lang="en-US" altLang="en-US" sz="800" b="0" kern="0" dirty="0" smtClean="0"/>
              <a:t>	</a:t>
            </a:r>
            <a:r>
              <a:rPr lang="en-US" altLang="en-US" sz="1800" kern="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kern="0" dirty="0" smtClean="0">
                <a:solidFill>
                  <a:schemeClr val="accent2"/>
                </a:solidFill>
              </a:rPr>
              <a:t>Show slides #1 through #4 of this presentation</a:t>
            </a:r>
          </a:p>
          <a:p>
            <a:pPr lvl="1">
              <a:lnSpc>
                <a:spcPct val="80000"/>
              </a:lnSpc>
              <a:buFont typeface="Arial" pitchFamily="34" charset="0"/>
              <a:buChar char="•"/>
            </a:pPr>
            <a:r>
              <a:rPr lang="en-US" altLang="en-US" sz="1400" b="1" kern="0" dirty="0" smtClean="0">
                <a:solidFill>
                  <a:schemeClr val="accent2"/>
                </a:solidFill>
              </a:rPr>
              <a:t>Advise the WG attendees that:</a:t>
            </a:r>
            <a:r>
              <a:rPr lang="en-US" altLang="en-US" sz="1400" kern="0" dirty="0" smtClean="0">
                <a:solidFill>
                  <a:schemeClr val="accent2"/>
                </a:solidFill>
              </a:rPr>
              <a:t> </a:t>
            </a:r>
          </a:p>
          <a:p>
            <a:pPr lvl="2">
              <a:lnSpc>
                <a:spcPct val="80000"/>
              </a:lnSpc>
            </a:pPr>
            <a:r>
              <a:rPr lang="en-US" altLang="en-US" sz="1400" kern="0" dirty="0" smtClean="0">
                <a:solidFill>
                  <a:schemeClr val="accent2"/>
                </a:solidFill>
              </a:rPr>
              <a:t>The IEEE’s patent policy is described in Clause 6 of the </a:t>
            </a:r>
            <a:r>
              <a:rPr lang="en-US" altLang="en-US" sz="1400" i="1" kern="0" dirty="0" smtClean="0">
                <a:solidFill>
                  <a:schemeClr val="accent2"/>
                </a:solidFill>
              </a:rPr>
              <a:t>IEEE-SA Standards Board Bylaws</a:t>
            </a:r>
            <a:r>
              <a:rPr lang="en-US" altLang="en-US" sz="1400" kern="0" dirty="0" smtClean="0">
                <a:solidFill>
                  <a:schemeClr val="accent2"/>
                </a:solidFill>
              </a:rPr>
              <a:t>;</a:t>
            </a:r>
          </a:p>
          <a:p>
            <a:pPr lvl="2">
              <a:lnSpc>
                <a:spcPct val="80000"/>
              </a:lnSpc>
            </a:pPr>
            <a:r>
              <a:rPr lang="en-US" altLang="en-US" sz="1400" kern="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kern="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accent2"/>
                </a:solidFill>
              </a:rPr>
            </a:br>
            <a:endParaRPr lang="en-US" altLang="en-US" sz="1400" kern="0" dirty="0" smtClean="0">
              <a:solidFill>
                <a:schemeClr val="accent2"/>
              </a:solidFill>
            </a:endParaRPr>
          </a:p>
          <a:p>
            <a:pPr lvl="1">
              <a:lnSpc>
                <a:spcPct val="20000"/>
              </a:lnSpc>
              <a:buFont typeface="Arial" pitchFamily="34" charset="0"/>
              <a:buChar char="•"/>
            </a:pPr>
            <a:r>
              <a:rPr lang="en-US" altLang="en-US" sz="1400" b="1" kern="0" dirty="0" smtClean="0">
                <a:solidFill>
                  <a:schemeClr val="accent2"/>
                </a:solidFill>
              </a:rPr>
              <a:t>Instruct the WG Secretary to record in the minutes of the relevant WG meeting:</a:t>
            </a:r>
            <a:r>
              <a:rPr lang="en-US" altLang="en-US" sz="900" kern="0" dirty="0" smtClean="0">
                <a:solidFill>
                  <a:schemeClr val="accent2"/>
                </a:solidFill>
              </a:rPr>
              <a:t> </a:t>
            </a:r>
          </a:p>
          <a:p>
            <a:pPr lvl="2">
              <a:lnSpc>
                <a:spcPct val="80000"/>
              </a:lnSpc>
            </a:pPr>
            <a:r>
              <a:rPr lang="en-US" altLang="en-US" sz="1400" kern="0" dirty="0" smtClean="0">
                <a:solidFill>
                  <a:schemeClr val="accent2"/>
                </a:solidFill>
              </a:rPr>
              <a:t>That the foregoing information was provided and that slides 1 through 4 (and this slide 0, if applicable) were shown; </a:t>
            </a:r>
          </a:p>
          <a:p>
            <a:pPr lvl="2">
              <a:lnSpc>
                <a:spcPct val="80000"/>
              </a:lnSpc>
            </a:pPr>
            <a:r>
              <a:rPr lang="en-US" altLang="en-US" sz="1400" kern="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kern="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kern="0" dirty="0" smtClean="0">
              <a:solidFill>
                <a:schemeClr val="accent2"/>
              </a:solidFill>
            </a:endParaRPr>
          </a:p>
          <a:p>
            <a:pPr lvl="1">
              <a:lnSpc>
                <a:spcPct val="80000"/>
              </a:lnSpc>
              <a:spcBef>
                <a:spcPct val="5000"/>
              </a:spcBef>
              <a:buFont typeface="Arial" pitchFamily="34" charset="0"/>
              <a:buChar char="•"/>
            </a:pPr>
            <a:r>
              <a:rPr lang="en-US" altLang="en-US" sz="1400" kern="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kern="0" dirty="0" smtClean="0">
                <a:solidFill>
                  <a:schemeClr val="accent2"/>
                </a:solidFill>
              </a:rPr>
              <a:t>It is recommended that the WG chair review the guidance in </a:t>
            </a:r>
            <a:r>
              <a:rPr lang="en-US" altLang="en-US" sz="1400" i="1" kern="0" dirty="0" smtClean="0">
                <a:solidFill>
                  <a:schemeClr val="accent2"/>
                </a:solidFill>
              </a:rPr>
              <a:t>IEEE-SA Standards Board Operations Manual</a:t>
            </a:r>
            <a:r>
              <a:rPr lang="en-US" altLang="en-US" sz="1400" kern="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kern="0" dirty="0" smtClean="0">
              <a:solidFill>
                <a:schemeClr val="accent2"/>
              </a:solidFill>
            </a:endParaRPr>
          </a:p>
          <a:p>
            <a:pPr lvl="1">
              <a:lnSpc>
                <a:spcPct val="80000"/>
              </a:lnSpc>
              <a:spcBef>
                <a:spcPct val="5000"/>
              </a:spcBef>
              <a:buFont typeface="Monotype Sorts"/>
              <a:buNone/>
            </a:pPr>
            <a:r>
              <a:rPr lang="en-US" altLang="en-US" sz="1200" kern="0" dirty="0" smtClean="0">
                <a:solidFill>
                  <a:schemeClr val="accent2"/>
                </a:solidFill>
              </a:rPr>
              <a:t>	Note: </a:t>
            </a:r>
            <a:r>
              <a:rPr lang="en-US" altLang="en-US" sz="1200" b="1" kern="0" dirty="0" smtClean="0">
                <a:solidFill>
                  <a:schemeClr val="accent2"/>
                </a:solidFill>
              </a:rPr>
              <a:t>WG</a:t>
            </a:r>
            <a:r>
              <a:rPr lang="en-US" altLang="en-US" sz="1200" kern="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kern="0" dirty="0" smtClean="0"/>
          </a:p>
        </p:txBody>
      </p:sp>
      <p:sp>
        <p:nvSpPr>
          <p:cNvPr id="11" name="Text Box 5"/>
          <p:cNvSpPr txBox="1">
            <a:spLocks noChangeArrowheads="1"/>
          </p:cNvSpPr>
          <p:nvPr/>
        </p:nvSpPr>
        <p:spPr bwMode="auto">
          <a:xfrm>
            <a:off x="1905000" y="6453336"/>
            <a:ext cx="1914525" cy="304800"/>
          </a:xfrm>
          <a:prstGeom prst="rect">
            <a:avLst/>
          </a:prstGeom>
          <a:noFill/>
          <a:ln w="9525">
            <a:noFill/>
            <a:miter lim="800000"/>
            <a:headEnd/>
            <a:tailEnd/>
          </a:ln>
        </p:spPr>
        <p:txBody>
          <a:bodyPr wrap="none">
            <a:spAutoFit/>
          </a:bodyPr>
          <a:lstStyle/>
          <a:p>
            <a:r>
              <a:rPr lang="en-US" altLang="en-US" sz="1400" b="1" dirty="0">
                <a:solidFill>
                  <a:schemeClr val="tx1"/>
                </a:solidFill>
              </a:rPr>
              <a:t>(Optional to be shown)</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5363"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5</a:t>
            </a:fld>
            <a:endParaRPr lang="en-US" altLang="en-US"/>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0" name="Rectangle 2"/>
          <p:cNvSpPr>
            <a:spLocks noGrp="1" noChangeArrowheads="1"/>
          </p:cNvSpPr>
          <p:nvPr>
            <p:ph type="title"/>
          </p:nvPr>
        </p:nvSpPr>
        <p:spPr>
          <a:xfrm>
            <a:off x="685800" y="685800"/>
            <a:ext cx="7772400" cy="381000"/>
          </a:xfrm>
        </p:spPr>
        <p:txBody>
          <a:bodyPr/>
          <a:lstStyle/>
          <a:p>
            <a:r>
              <a:rPr lang="en-US" altLang="en-US" sz="2800" u="sng" dirty="0" smtClean="0">
                <a:solidFill>
                  <a:schemeClr val="accent2"/>
                </a:solidFill>
              </a:rPr>
              <a:t>Participants, Patents, and Duty to Inform</a:t>
            </a:r>
          </a:p>
        </p:txBody>
      </p:sp>
      <p:sp>
        <p:nvSpPr>
          <p:cNvPr id="11"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dirty="0">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indent="-228600">
              <a:spcBef>
                <a:spcPct val="20000"/>
              </a:spcBef>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indent="-228600">
              <a:spcBef>
                <a:spcPct val="20000"/>
              </a:spcBef>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dirty="0">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dirty="0">
                <a:solidFill>
                  <a:srgbClr val="003399"/>
                </a:solidFill>
              </a:rPr>
              <a:t>No duty to perform a patent search</a:t>
            </a:r>
            <a:endParaRPr lang="en-US" altLang="en-US" sz="1600" dirty="0"/>
          </a:p>
        </p:txBody>
      </p:sp>
      <p:sp>
        <p:nvSpPr>
          <p:cNvPr id="12" name="Text Box 5"/>
          <p:cNvSpPr txBox="1">
            <a:spLocks noChangeArrowheads="1"/>
          </p:cNvSpPr>
          <p:nvPr/>
        </p:nvSpPr>
        <p:spPr bwMode="auto">
          <a:xfrm>
            <a:off x="539552" y="6034087"/>
            <a:ext cx="952500" cy="366713"/>
          </a:xfrm>
          <a:prstGeom prst="rect">
            <a:avLst/>
          </a:prstGeom>
          <a:noFill/>
          <a:ln w="9525">
            <a:noFill/>
            <a:miter lim="800000"/>
            <a:headEnd/>
            <a:tailEnd/>
          </a:ln>
        </p:spPr>
        <p:txBody>
          <a:bodyPr wrap="none">
            <a:spAutoFit/>
          </a:bodyPr>
          <a:lstStyle/>
          <a:p>
            <a:r>
              <a:rPr lang="en-US" altLang="en-US" sz="1800" b="1" u="sng" dirty="0">
                <a:solidFill>
                  <a:schemeClr val="tx1"/>
                </a:solidFill>
              </a:rPr>
              <a:t>Slide #1</a:t>
            </a:r>
            <a:endParaRPr lang="en-US" altLang="en-US" sz="2400" dirty="0">
              <a:solidFill>
                <a:schemeClr val="tx1"/>
              </a:solidFill>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6387"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6</a:t>
            </a:fld>
            <a:endParaRPr lang="en-US" altLang="en-US"/>
          </a:p>
        </p:txBody>
      </p:sp>
      <p:sp>
        <p:nvSpPr>
          <p:cNvPr id="16389" name="Rectangle 2"/>
          <p:cNvSpPr>
            <a:spLocks noGrp="1" noChangeArrowheads="1"/>
          </p:cNvSpPr>
          <p:nvPr>
            <p:ph type="title"/>
          </p:nvPr>
        </p:nvSpPr>
        <p:spPr/>
        <p:txBody>
          <a:bodyPr/>
          <a:lstStyle/>
          <a:p>
            <a:r>
              <a:rPr lang="en-GB" altLang="en-US" u="sng" dirty="0">
                <a:solidFill>
                  <a:schemeClr val="accent2"/>
                </a:solidFill>
              </a:rPr>
              <a:t>Patent Related Links</a:t>
            </a:r>
            <a:endParaRPr lang="en-US" altLang="en-US" u="sng" dirty="0"/>
          </a:p>
        </p:txBody>
      </p:sp>
      <p:sp>
        <p:nvSpPr>
          <p:cNvPr id="13"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dirty="0">
                <a:cs typeface="Times New Roman" pitchFamily="18" charset="0"/>
              </a:rPr>
              <a:t>	</a:t>
            </a:r>
            <a:r>
              <a:rPr lang="en-US" altLang="en-US" sz="2400" dirty="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dirty="0">
                <a:solidFill>
                  <a:srgbClr val="262699"/>
                </a:solidFill>
              </a:rPr>
              <a:t>		IEEE-SA Standards Boards Bylaws</a:t>
            </a:r>
          </a:p>
          <a:p>
            <a:pPr marL="742950" lvl="1" indent="-285750">
              <a:lnSpc>
                <a:spcPct val="90000"/>
              </a:lnSpc>
              <a:spcBef>
                <a:spcPct val="20000"/>
              </a:spcBef>
              <a:buFont typeface="Monotype Sorts"/>
              <a:buNone/>
            </a:pPr>
            <a:r>
              <a:rPr lang="en-US" altLang="en-US" sz="2100" dirty="0">
                <a:solidFill>
                  <a:srgbClr val="262699"/>
                </a:solidFill>
              </a:rPr>
              <a:t>		</a:t>
            </a:r>
            <a:r>
              <a:rPr lang="en-US" altLang="en-US" sz="2100" i="1" dirty="0">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dirty="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http://standards.ieee.org/develop/policies/opman/sect6.html#6.3</a:t>
            </a:r>
            <a:endParaRPr lang="en-US" altLang="en-US" sz="2400" dirty="0">
              <a:solidFill>
                <a:srgbClr val="262699"/>
              </a:solidFill>
            </a:endParaRP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Material about the patent policy is available at</a:t>
            </a:r>
            <a:r>
              <a:rPr lang="en-US" altLang="en-US" sz="2400" dirty="0">
                <a:solidFill>
                  <a:srgbClr val="262699"/>
                </a:solidFill>
              </a:rPr>
              <a:t> </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http://standards.ieee.org/about/sasb/patcom/materials.html</a:t>
            </a:r>
          </a:p>
        </p:txBody>
      </p:sp>
      <p:sp>
        <p:nvSpPr>
          <p:cNvPr id="14" name="Text Box 4"/>
          <p:cNvSpPr txBox="1">
            <a:spLocks noChangeArrowheads="1"/>
          </p:cNvSpPr>
          <p:nvPr/>
        </p:nvSpPr>
        <p:spPr bwMode="auto">
          <a:xfrm>
            <a:off x="523156" y="6093296"/>
            <a:ext cx="952500" cy="366713"/>
          </a:xfrm>
          <a:prstGeom prst="rect">
            <a:avLst/>
          </a:prstGeom>
          <a:noFill/>
          <a:ln w="9525">
            <a:noFill/>
            <a:miter lim="800000"/>
            <a:headEnd/>
            <a:tailEnd/>
          </a:ln>
        </p:spPr>
        <p:txBody>
          <a:bodyPr wrap="none">
            <a:spAutoFit/>
          </a:bodyPr>
          <a:lstStyle/>
          <a:p>
            <a:r>
              <a:rPr lang="en-US" altLang="en-US" sz="1800" b="1" u="sng" dirty="0">
                <a:solidFill>
                  <a:schemeClr val="tx1"/>
                </a:solidFill>
              </a:rPr>
              <a:t>Slide #2</a:t>
            </a:r>
            <a:endParaRPr lang="en-US" altLang="en-US" sz="2400" dirty="0">
              <a:solidFill>
                <a:schemeClr val="tx1"/>
              </a:solidFill>
            </a:endParaRPr>
          </a:p>
        </p:txBody>
      </p:sp>
      <p:sp>
        <p:nvSpPr>
          <p:cNvPr id="15" name="Rectangle 9"/>
          <p:cNvSpPr>
            <a:spLocks noChangeArrowheads="1"/>
          </p:cNvSpPr>
          <p:nvPr/>
        </p:nvSpPr>
        <p:spPr bwMode="auto">
          <a:xfrm>
            <a:off x="990600" y="5192713"/>
            <a:ext cx="7239000" cy="978729"/>
          </a:xfrm>
          <a:prstGeom prst="rect">
            <a:avLst/>
          </a:prstGeom>
          <a:noFill/>
          <a:ln w="9525">
            <a:noFill/>
            <a:miter lim="800000"/>
            <a:headEnd/>
            <a:tailEnd/>
          </a:ln>
        </p:spPr>
        <p:txBody>
          <a:bodyPr>
            <a:spAutoFit/>
          </a:bodyPr>
          <a:lstStyle/>
          <a:p>
            <a:r>
              <a:rPr lang="en-US" altLang="en-US" sz="1200"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sz="1200" b="1" dirty="0">
              <a:solidFill>
                <a:srgbClr val="000099"/>
              </a:solidFill>
              <a:latin typeface="Arial" pitchFamily="34" charset="0"/>
            </a:endParaRPr>
          </a:p>
          <a:p>
            <a:pPr algn="ctr">
              <a:lnSpc>
                <a:spcPct val="80000"/>
              </a:lnSpc>
              <a:spcBef>
                <a:spcPct val="20000"/>
              </a:spcBef>
              <a:buClr>
                <a:srgbClr val="CC3300"/>
              </a:buClr>
              <a:buSzPct val="50000"/>
            </a:pPr>
            <a:r>
              <a:rPr lang="en-US" altLang="en-US" sz="1200" b="1" dirty="0">
                <a:solidFill>
                  <a:srgbClr val="000099"/>
                </a:solidFill>
                <a:latin typeface="Arial" pitchFamily="34" charset="0"/>
              </a:rPr>
              <a:t>This slide set is available at https://development.standards.ieee.org/myproject/Public/mytools/mob/slideset.ppt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7411"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7</a:t>
            </a:fld>
            <a:endParaRPr lang="en-US" altLang="en-US"/>
          </a:p>
        </p:txBody>
      </p:sp>
      <p:sp>
        <p:nvSpPr>
          <p:cNvPr id="17413" name="Rectangle 2"/>
          <p:cNvSpPr>
            <a:spLocks noGrp="1" noChangeArrowheads="1"/>
          </p:cNvSpPr>
          <p:nvPr>
            <p:ph type="title"/>
          </p:nvPr>
        </p:nvSpPr>
        <p:spPr/>
        <p:txBody>
          <a:bodyPr/>
          <a:lstStyle/>
          <a:p>
            <a:r>
              <a:rPr lang="en-US" altLang="ko-KR" dirty="0">
                <a:solidFill>
                  <a:schemeClr val="accent2">
                    <a:lumMod val="75000"/>
                  </a:schemeClr>
                </a:solidFill>
              </a:rPr>
              <a:t>Call for Potentially Essential Patents</a:t>
            </a:r>
            <a:endParaRPr lang="en-US" altLang="en-US" dirty="0"/>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9" name="Text Box 4"/>
          <p:cNvSpPr txBox="1">
            <a:spLocks noChangeArrowheads="1"/>
          </p:cNvSpPr>
          <p:nvPr/>
        </p:nvSpPr>
        <p:spPr bwMode="auto">
          <a:xfrm>
            <a:off x="523156" y="6093296"/>
            <a:ext cx="960519" cy="369332"/>
          </a:xfrm>
          <a:prstGeom prst="rect">
            <a:avLst/>
          </a:prstGeom>
          <a:noFill/>
          <a:ln w="9525">
            <a:noFill/>
            <a:miter lim="800000"/>
            <a:headEnd/>
            <a:tailEnd/>
          </a:ln>
        </p:spPr>
        <p:txBody>
          <a:bodyPr wrap="none">
            <a:spAutoFit/>
          </a:bodyPr>
          <a:lstStyle/>
          <a:p>
            <a:r>
              <a:rPr lang="en-US" altLang="en-US" sz="1800" b="1" u="sng" dirty="0">
                <a:solidFill>
                  <a:schemeClr val="tx1"/>
                </a:solidFill>
              </a:rPr>
              <a:t>Slide </a:t>
            </a:r>
            <a:r>
              <a:rPr lang="en-US" altLang="en-US" sz="1800" b="1" u="sng" dirty="0" smtClean="0">
                <a:solidFill>
                  <a:schemeClr val="tx1"/>
                </a:solidFill>
              </a:rPr>
              <a:t>#3</a:t>
            </a:r>
            <a:endParaRPr lang="en-US" altLang="en-US" sz="24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8435"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8</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ko-KR" sz="2800" u="sng" dirty="0">
                <a:solidFill>
                  <a:schemeClr val="accent2">
                    <a:lumMod val="75000"/>
                  </a:schemeClr>
                </a:solidFill>
              </a:rPr>
              <a:t>Other Guidelines for IEEE WG Meetings</a:t>
            </a:r>
            <a:endParaRPr lang="en-US" altLang="en-US" sz="2800" u="sng" dirty="0"/>
          </a:p>
        </p:txBody>
      </p:sp>
      <p:sp>
        <p:nvSpPr>
          <p:cNvPr id="8"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dirty="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dirty="0">
                <a:solidFill>
                  <a:srgbClr val="000099"/>
                </a:solidFill>
                <a:latin typeface="Arial" pitchFamily="34" charset="0"/>
              </a:rPr>
              <a:t>Technical considerations remain primary focus</a:t>
            </a:r>
            <a:endParaRPr lang="en-US" alt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dirty="0">
                <a:solidFill>
                  <a:srgbClr val="000099"/>
                </a:solidFill>
                <a:latin typeface="Arial" pitchFamily="34" charset="0"/>
              </a:rPr>
              <a:t>---------------------------------------------------------------   </a:t>
            </a:r>
            <a:endParaRPr lang="en-US" altLang="en-US"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See </a:t>
            </a:r>
            <a:r>
              <a:rPr lang="en-US" altLang="en-US" sz="1200" b="1" i="1" dirty="0">
                <a:solidFill>
                  <a:srgbClr val="000099"/>
                </a:solidFill>
                <a:latin typeface="Arial" pitchFamily="34" charset="0"/>
              </a:rPr>
              <a:t>IEEE-SA Standards Board Operations Manual</a:t>
            </a:r>
            <a:r>
              <a:rPr lang="en-US" altLang="en-US" sz="1200" b="1" dirty="0">
                <a:solidFill>
                  <a:srgbClr val="000099"/>
                </a:solidFill>
                <a:latin typeface="Arial" pitchFamily="34" charset="0"/>
              </a:rPr>
              <a:t>, clause 5.3.10 and </a:t>
            </a:r>
            <a:r>
              <a:rPr lang="en-GB" altLang="en-US" sz="1200" b="1" dirty="0">
                <a:solidFill>
                  <a:srgbClr val="000099"/>
                </a:solidFill>
                <a:latin typeface="Arial" pitchFamily="34" charset="0"/>
              </a:rPr>
              <a:t>“Promoting Competition and Innovation: What You Need to Know about the IEEE Standards Association's Antitrust and Competition Policy”</a:t>
            </a:r>
            <a:r>
              <a:rPr lang="en-US" altLang="en-US" sz="1200" b="1" dirty="0">
                <a:solidFill>
                  <a:srgbClr val="000099"/>
                </a:solidFill>
                <a:latin typeface="Arial" pitchFamily="34" charset="0"/>
              </a:rPr>
              <a:t> for more details.</a:t>
            </a:r>
          </a:p>
        </p:txBody>
      </p:sp>
      <p:sp>
        <p:nvSpPr>
          <p:cNvPr id="9" name="Text Box 5"/>
          <p:cNvSpPr txBox="1">
            <a:spLocks noChangeArrowheads="1"/>
          </p:cNvSpPr>
          <p:nvPr/>
        </p:nvSpPr>
        <p:spPr bwMode="auto">
          <a:xfrm>
            <a:off x="541940" y="6093296"/>
            <a:ext cx="952500" cy="366713"/>
          </a:xfrm>
          <a:prstGeom prst="rect">
            <a:avLst/>
          </a:prstGeom>
          <a:noFill/>
          <a:ln w="9525">
            <a:noFill/>
            <a:miter lim="800000"/>
            <a:headEnd/>
            <a:tailEnd/>
          </a:ln>
        </p:spPr>
        <p:txBody>
          <a:bodyPr wrap="none">
            <a:spAutoFit/>
          </a:bodyPr>
          <a:lstStyle/>
          <a:p>
            <a:r>
              <a:rPr lang="en-US" altLang="en-US" sz="1800" b="1" u="sng">
                <a:solidFill>
                  <a:schemeClr val="tx1"/>
                </a:solidFill>
              </a:rPr>
              <a:t>Slide #4</a:t>
            </a:r>
            <a:endParaRPr lang="en-US" altLang="en-US" sz="2400">
              <a:solidFill>
                <a:schemeClr val="tx1"/>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2560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endParaRPr lang="en-US" altLang="ko-KR"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9</a:t>
            </a:fld>
            <a:endParaRPr lang="en-US" alt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88" y="612775"/>
            <a:ext cx="8529637" cy="563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224</TotalTime>
  <Words>1617</Words>
  <Application>Microsoft Office PowerPoint</Application>
  <PresentationFormat>화면 슬라이드 쇼(4:3)</PresentationFormat>
  <Paragraphs>262</Paragraphs>
  <Slides>19</Slides>
  <Notes>15</Notes>
  <HiddenSlides>0</HiddenSlides>
  <MMClips>0</MMClips>
  <ScaleCrop>false</ScaleCrop>
  <HeadingPairs>
    <vt:vector size="4" baseType="variant">
      <vt:variant>
        <vt:lpstr>테마</vt:lpstr>
      </vt:variant>
      <vt:variant>
        <vt:i4>1</vt:i4>
      </vt:variant>
      <vt:variant>
        <vt:lpstr>슬라이드 제목</vt:lpstr>
      </vt:variant>
      <vt:variant>
        <vt:i4>19</vt:i4>
      </vt:variant>
    </vt:vector>
  </HeadingPairs>
  <TitlesOfParts>
    <vt:vector size="20" baseType="lpstr">
      <vt:lpstr>802-11-Submission</vt:lpstr>
      <vt:lpstr>TGax Spatial Reuse Ad Hoc Group  May 2017 Meeting Agenda</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PowerPoint 프레젠테이션</vt:lpstr>
      <vt:lpstr>Ad Hoc Groups Operation (1/2) Governing document is 15/075r0</vt:lpstr>
      <vt:lpstr>Ad Hoc Groups Operation (2/2) Governing document is 15/075r0</vt:lpstr>
      <vt:lpstr>Straw polls</vt:lpstr>
      <vt:lpstr>PowerPoint 프레젠테이션</vt:lpstr>
      <vt:lpstr>Agenda Items for the Week</vt:lpstr>
      <vt:lpstr>Submissions (SR)</vt:lpstr>
      <vt:lpstr>PowerPoint 프레젠테이션</vt:lpstr>
      <vt:lpstr>Straw Poll R20170509001</vt:lpstr>
      <vt:lpstr>Straw Poll R20150312001</vt:lpstr>
      <vt:lpstr>Straw Poll A20150312001</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J.S. Lee</cp:lastModifiedBy>
  <cp:revision>1796</cp:revision>
  <cp:lastPrinted>1998-02-10T13:28:06Z</cp:lastPrinted>
  <dcterms:created xsi:type="dcterms:W3CDTF">2007-04-17T18:10:23Z</dcterms:created>
  <dcterms:modified xsi:type="dcterms:W3CDTF">2017-05-09T02:52:20Z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