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69" r:id="rId2"/>
    <p:sldId id="393" r:id="rId3"/>
    <p:sldId id="324" r:id="rId4"/>
    <p:sldId id="352" r:id="rId5"/>
    <p:sldId id="317" r:id="rId6"/>
    <p:sldId id="318" r:id="rId7"/>
    <p:sldId id="319" r:id="rId8"/>
    <p:sldId id="320" r:id="rId9"/>
    <p:sldId id="321" r:id="rId10"/>
    <p:sldId id="322" r:id="rId11"/>
    <p:sldId id="450" r:id="rId12"/>
    <p:sldId id="451" r:id="rId13"/>
    <p:sldId id="433" r:id="rId14"/>
    <p:sldId id="440" r:id="rId15"/>
    <p:sldId id="467" r:id="rId16"/>
    <p:sldId id="465" r:id="rId17"/>
    <p:sldId id="469" r:id="rId18"/>
    <p:sldId id="470" r:id="rId19"/>
    <p:sldId id="471" r:id="rId20"/>
    <p:sldId id="473" r:id="rId21"/>
    <p:sldId id="474" r:id="rId22"/>
    <p:sldId id="476" r:id="rId23"/>
    <p:sldId id="477" r:id="rId24"/>
    <p:sldId id="480" r:id="rId25"/>
    <p:sldId id="478" r:id="rId26"/>
    <p:sldId id="482" r:id="rId27"/>
    <p:sldId id="483" r:id="rId28"/>
    <p:sldId id="485" r:id="rId29"/>
    <p:sldId id="484" r:id="rId30"/>
    <p:sldId id="481" r:id="rId31"/>
    <p:sldId id="486" r:id="rId32"/>
    <p:sldId id="487" r:id="rId33"/>
    <p:sldId id="488" r:id="rId34"/>
    <p:sldId id="489" r:id="rId3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77" d="100"/>
          <a:sy n="77" d="100"/>
        </p:scale>
        <p:origin x="-228"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 xmlns:p14="http://schemas.microsoft.com/office/powerpoint/2010/main"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 xmlns:p14="http://schemas.microsoft.com/office/powerpoint/2010/main" val="14997782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2017</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Eric Wong (Apple)</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059770" y="332601"/>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802.11-17/0786r2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2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May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May 8-13,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 xmlns:p14="http://schemas.microsoft.com/office/powerpoint/2010/main" val="1848487150"/>
              </p:ext>
            </p:extLst>
          </p:nvPr>
        </p:nvGraphicFramePr>
        <p:xfrm>
          <a:off x="609600" y="2821146"/>
          <a:ext cx="8001000" cy="148336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Reza </a:t>
                      </a:r>
                      <a:r>
                        <a:rPr lang="en-US" sz="1600" dirty="0" err="1" smtClean="0"/>
                        <a:t>Hedayat</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err="1" smtClean="0"/>
                        <a:t>Newracom</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Irvine,</a:t>
                      </a:r>
                      <a:r>
                        <a:rPr lang="en-US" sz="1600" baseline="0" dirty="0" smtClean="0"/>
                        <a:t>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reza.hedayat</a:t>
                      </a:r>
                      <a:r>
                        <a:rPr lang="en-US" sz="1600" dirty="0" smtClean="0"/>
                        <a:t> at </a:t>
                      </a:r>
                      <a:r>
                        <a:rPr lang="en-US" sz="1600" dirty="0" err="1" smtClean="0"/>
                        <a:t>newracom.com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Eric Wong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noFill/>
                  </a:tcPr>
                </a:tc>
                <a:tc>
                  <a:txBody>
                    <a:bodyPr/>
                    <a:lstStyle/>
                    <a:p>
                      <a:pPr algn="ctr">
                        <a:lnSpc>
                          <a:spcPct val="100000"/>
                        </a:lnSpc>
                        <a:spcBef>
                          <a:spcPts val="1200"/>
                        </a:spcBef>
                        <a:spcAft>
                          <a:spcPts val="1200"/>
                        </a:spcAft>
                      </a:pPr>
                      <a:r>
                        <a:rPr lang="en-US" sz="1600" dirty="0" smtClean="0"/>
                        <a:t>Apple</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smtClean="0"/>
                        <a:t>Cupertino, CA</a:t>
                      </a: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noFill/>
                  </a:tcPr>
                </a:tc>
                <a:tc>
                  <a:txBody>
                    <a:bodyPr/>
                    <a:lstStyle/>
                    <a:p>
                      <a:pPr algn="ctr">
                        <a:lnSpc>
                          <a:spcPct val="100000"/>
                        </a:lnSpc>
                        <a:spcBef>
                          <a:spcPts val="1200"/>
                        </a:spcBef>
                        <a:spcAft>
                          <a:spcPts val="1200"/>
                        </a:spcAft>
                      </a:pPr>
                      <a:r>
                        <a:rPr lang="en-US" sz="1600" dirty="0" err="1" smtClean="0"/>
                        <a:t>ericwong@apple.com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0" name="Table 9"/>
          <p:cNvGraphicFramePr>
            <a:graphicFrameLocks noGrp="1"/>
          </p:cNvGraphicFramePr>
          <p:nvPr/>
        </p:nvGraphicFramePr>
        <p:xfrm>
          <a:off x="1219201" y="1447800"/>
          <a:ext cx="7162800" cy="4744554"/>
        </p:xfrm>
        <a:graphic>
          <a:graphicData uri="http://schemas.openxmlformats.org/drawingml/2006/table">
            <a:tbl>
              <a:tblPr/>
              <a:tblGrid>
                <a:gridCol w="1746236"/>
                <a:gridCol w="1933332"/>
                <a:gridCol w="1542970"/>
                <a:gridCol w="1940262"/>
              </a:tblGrid>
              <a:tr h="299720">
                <a:tc>
                  <a:txBody>
                    <a:bodyPr/>
                    <a:lstStyle/>
                    <a:p>
                      <a:pPr algn="l" fontAlgn="auto"/>
                      <a:r>
                        <a:rPr lang="en-US" sz="1100" b="0" i="0" u="none" strike="noStrike" dirty="0">
                          <a:solidFill>
                            <a:srgbClr val="000000"/>
                          </a:solidFill>
                          <a:latin typeface="Times New Roman"/>
                        </a:rPr>
                        <a:t>11-17/0073</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27.5.2.7 NDP feedback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Laurent Cariou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dirty="0">
                          <a:solidFill>
                            <a:srgbClr val="000000"/>
                          </a:solidFill>
                          <a:latin typeface="Times New Roman"/>
                        </a:rPr>
                        <a:t>11-17/0088</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CR on 10.22.2.8 TXOP limits</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Woojin Ahn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dirty="0">
                          <a:solidFill>
                            <a:srgbClr val="000000"/>
                          </a:solidFill>
                          <a:latin typeface="Times New Roman"/>
                        </a:rPr>
                        <a:t>MAC</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11-17/0340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11-1-3-10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Yonggang Fang</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dirty="0">
                          <a:solidFill>
                            <a:srgbClr val="000000"/>
                          </a:solidFill>
                          <a:latin typeface="Times New Roman"/>
                        </a:rPr>
                        <a:t>MAC</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11-17/0576</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800" b="0" i="0" u="none" strike="noStrike" dirty="0">
                          <a:solidFill>
                            <a:srgbClr val="000000"/>
                          </a:solidFill>
                          <a:latin typeface="Times New Roman"/>
                        </a:rPr>
                        <a:t>Resolutions for Comments related to Extended Range Beacon</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Po-Kai Huang </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 </a:t>
                      </a: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11-17/0360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 CR for Subclause 27.3.3-Part 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Ming Gan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11-17/0389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CIDs-for-27-2-1-part1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11-17/0553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LB225 11ax D1.0 Comment Resolution 27.10.4 Part 1</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Liwen Chu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11-17/0581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LB225-MAC-CR-Miscellaneous</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11-17/0586</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lb225-cr-mac_miscellaneous_part2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Yongho Seok</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27_12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27_15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Misc RDP Control</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11-17/0607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LB225-MAC-CR-Misc BSR Control</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Alfred Asterjadhi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11-17/0621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CRs for Section 27.4 - part 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George Cherian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720">
                <a:tc>
                  <a:txBody>
                    <a:bodyPr/>
                    <a:lstStyle/>
                    <a:p>
                      <a:pPr algn="l" fontAlgn="auto"/>
                      <a:r>
                        <a:rPr lang="en-US" sz="1100" b="0" i="0" u="none" strike="noStrike">
                          <a:solidFill>
                            <a:srgbClr val="000000"/>
                          </a:solidFill>
                          <a:latin typeface="Times New Roman"/>
                        </a:rPr>
                        <a:t>11-17/0631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section 9.4.2.139 ADDBA Extension element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Frank Hsu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dirty="0">
                          <a:solidFill>
                            <a:srgbClr val="000000"/>
                          </a:solidFill>
                          <a:latin typeface="Times New Roman"/>
                        </a:rPr>
                        <a:t>MAC</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 xmlns:p14="http://schemas.microsoft.com/office/powerpoint/2010/main" val="1688345618"/>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12</a:t>
            </a:fld>
            <a:endParaRPr lang="en-US" altLang="en-US" dirty="0"/>
          </a:p>
        </p:txBody>
      </p:sp>
      <p:sp>
        <p:nvSpPr>
          <p:cNvPr id="9" name="TextBox 8"/>
          <p:cNvSpPr txBox="1"/>
          <p:nvPr/>
        </p:nvSpPr>
        <p:spPr>
          <a:xfrm>
            <a:off x="696913" y="5937647"/>
            <a:ext cx="5562600" cy="615553"/>
          </a:xfrm>
          <a:prstGeom prst="rect">
            <a:avLst/>
          </a:prstGeom>
          <a:noFill/>
        </p:spPr>
        <p:txBody>
          <a:bodyPr wrap="square" rtlCol="0">
            <a:spAutoFit/>
          </a:bodyPr>
          <a:lstStyle/>
          <a:p>
            <a:r>
              <a:rPr lang="en-US" sz="1100" dirty="0" smtClean="0">
                <a:solidFill>
                  <a:srgbClr val="00B050"/>
                </a:solidFill>
              </a:rPr>
              <a:t>Green</a:t>
            </a:r>
            <a:r>
              <a:rPr lang="en-US" sz="1100" dirty="0" smtClean="0"/>
              <a:t>: Completed with at least one passing pre-Motion</a:t>
            </a:r>
          </a:p>
          <a:p>
            <a:r>
              <a:rPr lang="en-US" sz="1100" dirty="0" smtClean="0">
                <a:solidFill>
                  <a:srgbClr val="FF0000"/>
                </a:solidFill>
              </a:rPr>
              <a:t>Red</a:t>
            </a:r>
            <a:r>
              <a:rPr lang="en-US" sz="1100" dirty="0" smtClean="0"/>
              <a:t>: Completed with no passing pre-Motion</a:t>
            </a:r>
          </a:p>
          <a:p>
            <a:r>
              <a:rPr lang="en-US" sz="1100" dirty="0" smtClean="0">
                <a:solidFill>
                  <a:srgbClr val="0070C0"/>
                </a:solidFill>
              </a:rPr>
              <a:t>Blue</a:t>
            </a:r>
            <a:r>
              <a:rPr lang="en-US" sz="1100" dirty="0" smtClean="0"/>
              <a:t>: Partially completed presentation</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graphicFrame>
        <p:nvGraphicFramePr>
          <p:cNvPr id="11" name="Table 10"/>
          <p:cNvGraphicFramePr>
            <a:graphicFrameLocks noGrp="1"/>
          </p:cNvGraphicFramePr>
          <p:nvPr/>
        </p:nvGraphicFramePr>
        <p:xfrm>
          <a:off x="838200" y="1286651"/>
          <a:ext cx="7924801" cy="4579659"/>
        </p:xfrm>
        <a:graphic>
          <a:graphicData uri="http://schemas.openxmlformats.org/drawingml/2006/table">
            <a:tbl>
              <a:tblPr/>
              <a:tblGrid>
                <a:gridCol w="1932006"/>
                <a:gridCol w="2139006"/>
                <a:gridCol w="1707116"/>
                <a:gridCol w="2146673"/>
              </a:tblGrid>
              <a:tr h="165020">
                <a:tc>
                  <a:txBody>
                    <a:bodyPr/>
                    <a:lstStyle/>
                    <a:p>
                      <a:pPr algn="l" fontAlgn="auto"/>
                      <a:r>
                        <a:rPr lang="en-US" sz="1100" b="0" i="0" u="none" strike="noStrike">
                          <a:solidFill>
                            <a:srgbClr val="000000"/>
                          </a:solidFill>
                          <a:latin typeface="Times New Roman"/>
                        </a:rPr>
                        <a:t>11-17/0669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 4928</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11-17/0677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CRs for Section 9.3.1.9 block ack - part 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George Cherian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11-17/0688</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fr-FR" sz="1100" b="0" i="0" u="none" strike="noStrike">
                          <a:solidFill>
                            <a:srgbClr val="000000"/>
                          </a:solidFill>
                          <a:latin typeface="Times New Roman"/>
                        </a:rPr>
                        <a:t>LB225 11ax D1.0 Comment Resolution 27.10.4 - Part II</a:t>
                      </a:r>
                      <a:r>
                        <a:rPr lang="fr-FR" sz="1100" b="0" i="0" u="none" strike="noStrike">
                          <a:solidFill>
                            <a:srgbClr val="000000"/>
                          </a:solidFill>
                          <a:latin typeface="Calibri"/>
                        </a:rPr>
                        <a:t> </a:t>
                      </a:r>
                      <a:endParaRPr lang="fr-FR"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Chittabrata Ghosh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11-17/0702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 9574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Kaiying Lv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11-17/0727</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LB225 MAC CR for Clause 10-9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James Yee</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11-17/0733</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comment-resolution-on-TIM-broadcast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Jason Yuchen Guo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11-17/0735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to CID4850 and CID8153 on TWT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Jarkko Kneckt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11-17/0744</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10.3.2.4 and 27.2.2 Part II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Po-Kai Huang</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483842">
                <a:tc>
                  <a:txBody>
                    <a:bodyPr/>
                    <a:lstStyle/>
                    <a:p>
                      <a:pPr algn="l" fontAlgn="auto"/>
                      <a:r>
                        <a:rPr lang="en-US" sz="1100" b="0" i="0" u="none" strike="noStrike">
                          <a:solidFill>
                            <a:srgbClr val="000000"/>
                          </a:solidFill>
                          <a:latin typeface="Times New Roman"/>
                        </a:rPr>
                        <a:t>11-17/0751</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 Resolution on retransmission of OFDMA random access</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Yunbo Li</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MU</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324431">
                <a:tc>
                  <a:txBody>
                    <a:bodyPr/>
                    <a:lstStyle/>
                    <a:p>
                      <a:pPr algn="l" fontAlgn="auto"/>
                      <a:r>
                        <a:rPr lang="en-US" sz="1100" b="0" i="0" u="none" strike="noStrike">
                          <a:solidFill>
                            <a:srgbClr val="000000"/>
                          </a:solidFill>
                          <a:latin typeface="Times New Roman"/>
                        </a:rPr>
                        <a:t>11-17/759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comment-resolution-on-CID 9333 and 9969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Jason Yuchen Guo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11-17/0765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follow up unify queue size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Zhou Lan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11-17/0766</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spec text unify queue size report</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Zhou Lan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299450">
                <a:tc>
                  <a:txBody>
                    <a:bodyPr/>
                    <a:lstStyle/>
                    <a:p>
                      <a:pPr algn="l" fontAlgn="auto"/>
                      <a:r>
                        <a:rPr lang="en-US" sz="1100" b="0" i="0" u="none" strike="noStrike">
                          <a:solidFill>
                            <a:srgbClr val="000000"/>
                          </a:solidFill>
                          <a:latin typeface="Times New Roman"/>
                        </a:rPr>
                        <a:t>11-17/0729</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CID7250 7251 and 7252</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Kiseon Ryu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11-17/0730</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 for CID7255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Kiseon Ryu </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a:solidFill>
                            <a:srgbClr val="000000"/>
                          </a:solidFill>
                          <a:latin typeface="Times New Roman"/>
                        </a:rPr>
                        <a:t>11-17/0775</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non ht definition</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Matthew Fischer</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MAC</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r h="165020">
                <a:tc>
                  <a:txBody>
                    <a:bodyPr/>
                    <a:lstStyle/>
                    <a:p>
                      <a:pPr algn="l" fontAlgn="auto"/>
                      <a:r>
                        <a:rPr lang="en-US" sz="1100" b="0" i="0" u="none" strike="noStrike" dirty="0">
                          <a:solidFill>
                            <a:srgbClr val="000000"/>
                          </a:solidFill>
                          <a:latin typeface="Times New Roman"/>
                        </a:rPr>
                        <a:t>11-17/0777</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cr-twt-ie</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a:solidFill>
                            <a:srgbClr val="000000"/>
                          </a:solidFill>
                          <a:latin typeface="Times New Roman"/>
                        </a:rPr>
                        <a:t>Matthew Fischer</a:t>
                      </a:r>
                      <a:r>
                        <a:rPr lang="en-US" sz="1100" b="0" i="0" u="none" strike="noStrike">
                          <a:solidFill>
                            <a:srgbClr val="000000"/>
                          </a:solidFill>
                          <a:latin typeface="Calibri"/>
                        </a:rPr>
                        <a:t> </a:t>
                      </a:r>
                      <a:endParaRPr lang="en-US" sz="1100" b="0" i="0" u="none" strike="noStrike">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c>
                  <a:txBody>
                    <a:bodyPr/>
                    <a:lstStyle/>
                    <a:p>
                      <a:pPr algn="l" fontAlgn="auto"/>
                      <a:r>
                        <a:rPr lang="en-US" sz="1100" b="0" i="0" u="none" strike="noStrike" dirty="0">
                          <a:solidFill>
                            <a:srgbClr val="000000"/>
                          </a:solidFill>
                          <a:latin typeface="Times New Roman"/>
                        </a:rPr>
                        <a:t>MAC</a:t>
                      </a:r>
                      <a:r>
                        <a:rPr lang="en-US" sz="1100" b="0" i="0" u="none" strike="noStrike" dirty="0">
                          <a:solidFill>
                            <a:srgbClr val="000000"/>
                          </a:solidFill>
                          <a:latin typeface="Calibri"/>
                        </a:rPr>
                        <a:t> </a:t>
                      </a:r>
                      <a:endParaRPr lang="en-US" sz="1100" b="0" i="0" u="none" strike="noStrike" dirty="0">
                        <a:solidFill>
                          <a:srgbClr val="000000"/>
                        </a:solidFill>
                        <a:latin typeface="Times New Roman"/>
                      </a:endParaRPr>
                    </a:p>
                  </a:txBody>
                  <a:tcPr marL="5899" marR="5899" marT="5899"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F6EF"/>
                    </a:solidFill>
                  </a:tcPr>
                </a:tc>
              </a:tr>
            </a:tbl>
          </a:graphicData>
        </a:graphic>
      </p:graphicFrame>
    </p:spTree>
    <p:extLst>
      <p:ext uri="{BB962C8B-B14F-4D97-AF65-F5344CB8AC3E}">
        <p14:creationId xmlns="" xmlns:p14="http://schemas.microsoft.com/office/powerpoint/2010/main" val="5132627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4054111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11-17/0603r0 (11 CIDs)</a:t>
            </a:r>
          </a:p>
          <a:p>
            <a:pPr lvl="1"/>
            <a:r>
              <a:rPr lang="pt-BR" sz="2400" dirty="0" smtClean="0"/>
              <a:t>5111, 5512, 5513, 5514, 5515, 5516, 5517, 7153, 8327, 9317, 7583</a:t>
            </a:r>
            <a:endParaRPr lang="en-US" sz="2800" dirty="0" smtClean="0"/>
          </a:p>
          <a:p>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(11-17-0603-00-00ax-misc-27-15</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11-17/0604r1 (4 CIDs)</a:t>
            </a:r>
            <a:endParaRPr lang="pt-BR" sz="2800" dirty="0" smtClean="0"/>
          </a:p>
          <a:p>
            <a:pPr lvl="1"/>
            <a:r>
              <a:rPr lang="en-GB" sz="2400" dirty="0" smtClean="0"/>
              <a:t>3156, 3160, 9812, 8246</a:t>
            </a:r>
            <a:endParaRPr lang="en-US" sz="2400" dirty="0" smtClean="0"/>
          </a:p>
          <a:p>
            <a:endParaRPr lang="en-US" sz="2800" dirty="0" smtClean="0"/>
          </a:p>
          <a:p>
            <a:endParaRPr lang="en-US" sz="2800" dirty="0" smtClean="0"/>
          </a:p>
          <a:p>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(11-17-0604-01-00ax-misc-rdp-control.docx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11-17/0621r2 (54 CIDs)</a:t>
            </a:r>
            <a:endParaRPr lang="pt-BR" sz="2800" dirty="0" smtClean="0"/>
          </a:p>
          <a:p>
            <a:pPr lvl="1"/>
            <a:r>
              <a:rPr lang="en-GB" dirty="0" smtClean="0"/>
              <a:t>6098, 6648, 6645, 6644, 5807, 7078, 7087, 3070, 3069, 3214, </a:t>
            </a:r>
            <a:endParaRPr lang="en-US" dirty="0" smtClean="0"/>
          </a:p>
          <a:p>
            <a:pPr lvl="1"/>
            <a:r>
              <a:rPr lang="en-GB" dirty="0" smtClean="0"/>
              <a:t>5037, 9525, </a:t>
            </a:r>
            <a:r>
              <a:rPr lang="en-GB" strike="sngStrike" dirty="0" smtClean="0">
                <a:solidFill>
                  <a:srgbClr val="FF0000"/>
                </a:solidFill>
              </a:rPr>
              <a:t>9394, 9395</a:t>
            </a:r>
            <a:r>
              <a:rPr lang="en-GB" dirty="0" smtClean="0"/>
              <a:t>, 9443, 9447, 9446, 9445, 9567, 9288, </a:t>
            </a:r>
            <a:endParaRPr lang="en-US" dirty="0" smtClean="0"/>
          </a:p>
          <a:p>
            <a:pPr lvl="1"/>
            <a:r>
              <a:rPr lang="en-GB" dirty="0" smtClean="0"/>
              <a:t>9330, 9876, 9887, 9886, 9885, 9884, 9883, 9881, 9880, 9879, </a:t>
            </a:r>
            <a:endParaRPr lang="en-US" dirty="0" smtClean="0"/>
          </a:p>
          <a:p>
            <a:pPr lvl="1"/>
            <a:r>
              <a:rPr lang="en-GB" dirty="0" smtClean="0"/>
              <a:t>9878, 9877, 8150, 9719, 8551, 8550, 8215, 7657, 7939, 7938, </a:t>
            </a:r>
            <a:endParaRPr lang="en-US" dirty="0" smtClean="0"/>
          </a:p>
          <a:p>
            <a:pPr lvl="1"/>
            <a:r>
              <a:rPr lang="en-GB" dirty="0" smtClean="0"/>
              <a:t>8050, 7804, 7799, 7800, 7801, 7803, 7805, 8695, 8471, 8466, </a:t>
            </a:r>
            <a:endParaRPr lang="en-US" dirty="0" smtClean="0"/>
          </a:p>
          <a:p>
            <a:pPr lvl="1"/>
            <a:r>
              <a:rPr lang="en-GB" dirty="0" smtClean="0"/>
              <a:t>8465, 8462, 8461, 8549, 10328, 10331</a:t>
            </a:r>
            <a:endParaRPr lang="en-US" sz="28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(11-17-0621-02-00ax-crs-for-section-27-4-part-2.docx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11-17/0729r0 (3 CIDs)</a:t>
            </a:r>
            <a:endParaRPr lang="pt-BR" sz="2800" dirty="0" smtClean="0"/>
          </a:p>
          <a:p>
            <a:pPr lvl="1"/>
            <a:r>
              <a:rPr lang="en-GB" dirty="0" smtClean="0"/>
              <a:t>CID 7250, 7251, 7252</a:t>
            </a:r>
            <a:endParaRPr lang="en-US" sz="28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smtClean="0">
                <a:solidFill>
                  <a:schemeClr val="tx1"/>
                </a:solidFill>
              </a:rPr>
              <a:t>(11-17-0729-00-00ax-cr-for-cid7250-7251-and-7252.docx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11-17/0730r1 (1 CID)</a:t>
            </a:r>
            <a:endParaRPr lang="pt-BR" sz="2800" dirty="0" smtClean="0"/>
          </a:p>
          <a:p>
            <a:pPr lvl="1"/>
            <a:r>
              <a:rPr lang="en-GB" dirty="0" smtClean="0"/>
              <a:t>CID 7255</a:t>
            </a:r>
            <a:endParaRPr lang="en-US" sz="28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smtClean="0">
                <a:solidFill>
                  <a:schemeClr val="tx1"/>
                </a:solidFill>
              </a:rPr>
              <a:t>(11-17-0730-01-00ax-cr-for-cid7255.docx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smtClean="0">
                <a:latin typeface="Arial" pitchFamily="34" charset="0"/>
              </a:rPr>
              <a:t>)</a:t>
            </a: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3200" dirty="0" smtClean="0"/>
              <a:t>Which option do you support for the resolution of ER beacon comments?</a:t>
            </a:r>
          </a:p>
          <a:p>
            <a:pPr lvl="1"/>
            <a:r>
              <a:rPr lang="en-US" sz="2800" dirty="0" smtClean="0"/>
              <a:t>Option 1: 0340r3 (Keep ER beacon)</a:t>
            </a:r>
          </a:p>
          <a:p>
            <a:pPr lvl="1"/>
            <a:r>
              <a:rPr lang="en-US" sz="2800" dirty="0" smtClean="0"/>
              <a:t>Option 2</a:t>
            </a:r>
            <a:r>
              <a:rPr lang="en-US" sz="2800" dirty="0" smtClean="0">
                <a:sym typeface="Wingdings" pitchFamily="2" charset="2"/>
              </a:rPr>
              <a:t>: 0576r2 (Remove ER Beacon)</a:t>
            </a:r>
          </a:p>
          <a:p>
            <a:pPr lvl="1"/>
            <a:endParaRPr lang="en-US" sz="2800" dirty="0" smtClean="0">
              <a:sym typeface="Wingdings" pitchFamily="2" charset="2"/>
            </a:endParaRPr>
          </a:p>
          <a:p>
            <a:pPr lvl="1"/>
            <a:r>
              <a:rPr lang="en-US" sz="2800" dirty="0" smtClean="0">
                <a:sym typeface="Wingdings" pitchFamily="2" charset="2"/>
              </a:rPr>
              <a:t>Result: </a:t>
            </a:r>
          </a:p>
          <a:p>
            <a:pPr lvl="2"/>
            <a:r>
              <a:rPr lang="en-US" sz="2600" dirty="0" smtClean="0">
                <a:sym typeface="Wingdings" pitchFamily="2" charset="2"/>
              </a:rPr>
              <a:t>Option 1: 21</a:t>
            </a:r>
          </a:p>
          <a:p>
            <a:pPr lvl="2"/>
            <a:r>
              <a:rPr lang="en-US" sz="2600" dirty="0" smtClean="0">
                <a:sym typeface="Wingdings" pitchFamily="2" charset="2"/>
              </a:rPr>
              <a:t>Option 2: 1</a:t>
            </a:r>
          </a:p>
          <a:p>
            <a:pPr lvl="1"/>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#6</a:t>
            </a:r>
            <a:r>
              <a:rPr lang="en-US" dirty="0"/>
              <a:t/>
            </a:r>
            <a:br>
              <a:rPr lang="en-US" dirty="0"/>
            </a:b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11-17/0601r4 (8 CID)</a:t>
            </a:r>
            <a:endParaRPr lang="pt-BR" sz="2800" dirty="0" smtClean="0"/>
          </a:p>
          <a:p>
            <a:pPr lvl="1"/>
            <a:r>
              <a:rPr lang="en-GB" sz="2400" dirty="0" smtClean="0"/>
              <a:t>5851, 7249, 9495, 9803, 6260, 7051, 7192, 7193</a:t>
            </a:r>
            <a:endParaRPr lang="en-US" sz="2400" dirty="0" smtClean="0"/>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#7</a:t>
            </a:r>
            <a:r>
              <a:rPr lang="en-US" dirty="0"/>
              <a:t/>
            </a:r>
            <a:br>
              <a:rPr lang="en-US" dirty="0"/>
            </a:br>
            <a:r>
              <a:rPr lang="en-US" sz="2000" dirty="0" smtClean="0">
                <a:solidFill>
                  <a:schemeClr val="tx1"/>
                </a:solidFill>
              </a:rPr>
              <a:t>(11-17-0601-04-00ax-misc-om-control</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11-17/0733r0 (3 CID)</a:t>
            </a:r>
            <a:endParaRPr lang="pt-BR" sz="2800" dirty="0" smtClean="0"/>
          </a:p>
          <a:p>
            <a:pPr lvl="1"/>
            <a:r>
              <a:rPr lang="en-US" strike="sngStrike" dirty="0" smtClean="0"/>
              <a:t>5973</a:t>
            </a:r>
            <a:r>
              <a:rPr lang="en-US" dirty="0" smtClean="0"/>
              <a:t> , 8543 , 9697 , </a:t>
            </a:r>
            <a:r>
              <a:rPr lang="en-US" strike="sngStrike" dirty="0" smtClean="0"/>
              <a:t>9870</a:t>
            </a:r>
            <a:r>
              <a:rPr lang="en-US" dirty="0" smtClean="0"/>
              <a:t> , 9871 </a:t>
            </a:r>
          </a:p>
          <a:p>
            <a:endParaRPr lang="en-US" sz="3200" dirty="0" smtClean="0"/>
          </a:p>
          <a:p>
            <a:r>
              <a:rPr lang="en-US" sz="3200" dirty="0" smtClean="0"/>
              <a:t>Results: </a:t>
            </a:r>
            <a:r>
              <a:rPr lang="en-US" sz="2800" dirty="0" smtClean="0"/>
              <a:t>Y/N/A: 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#8</a:t>
            </a:r>
            <a:r>
              <a:rPr lang="en-US" dirty="0"/>
              <a:t/>
            </a:r>
            <a:br>
              <a:rPr lang="en-US" dirty="0"/>
            </a:br>
            <a:r>
              <a:rPr lang="en-US" sz="2000" dirty="0" smtClean="0">
                <a:solidFill>
                  <a:schemeClr val="tx1"/>
                </a:solidFill>
              </a:rPr>
              <a:t>(11-17-0733-00-00ax-comment-resolution-on-tim-broadcast.docx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11-17/0735r4 ( 2 CID)</a:t>
            </a:r>
          </a:p>
          <a:p>
            <a:pPr lvl="1"/>
            <a:r>
              <a:rPr lang="en-GB" dirty="0" smtClean="0"/>
              <a:t>4850, 8153</a:t>
            </a:r>
            <a:endParaRPr lang="pt-BR" dirty="0" smtClean="0"/>
          </a:p>
          <a:p>
            <a:pPr lvl="1"/>
            <a:endParaRPr lang="en-US" sz="2800" dirty="0" smtClean="0"/>
          </a:p>
          <a:p>
            <a:r>
              <a:rPr lang="en-US" sz="3200" dirty="0" smtClean="0"/>
              <a:t>Results: </a:t>
            </a:r>
            <a:r>
              <a:rPr lang="en-US" sz="2800" dirty="0" smtClean="0"/>
              <a:t>Y/N/A:Passed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#9</a:t>
            </a:r>
            <a:r>
              <a:rPr lang="en-US" dirty="0"/>
              <a:t/>
            </a:r>
            <a:br>
              <a:rPr lang="en-US" dirty="0"/>
            </a:br>
            <a:r>
              <a:rPr lang="en-US" sz="2000" dirty="0" smtClean="0">
                <a:solidFill>
                  <a:schemeClr val="tx1"/>
                </a:solidFill>
              </a:rPr>
              <a:t>(11-17-0735-04-00ax-cr-to-cid4850-and-cid8153-on-twt.docx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11-17/0677r1 ( 32 CID)</a:t>
            </a:r>
          </a:p>
          <a:p>
            <a:pPr lvl="1"/>
            <a:r>
              <a:rPr lang="en-GB" dirty="0" smtClean="0"/>
              <a:t>6275, 5824, 5880, 5764, 7474, 7309, 7391, 7526, 6951, 6950</a:t>
            </a:r>
            <a:endParaRPr lang="en-US" dirty="0" smtClean="0"/>
          </a:p>
          <a:p>
            <a:pPr lvl="1"/>
            <a:r>
              <a:rPr lang="en-GB" dirty="0" smtClean="0"/>
              <a:t>7133, </a:t>
            </a:r>
            <a:r>
              <a:rPr lang="en-GB" strike="sngStrike" dirty="0" smtClean="0"/>
              <a:t>4852</a:t>
            </a:r>
            <a:r>
              <a:rPr lang="en-GB" dirty="0" smtClean="0"/>
              <a:t>, 3109, 3161, 3008, 3007, 3009, 3446, 5450, 5451</a:t>
            </a:r>
            <a:endParaRPr lang="en-US" dirty="0" smtClean="0"/>
          </a:p>
          <a:p>
            <a:pPr lvl="1"/>
            <a:r>
              <a:rPr lang="en-GB" dirty="0" smtClean="0"/>
              <a:t>5452, 5057, 5128, 9624, 9623, 9622, 9361, 7732, 7731, 7728</a:t>
            </a:r>
            <a:endParaRPr lang="en-US" dirty="0" smtClean="0"/>
          </a:p>
          <a:p>
            <a:pPr lvl="1"/>
            <a:r>
              <a:rPr lang="en-GB" dirty="0" smtClean="0"/>
              <a:t>7726, 8480, 10191</a:t>
            </a:r>
            <a:endParaRPr lang="en-US" dirty="0" smtClean="0"/>
          </a:p>
          <a:p>
            <a:r>
              <a:rPr lang="en-US" sz="3200" dirty="0" smtClean="0"/>
              <a:t>Results: </a:t>
            </a:r>
            <a:r>
              <a:rPr lang="en-US" sz="2800" dirty="0" smtClean="0"/>
              <a:t>Y/N/A:Passed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#10</a:t>
            </a:r>
            <a:r>
              <a:rPr lang="en-US" dirty="0"/>
              <a:t/>
            </a:r>
            <a:br>
              <a:rPr lang="en-US" dirty="0"/>
            </a:br>
            <a:r>
              <a:rPr lang="en-US" sz="2000" dirty="0" smtClean="0">
                <a:solidFill>
                  <a:schemeClr val="tx1"/>
                </a:solidFill>
              </a:rPr>
              <a:t>(11-17-0677-01-00ax-crs-for-section-9-3-1-9-block-ack-part-2.docx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sz="2800" dirty="0" smtClean="0"/>
              <a:t>Move to accept resolutions to following </a:t>
            </a:r>
            <a:r>
              <a:rPr lang="pt-BR" sz="2800" dirty="0" smtClean="0"/>
              <a:t>CIDs </a:t>
            </a:r>
            <a:r>
              <a:rPr lang="en-GB" sz="2800" dirty="0" smtClean="0"/>
              <a:t>in doc 11-17/0751r2 ( 10 CID)</a:t>
            </a:r>
          </a:p>
          <a:p>
            <a:pPr lvl="1"/>
            <a:r>
              <a:rPr lang="en-US" dirty="0" smtClean="0"/>
              <a:t>3239 </a:t>
            </a:r>
            <a:r>
              <a:rPr lang="en-GB" dirty="0" smtClean="0"/>
              <a:t>, 5724,  7152 , 8281, 8305, 9714, 6006, 6007, 7427, 9572</a:t>
            </a:r>
            <a:endParaRPr lang="pt-BR" dirty="0" smtClean="0"/>
          </a:p>
          <a:p>
            <a:pPr lvl="1"/>
            <a:endParaRPr lang="en-US" sz="2800" dirty="0" smtClean="0"/>
          </a:p>
          <a:p>
            <a:r>
              <a:rPr lang="en-US" sz="3200" dirty="0" smtClean="0"/>
              <a:t>Results: </a:t>
            </a:r>
            <a:r>
              <a:rPr lang="en-US" sz="2800" dirty="0" smtClean="0"/>
              <a:t>Y/N/A: 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#11</a:t>
            </a:r>
            <a:r>
              <a:rPr lang="en-US" dirty="0"/>
              <a:t/>
            </a:r>
            <a:br>
              <a:rPr lang="en-US" dirty="0"/>
            </a:br>
            <a:r>
              <a:rPr lang="en-US" sz="2000" dirty="0" smtClean="0">
                <a:solidFill>
                  <a:schemeClr val="tx1"/>
                </a:solidFill>
              </a:rPr>
              <a:t>(11-17-0751-02-00ax-comment-resolution-on-retransmission-of-ofdma-random-access.docx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sz="2800" dirty="0" smtClean="0"/>
              <a:t>Move to accept resolutions to following </a:t>
            </a:r>
            <a:r>
              <a:rPr lang="pt-BR" sz="2800" dirty="0" smtClean="0"/>
              <a:t>CIDs </a:t>
            </a:r>
            <a:r>
              <a:rPr lang="en-GB" sz="2800" dirty="0" smtClean="0"/>
              <a:t>in doc 11-17/0340r5 ( 23 CID)</a:t>
            </a:r>
          </a:p>
          <a:p>
            <a:pPr lvl="1"/>
            <a:r>
              <a:rPr lang="en-GB" dirty="0" smtClean="0"/>
              <a:t>Clause 11.1.3.10 (15):   </a:t>
            </a:r>
            <a:r>
              <a:rPr lang="en-GB" strike="sngStrike" dirty="0" smtClean="0"/>
              <a:t>3054</a:t>
            </a:r>
            <a:r>
              <a:rPr lang="en-GB" dirty="0" smtClean="0"/>
              <a:t>, 3055, 5165, 5797, 5905, 6554, 6556, 6560, 7961, 7977, 7978, 7979, 9334, 9561, 9696, 9868,  </a:t>
            </a:r>
            <a:endParaRPr lang="en-US" dirty="0" smtClean="0"/>
          </a:p>
          <a:p>
            <a:pPr lvl="1"/>
            <a:r>
              <a:rPr lang="en-GB" dirty="0" smtClean="0"/>
              <a:t>Clause 3.2 (5):                6228, 6223, 4708, 6917, 6918</a:t>
            </a:r>
            <a:endParaRPr lang="en-US" dirty="0" smtClean="0"/>
          </a:p>
          <a:p>
            <a:pPr lvl="1"/>
            <a:r>
              <a:rPr lang="en-GB" dirty="0" smtClean="0"/>
              <a:t>Clause 9.4.2.219 (3):     7997, 9562, 9563 </a:t>
            </a:r>
            <a:endParaRPr lang="en-US" dirty="0" smtClean="0"/>
          </a:p>
          <a:p>
            <a:pPr lvl="1">
              <a:buNone/>
            </a:pPr>
            <a:endParaRPr lang="en-US" sz="2800" dirty="0" smtClean="0"/>
          </a:p>
          <a:p>
            <a:r>
              <a:rPr lang="en-US" sz="3200" dirty="0" smtClean="0"/>
              <a:t>Results: </a:t>
            </a:r>
            <a:r>
              <a:rPr lang="en-US" sz="2800" dirty="0" smtClean="0"/>
              <a:t>Y/N/A: 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#12</a:t>
            </a:r>
            <a:r>
              <a:rPr lang="en-US" dirty="0"/>
              <a:t/>
            </a:r>
            <a:br>
              <a:rPr lang="en-US" dirty="0"/>
            </a:br>
            <a:r>
              <a:rPr lang="en-US" sz="2000" dirty="0" smtClean="0">
                <a:solidFill>
                  <a:schemeClr val="tx1"/>
                </a:solidFill>
              </a:rPr>
              <a:t>(11-17-0340-05-00ax-cr-for-11-1-3-10.docx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sz="2800" dirty="0" smtClean="0"/>
              <a:t>Move to accept resolutions to following </a:t>
            </a:r>
            <a:r>
              <a:rPr lang="pt-BR" sz="2800" dirty="0" smtClean="0"/>
              <a:t>CIDs </a:t>
            </a:r>
            <a:r>
              <a:rPr lang="en-GB" sz="2800" dirty="0" smtClean="0"/>
              <a:t>in doc 11-17/0809r1 ( 8 CID)</a:t>
            </a:r>
          </a:p>
          <a:p>
            <a:pPr lvl="1"/>
            <a:r>
              <a:rPr lang="en-GB" dirty="0" smtClean="0"/>
              <a:t>3054, 5392, 5393, 9415, 5390, 5391, 6179, 7042</a:t>
            </a:r>
            <a:endParaRPr lang="en-US" sz="2800" dirty="0" smtClean="0"/>
          </a:p>
          <a:p>
            <a:r>
              <a:rPr lang="en-US" sz="3200" dirty="0" smtClean="0"/>
              <a:t>Results: </a:t>
            </a:r>
            <a:r>
              <a:rPr lang="en-US" sz="2800" dirty="0" smtClean="0"/>
              <a:t>Y/N/A: 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#13</a:t>
            </a:r>
            <a:r>
              <a:rPr lang="en-US" dirty="0"/>
              <a:t/>
            </a:r>
            <a:br>
              <a:rPr lang="en-US" dirty="0"/>
            </a:br>
            <a:r>
              <a:rPr lang="en-US" sz="2000" dirty="0" smtClean="0">
                <a:solidFill>
                  <a:schemeClr val="tx1"/>
                </a:solidFill>
              </a:rPr>
              <a:t>(11-17-0809-01-00ax-cids-related-to-dual-beacon.docx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sz="2800" dirty="0" smtClean="0"/>
              <a:t>Option 1: </a:t>
            </a:r>
            <a:r>
              <a:rPr lang="en-US" sz="2800" dirty="0" smtClean="0"/>
              <a:t>10</a:t>
            </a:r>
            <a:endParaRPr lang="en-US" sz="2800" dirty="0" smtClean="0"/>
          </a:p>
          <a:p>
            <a:pPr lvl="1"/>
            <a:r>
              <a:rPr lang="en-US" dirty="0" smtClean="0"/>
              <a:t>Either </a:t>
            </a:r>
            <a:r>
              <a:rPr lang="en-US" dirty="0" smtClean="0"/>
              <a:t>the received frame’s RA is not equal to the STA’s own MAC address or the PPDU carrying the frame does not solicit an immediate response from the STA</a:t>
            </a:r>
            <a:r>
              <a:rPr lang="en-US" dirty="0" smtClean="0"/>
              <a:t>.</a:t>
            </a:r>
            <a:endParaRPr lang="en-US" dirty="0" smtClean="0"/>
          </a:p>
          <a:p>
            <a:r>
              <a:rPr lang="en-US" sz="2800" dirty="0" smtClean="0"/>
              <a:t>Option 2</a:t>
            </a:r>
            <a:r>
              <a:rPr lang="en-US" sz="2800" dirty="0" smtClean="0"/>
              <a:t>: 11</a:t>
            </a:r>
            <a:endParaRPr lang="en-US" sz="2800" dirty="0" smtClean="0"/>
          </a:p>
          <a:p>
            <a:pPr lvl="1"/>
            <a:r>
              <a:rPr lang="en-US" dirty="0" smtClean="0"/>
              <a:t>Either the received frame’s RA is not equal to the STA’s own MAC address or the PPDU carrying the frame does not solicit an immediate response from the STA or the received frame is a </a:t>
            </a:r>
            <a:r>
              <a:rPr lang="en-US" smtClean="0"/>
              <a:t>Trigger </a:t>
            </a:r>
            <a:r>
              <a:rPr lang="en-US" smtClean="0"/>
              <a:t>frame</a:t>
            </a:r>
            <a:endParaRPr lang="en-US" sz="2800" dirty="0" smtClean="0"/>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#14</a:t>
            </a:r>
            <a:r>
              <a:rPr lang="en-US" dirty="0"/>
              <a:t/>
            </a:r>
            <a:br>
              <a:rPr lang="en-US" dirty="0"/>
            </a:br>
            <a:r>
              <a:rPr lang="en-US" sz="2000" dirty="0" smtClean="0">
                <a:solidFill>
                  <a:schemeClr val="tx1"/>
                </a:solidFill>
              </a:rPr>
              <a:t>(11-17-0744-02-00ax-cr-for-10-3-2-4-and-27-2-2-part-ii.docx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sz="2800" dirty="0" smtClean="0"/>
              <a:t>Move to accept resolutions to following </a:t>
            </a:r>
            <a:r>
              <a:rPr lang="pt-BR" sz="2800" dirty="0" smtClean="0"/>
              <a:t>CIDs </a:t>
            </a:r>
            <a:r>
              <a:rPr lang="en-GB" sz="2800" dirty="0" smtClean="0"/>
              <a:t>in doc 11-17/0744r3 ( 37  CID)</a:t>
            </a:r>
          </a:p>
          <a:p>
            <a:pPr lvl="1"/>
            <a:r>
              <a:rPr lang="en-GB" dirty="0" smtClean="0"/>
              <a:t>3182, 3192, 5160, 5170, </a:t>
            </a:r>
            <a:r>
              <a:rPr lang="en-GB" strike="sngStrike" dirty="0" smtClean="0"/>
              <a:t>5384</a:t>
            </a:r>
            <a:r>
              <a:rPr lang="en-GB" dirty="0" smtClean="0"/>
              <a:t>, 5457, 5458, 5459, 5460, 5464, 5465, 5467, 5558, 5794, 5800</a:t>
            </a:r>
            <a:r>
              <a:rPr lang="en-GB" strike="sngStrike" dirty="0" smtClean="0"/>
              <a:t>, 6177</a:t>
            </a:r>
            <a:r>
              <a:rPr lang="en-GB" dirty="0" smtClean="0"/>
              <a:t>, 6593, </a:t>
            </a:r>
            <a:r>
              <a:rPr lang="en-GB" strike="sngStrike" dirty="0" smtClean="0"/>
              <a:t>7160</a:t>
            </a:r>
            <a:r>
              <a:rPr lang="en-GB" dirty="0" smtClean="0"/>
              <a:t>, 7567, 7568, 7662, 7794, 8139, 8146, 8148, 8353, 8402, </a:t>
            </a:r>
            <a:r>
              <a:rPr lang="en-GB" strike="sngStrike" dirty="0" smtClean="0"/>
              <a:t>8403</a:t>
            </a:r>
            <a:r>
              <a:rPr lang="en-GB" dirty="0" smtClean="0"/>
              <a:t>, 9273, 9284, </a:t>
            </a:r>
            <a:r>
              <a:rPr lang="en-GB" strike="sngStrike" dirty="0" smtClean="0"/>
              <a:t>9381</a:t>
            </a:r>
            <a:r>
              <a:rPr lang="en-GB" dirty="0" smtClean="0"/>
              <a:t>, </a:t>
            </a:r>
            <a:r>
              <a:rPr lang="en-GB" strike="sngStrike" dirty="0" smtClean="0"/>
              <a:t>9414</a:t>
            </a:r>
            <a:r>
              <a:rPr lang="en-GB" dirty="0" smtClean="0"/>
              <a:t>, 9419, 9420, 9421, 9680, 9700, 9701, 9847, 9874, 10325, 10326, 6132</a:t>
            </a:r>
            <a:endParaRPr lang="en-US" sz="2800" dirty="0" smtClean="0"/>
          </a:p>
          <a:p>
            <a:r>
              <a:rPr lang="en-US" sz="3200" dirty="0" smtClean="0"/>
              <a:t>Results: </a:t>
            </a:r>
            <a:r>
              <a:rPr lang="en-US" sz="2800" dirty="0" smtClean="0"/>
              <a:t>Y/N/A: 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#15</a:t>
            </a:r>
            <a:r>
              <a:rPr lang="en-US" dirty="0"/>
              <a:t/>
            </a:r>
            <a:br>
              <a:rPr lang="en-US" dirty="0"/>
            </a:br>
            <a:r>
              <a:rPr lang="en-US" sz="2000" dirty="0" smtClean="0">
                <a:solidFill>
                  <a:schemeClr val="tx1"/>
                </a:solidFill>
              </a:rPr>
              <a:t>(11-17-0744-03-00ax-cr-for-10-3-2-4-and-27-2-2-part-ii.docx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 ad hoc sessions this week</a:t>
            </a:r>
          </a:p>
          <a:p>
            <a:pPr lvl="1"/>
            <a:r>
              <a:rPr lang="en-US" altLang="en-US" sz="1600" dirty="0" smtClean="0"/>
              <a:t>Monday PM2, EVE</a:t>
            </a:r>
          </a:p>
          <a:p>
            <a:pPr lvl="1"/>
            <a:r>
              <a:rPr lang="en-US" altLang="en-US" sz="1600" dirty="0" smtClean="0"/>
              <a:t>Tuesday PM2, EVE</a:t>
            </a:r>
          </a:p>
          <a:p>
            <a:pPr lvl="1"/>
            <a:r>
              <a:rPr lang="en-US" altLang="en-US" sz="1600" dirty="0" smtClean="0"/>
              <a:t>Wednesday PM1 and PM2</a:t>
            </a:r>
          </a:p>
          <a:p>
            <a:r>
              <a:rPr lang="en-US" altLang="en-US" sz="1800" dirty="0" smtClean="0"/>
              <a:t>Approve previous ad hoc session and telecon minutes </a:t>
            </a:r>
          </a:p>
          <a:p>
            <a:pPr lvl="1"/>
            <a:r>
              <a:rPr lang="en-US" altLang="en-US" sz="1400" dirty="0" smtClean="0"/>
              <a:t>Typically </a:t>
            </a:r>
            <a:r>
              <a:rPr lang="en-US" altLang="en-US" sz="1400" dirty="0" err="1" smtClean="0"/>
              <a:t>TGax</a:t>
            </a:r>
            <a:r>
              <a:rPr lang="en-US" altLang="en-US" sz="1400" dirty="0" smtClean="0"/>
              <a:t> Full</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800" dirty="0" smtClean="0"/>
              <a:t>Move to accept resolutions to following </a:t>
            </a:r>
            <a:r>
              <a:rPr lang="pt-BR" sz="2800" dirty="0" smtClean="0"/>
              <a:t>CIDs </a:t>
            </a:r>
            <a:r>
              <a:rPr lang="en-GB" sz="2800" dirty="0" smtClean="0"/>
              <a:t>in doc 11-17/0727r1 ( 7 CID)</a:t>
            </a:r>
          </a:p>
          <a:p>
            <a:pPr lvl="1"/>
            <a:r>
              <a:rPr lang="en-US" dirty="0" smtClean="0"/>
              <a:t>4750, 5947, 5960, 7253, 7666, 7763 (clause 9.4.2.218.2), 7885</a:t>
            </a:r>
            <a:endParaRPr lang="pt-BR" dirty="0" smtClean="0"/>
          </a:p>
          <a:p>
            <a:pPr lvl="1"/>
            <a:endParaRPr lang="en-US" sz="2800" dirty="0" smtClean="0"/>
          </a:p>
          <a:p>
            <a:r>
              <a:rPr lang="en-US" sz="3200" dirty="0" smtClean="0"/>
              <a:t>Results: </a:t>
            </a:r>
            <a:r>
              <a:rPr lang="en-US" sz="2800" dirty="0" smtClean="0"/>
              <a:t>Y/N/A: 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#16</a:t>
            </a:r>
            <a:r>
              <a:rPr lang="en-US" dirty="0"/>
              <a:t/>
            </a:r>
            <a:br>
              <a:rPr lang="en-US" dirty="0"/>
            </a:br>
            <a:r>
              <a:rPr lang="en-US" sz="2000" dirty="0" smtClean="0">
                <a:solidFill>
                  <a:schemeClr val="tx1"/>
                </a:solidFill>
              </a:rPr>
              <a:t>(11-17-0727-01-00ax-lb225-mac-cr-for-clause-10-9.docx</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i="1" dirty="0" smtClean="0"/>
              <a:t>Replace the current BSR Control field with the proposed new BSR Control field as shown in slide 9 of doc 765/r2.  </a:t>
            </a:r>
            <a:endParaRPr lang="en-US" sz="2800" dirty="0" smtClean="0"/>
          </a:p>
          <a:p>
            <a:r>
              <a:rPr lang="en-US" sz="3200" dirty="0" smtClean="0"/>
              <a:t>Results: </a:t>
            </a:r>
            <a:r>
              <a:rPr lang="en-US" sz="2800" dirty="0" smtClean="0"/>
              <a:t>Y 14 /N 21/A 7: </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#17</a:t>
            </a:r>
            <a:r>
              <a:rPr lang="en-US" dirty="0"/>
              <a:t/>
            </a:r>
            <a:br>
              <a:rPr lang="en-US" dirty="0"/>
            </a:br>
            <a:r>
              <a:rPr lang="en-US" sz="2000" dirty="0" smtClean="0">
                <a:solidFill>
                  <a:schemeClr val="tx1"/>
                </a:solidFill>
              </a:rPr>
              <a:t>(….</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GB" sz="2800" dirty="0" smtClean="0"/>
              <a:t>doc 11-17/0607r1 ( CID 8427)</a:t>
            </a:r>
          </a:p>
          <a:p>
            <a:pPr lvl="1"/>
            <a:r>
              <a:rPr lang="en-GB" dirty="0" smtClean="0"/>
              <a:t>Option 1: maximum scaling factor of 32 K</a:t>
            </a:r>
          </a:p>
          <a:p>
            <a:pPr lvl="1"/>
            <a:r>
              <a:rPr lang="en-GB" dirty="0" smtClean="0"/>
              <a:t>Option 2: maximum scaling factor of 64 K</a:t>
            </a:r>
          </a:p>
          <a:p>
            <a:pPr lvl="1"/>
            <a:r>
              <a:rPr lang="en-GB" dirty="0" smtClean="0"/>
              <a:t>Option 3: maximum scaling factor of 16 K</a:t>
            </a:r>
          </a:p>
          <a:p>
            <a:pPr lvl="1"/>
            <a:endParaRPr lang="en-US" sz="2800" dirty="0" smtClean="0"/>
          </a:p>
          <a:p>
            <a:r>
              <a:rPr lang="en-US" sz="3200" dirty="0" smtClean="0"/>
              <a:t>Results: </a:t>
            </a:r>
          </a:p>
          <a:p>
            <a:pPr lvl="1"/>
            <a:r>
              <a:rPr lang="en-US" dirty="0" smtClean="0"/>
              <a:t>Option 1: 22</a:t>
            </a:r>
          </a:p>
          <a:p>
            <a:pPr lvl="1"/>
            <a:r>
              <a:rPr lang="en-US" dirty="0" smtClean="0"/>
              <a:t>Option 2: 0</a:t>
            </a:r>
          </a:p>
          <a:p>
            <a:pPr lvl="1"/>
            <a:r>
              <a:rPr lang="en-US" dirty="0" smtClean="0"/>
              <a:t>Option 3: 10</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32</a:t>
            </a:fld>
            <a:endParaRPr lang="en-US"/>
          </a:p>
        </p:txBody>
      </p:sp>
      <p:sp>
        <p:nvSpPr>
          <p:cNvPr id="5" name="Title 4"/>
          <p:cNvSpPr>
            <a:spLocks noGrp="1"/>
          </p:cNvSpPr>
          <p:nvPr>
            <p:ph type="title"/>
          </p:nvPr>
        </p:nvSpPr>
        <p:spPr/>
        <p:txBody>
          <a:bodyPr/>
          <a:lstStyle/>
          <a:p>
            <a:r>
              <a:rPr lang="en-US" dirty="0" smtClean="0"/>
              <a:t>Straw Poll #18</a:t>
            </a:r>
            <a:r>
              <a:rPr lang="en-US" dirty="0"/>
              <a:t/>
            </a:r>
            <a:br>
              <a:rPr lang="en-US" dirty="0"/>
            </a:br>
            <a:r>
              <a:rPr lang="en-US" sz="2000" dirty="0" smtClean="0">
                <a:solidFill>
                  <a:schemeClr val="tx1"/>
                </a:solidFill>
              </a:rPr>
              <a:t>(….</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sz="2800" dirty="0" smtClean="0"/>
              <a:t>Move to accept resolutions to following </a:t>
            </a:r>
            <a:r>
              <a:rPr lang="pt-BR" sz="2800" dirty="0" smtClean="0"/>
              <a:t>CIDs </a:t>
            </a:r>
            <a:r>
              <a:rPr lang="en-GB" sz="2800" dirty="0" smtClean="0"/>
              <a:t>in doc 11-17/0607r1 ( 7  CID)</a:t>
            </a:r>
          </a:p>
          <a:p>
            <a:pPr lvl="1"/>
            <a:r>
              <a:rPr lang="en-GB" dirty="0" smtClean="0"/>
              <a:t>8427, 5000, 7132, 7304, 9358, 3105, 4735</a:t>
            </a:r>
          </a:p>
          <a:p>
            <a:r>
              <a:rPr lang="en-US" sz="3200" dirty="0" smtClean="0"/>
              <a:t>Results: </a:t>
            </a:r>
            <a:r>
              <a:rPr lang="en-US" sz="2800" dirty="0" smtClean="0"/>
              <a:t>Y/N/A: Passed by unanimous consent</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33</a:t>
            </a:fld>
            <a:endParaRPr lang="en-US"/>
          </a:p>
        </p:txBody>
      </p:sp>
      <p:sp>
        <p:nvSpPr>
          <p:cNvPr id="5" name="Title 4"/>
          <p:cNvSpPr>
            <a:spLocks noGrp="1"/>
          </p:cNvSpPr>
          <p:nvPr>
            <p:ph type="title"/>
          </p:nvPr>
        </p:nvSpPr>
        <p:spPr/>
        <p:txBody>
          <a:bodyPr/>
          <a:lstStyle/>
          <a:p>
            <a:r>
              <a:rPr lang="en-US" dirty="0" smtClean="0"/>
              <a:t>Straw Poll #19</a:t>
            </a:r>
            <a:r>
              <a:rPr lang="en-US" dirty="0"/>
              <a:t/>
            </a:r>
            <a:br>
              <a:rPr lang="en-US" dirty="0"/>
            </a:br>
            <a:r>
              <a:rPr lang="en-US" sz="2000" dirty="0" smtClean="0">
                <a:solidFill>
                  <a:schemeClr val="tx1"/>
                </a:solidFill>
              </a:rPr>
              <a:t>(607/r1</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sz="2800" dirty="0" smtClean="0"/>
              <a:t>Move to accept resolutions to following </a:t>
            </a:r>
            <a:r>
              <a:rPr lang="pt-BR" sz="2800" dirty="0" smtClean="0"/>
              <a:t>CIDs </a:t>
            </a:r>
            <a:r>
              <a:rPr lang="en-GB" sz="2800" dirty="0" smtClean="0"/>
              <a:t>in doc 11-17/0073r5 (6 CID)</a:t>
            </a:r>
          </a:p>
          <a:p>
            <a:pPr lvl="1"/>
            <a:r>
              <a:rPr lang="en-GB" dirty="0" smtClean="0"/>
              <a:t>7387, 6144, 7386, 9101, 9573, 8304</a:t>
            </a:r>
          </a:p>
          <a:p>
            <a:r>
              <a:rPr lang="en-US" sz="3200" dirty="0" smtClean="0"/>
              <a:t>Results: </a:t>
            </a:r>
            <a:r>
              <a:rPr lang="en-US" sz="2800" smtClean="0"/>
              <a:t>Y/N/A: Passed by unanimous consent</a:t>
            </a:r>
            <a:endParaRPr lang="en-US" sz="2800" dirty="0" smtClean="0"/>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34</a:t>
            </a:fld>
            <a:endParaRPr lang="en-US"/>
          </a:p>
        </p:txBody>
      </p:sp>
      <p:sp>
        <p:nvSpPr>
          <p:cNvPr id="5" name="Title 4"/>
          <p:cNvSpPr>
            <a:spLocks noGrp="1"/>
          </p:cNvSpPr>
          <p:nvPr>
            <p:ph type="title"/>
          </p:nvPr>
        </p:nvSpPr>
        <p:spPr/>
        <p:txBody>
          <a:bodyPr/>
          <a:lstStyle/>
          <a:p>
            <a:r>
              <a:rPr lang="en-US" dirty="0" smtClean="0"/>
              <a:t>Straw Poll #20</a:t>
            </a:r>
            <a:r>
              <a:rPr lang="en-US" dirty="0"/>
              <a:t/>
            </a:r>
            <a:br>
              <a:rPr lang="en-US" dirty="0"/>
            </a:br>
            <a:r>
              <a:rPr lang="en-US" sz="2000" dirty="0" smtClean="0">
                <a:solidFill>
                  <a:schemeClr val="tx1"/>
                </a:solidFill>
              </a:rPr>
              <a:t>(0073/r5</a:t>
            </a:r>
            <a:r>
              <a:rPr lang="en-US" sz="2000" dirty="0" smtClean="0"/>
              <a:t>)</a:t>
            </a:r>
            <a:endParaRPr lang="en-US" sz="2000" dirty="0"/>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extLst>
      <p:ext uri="{BB962C8B-B14F-4D97-AF65-F5344CB8AC3E}">
        <p14:creationId xmlns="" xmlns:p14="http://schemas.microsoft.com/office/powerpoint/2010/main" val="1827346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7"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4"/>
          <p:cNvSpPr>
            <a:spLocks noGrp="1" noChangeArrowheads="1"/>
          </p:cNvSpPr>
          <p:nvPr>
            <p:ph type="dt" sz="quarter" idx="10"/>
          </p:nvPr>
        </p:nvSpPr>
        <p:spPr>
          <a:xfrm>
            <a:off x="696913" y="332601"/>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2017</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28024</TotalTime>
  <Words>2690</Words>
  <Application>Microsoft Office PowerPoint</Application>
  <PresentationFormat>On-screen Show (4:3)</PresentationFormat>
  <Paragraphs>494</Paragraphs>
  <Slides>34</Slides>
  <Notes>14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802-11-Submission</vt:lpstr>
      <vt:lpstr>TGax MAC Ad-hoc  May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Submissions (MAC)</vt:lpstr>
      <vt:lpstr>Ad Hoc Groups Operation (1/2) Governing document is 15/075r0</vt:lpstr>
      <vt:lpstr>Ad Hoc Groups Operation (2/2) Governing document is 15/075r0</vt:lpstr>
      <vt:lpstr>Straw Poll #1 (11-17-0603-00-00ax-misc-27-15)</vt:lpstr>
      <vt:lpstr>Straw Poll #2 (11-17-0604-01-00ax-misc-rdp-control.docx)</vt:lpstr>
      <vt:lpstr>Straw Poll #3 (11-17-0621-02-00ax-crs-for-section-27-4-part-2.docx)</vt:lpstr>
      <vt:lpstr>Straw Poll #4 (11-17-0729-00-00ax-cr-for-cid7250-7251-and-7252.docx)</vt:lpstr>
      <vt:lpstr>Straw Poll #5 (11-17-0730-01-00ax-cr-for-cid7255.docx)</vt:lpstr>
      <vt:lpstr>Straw Poll #6 </vt:lpstr>
      <vt:lpstr>Straw Poll #7 (11-17-0601-04-00ax-misc-om-control)</vt:lpstr>
      <vt:lpstr>Straw Poll #8 (11-17-0733-00-00ax-comment-resolution-on-tim-broadcast.docx)</vt:lpstr>
      <vt:lpstr>Straw Poll #9 (11-17-0735-04-00ax-cr-to-cid4850-and-cid8153-on-twt.docx)</vt:lpstr>
      <vt:lpstr>Straw Poll #10 (11-17-0677-01-00ax-crs-for-section-9-3-1-9-block-ack-part-2.docx)</vt:lpstr>
      <vt:lpstr>Straw Poll #11 (11-17-0751-02-00ax-comment-resolution-on-retransmission-of-ofdma-random-access.docx)</vt:lpstr>
      <vt:lpstr>Straw Poll #12 (11-17-0340-05-00ax-cr-for-11-1-3-10.docx)</vt:lpstr>
      <vt:lpstr>Straw Poll #13 (11-17-0809-01-00ax-cids-related-to-dual-beacon.docx)</vt:lpstr>
      <vt:lpstr>Straw Poll #14 (11-17-0744-02-00ax-cr-for-10-3-2-4-and-27-2-2-part-ii.docx)</vt:lpstr>
      <vt:lpstr>Straw Poll #15 (11-17-0744-03-00ax-cr-for-10-3-2-4-and-27-2-2-part-ii.docx)</vt:lpstr>
      <vt:lpstr>Straw Poll #16 (11-17-0727-01-00ax-lb225-mac-cr-for-clause-10-9.docx)</vt:lpstr>
      <vt:lpstr>Straw Poll #17 (….)</vt:lpstr>
      <vt:lpstr>Straw Poll #18 (….)</vt:lpstr>
      <vt:lpstr>Straw Poll #19 (607/r1)</vt:lpstr>
      <vt:lpstr>Straw Poll #20 (0073/r5)</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1880</cp:revision>
  <cp:lastPrinted>1998-02-10T13:28:06Z</cp:lastPrinted>
  <dcterms:created xsi:type="dcterms:W3CDTF">2007-04-17T18:10:23Z</dcterms:created>
  <dcterms:modified xsi:type="dcterms:W3CDTF">2017-05-10T09:04:29Z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