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88" r:id="rId4"/>
    <p:sldId id="289" r:id="rId5"/>
    <p:sldId id="290" r:id="rId6"/>
    <p:sldId id="291" r:id="rId7"/>
    <p:sldId id="292" r:id="rId8"/>
    <p:sldId id="293" r:id="rId9"/>
    <p:sldId id="294" r:id="rId10"/>
    <p:sldId id="295" r:id="rId11"/>
    <p:sldId id="296"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p:cViewPr varScale="1">
        <p:scale>
          <a:sx n="92" d="100"/>
          <a:sy n="92" d="100"/>
        </p:scale>
        <p:origin x="1278"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dirty="0"/>
          </a:p>
        </p:txBody>
      </p:sp>
      <p:sp>
        <p:nvSpPr>
          <p:cNvPr id="5" name="Footer Placeholder 4"/>
          <p:cNvSpPr>
            <a:spLocks noGrp="1"/>
          </p:cNvSpPr>
          <p:nvPr>
            <p:ph type="ftr" idx="11"/>
          </p:nvPr>
        </p:nvSpPr>
        <p:spPr/>
        <p:txBody>
          <a:bodyPr/>
          <a:lstStyle>
            <a:lvl1pPr>
              <a:defRPr/>
            </a:lvl1pPr>
          </a:lstStyle>
          <a:p>
            <a:r>
              <a:rPr lang="en-US" smtClean="0"/>
              <a:t>Erik Lindskog, Naveen Kakani, Ali Raissinia, Ning Zhang and Christine Zhang -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Erik Lindskog, Naveen Kakani, Ali Raissinia, Ning Zhang and Christine Zhang -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dirty="0"/>
          </a:p>
        </p:txBody>
      </p:sp>
      <p:sp>
        <p:nvSpPr>
          <p:cNvPr id="5" name="Footer Placeholder 4"/>
          <p:cNvSpPr>
            <a:spLocks noGrp="1"/>
          </p:cNvSpPr>
          <p:nvPr>
            <p:ph type="ftr" idx="11"/>
          </p:nvPr>
        </p:nvSpPr>
        <p:spPr/>
        <p:txBody>
          <a:bodyPr/>
          <a:lstStyle>
            <a:lvl1pPr>
              <a:defRPr/>
            </a:lvl1pPr>
          </a:lstStyle>
          <a:p>
            <a:r>
              <a:rPr lang="en-US" smtClean="0"/>
              <a:t>Erik Lindskog, Naveen Kakani, Ali Raissinia, Ning Zhang and Christine Zhang -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dirty="0"/>
          </a:p>
        </p:txBody>
      </p:sp>
      <p:sp>
        <p:nvSpPr>
          <p:cNvPr id="6" name="Footer Placeholder 5"/>
          <p:cNvSpPr>
            <a:spLocks noGrp="1"/>
          </p:cNvSpPr>
          <p:nvPr>
            <p:ph type="ftr" idx="11"/>
          </p:nvPr>
        </p:nvSpPr>
        <p:spPr/>
        <p:txBody>
          <a:bodyPr/>
          <a:lstStyle>
            <a:lvl1pPr>
              <a:defRPr/>
            </a:lvl1pPr>
          </a:lstStyle>
          <a:p>
            <a:r>
              <a:rPr lang="en-US" smtClean="0"/>
              <a:t>Erik Lindskog, Naveen Kakani, Ali Raissinia, Ning Zhang and Christine Zhang - Qualcomm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smtClean="0"/>
              <a:t>Erik Lindskog, Naveen Kakani, Ali Raissinia, Ning Zhang and Christine Zhang -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dirty="0"/>
          </a:p>
        </p:txBody>
      </p:sp>
      <p:sp>
        <p:nvSpPr>
          <p:cNvPr id="4" name="Footer Placeholder 3"/>
          <p:cNvSpPr>
            <a:spLocks noGrp="1"/>
          </p:cNvSpPr>
          <p:nvPr>
            <p:ph type="ftr" idx="11"/>
          </p:nvPr>
        </p:nvSpPr>
        <p:spPr/>
        <p:txBody>
          <a:bodyPr/>
          <a:lstStyle>
            <a:lvl1pPr>
              <a:defRPr/>
            </a:lvl1pPr>
          </a:lstStyle>
          <a:p>
            <a:r>
              <a:rPr lang="en-US" smtClean="0"/>
              <a:t>Erik Lindskog, Naveen Kakani, Ali Raissinia, Ning Zhang and Christine Zhang - Qualcomm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dirty="0"/>
          </a:p>
        </p:txBody>
      </p:sp>
      <p:sp>
        <p:nvSpPr>
          <p:cNvPr id="3" name="Footer Placeholder 2"/>
          <p:cNvSpPr>
            <a:spLocks noGrp="1"/>
          </p:cNvSpPr>
          <p:nvPr>
            <p:ph type="ftr" idx="11"/>
          </p:nvPr>
        </p:nvSpPr>
        <p:spPr/>
        <p:txBody>
          <a:bodyPr/>
          <a:lstStyle>
            <a:lvl1pPr>
              <a:defRPr/>
            </a:lvl1pPr>
          </a:lstStyle>
          <a:p>
            <a:r>
              <a:rPr lang="en-US" smtClean="0"/>
              <a:t>Erik Lindskog, Naveen Kakani, Ali Raissinia, Ning Zhang and Christine Zhang - Qualcomm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dirty="0"/>
          </a:p>
        </p:txBody>
      </p:sp>
      <p:sp>
        <p:nvSpPr>
          <p:cNvPr id="5" name="Footer Placeholder 4"/>
          <p:cNvSpPr>
            <a:spLocks noGrp="1"/>
          </p:cNvSpPr>
          <p:nvPr>
            <p:ph type="ftr" idx="11"/>
          </p:nvPr>
        </p:nvSpPr>
        <p:spPr/>
        <p:txBody>
          <a:bodyPr/>
          <a:lstStyle>
            <a:lvl1pPr>
              <a:defRPr/>
            </a:lvl1pPr>
          </a:lstStyle>
          <a:p>
            <a:r>
              <a:rPr lang="en-US" smtClean="0"/>
              <a:t>Erik Lindskog, Naveen Kakani, Ali Raissinia, Ning Zhang and Christine Zhang -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dirty="0"/>
          </a:p>
        </p:txBody>
      </p:sp>
      <p:sp>
        <p:nvSpPr>
          <p:cNvPr id="5" name="Footer Placeholder 4"/>
          <p:cNvSpPr>
            <a:spLocks noGrp="1"/>
          </p:cNvSpPr>
          <p:nvPr>
            <p:ph type="ftr" idx="11"/>
          </p:nvPr>
        </p:nvSpPr>
        <p:spPr/>
        <p:txBody>
          <a:bodyPr/>
          <a:lstStyle>
            <a:lvl1pPr>
              <a:defRPr/>
            </a:lvl1pPr>
          </a:lstStyle>
          <a:p>
            <a:r>
              <a:rPr lang="en-US" smtClean="0"/>
              <a:t>Erik Lindskog, Naveen Kakani, Ali Raissinia, Ning Zhang and Christine Zhang -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Erik Lindskog, Naveen Kakani, Ali Raissinia, Ning Zhang and Christine Zhang -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802.11-17/0780r0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smtClean="0"/>
              <a:t>Erik Lindskog, Naveen Kakani, Ali Raissinia, Ning Zhang and Christine Zhang -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69938" y="817708"/>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Ranging PHY Security</a:t>
            </a:r>
          </a:p>
        </p:txBody>
      </p:sp>
      <p:sp>
        <p:nvSpPr>
          <p:cNvPr id="3074" name="Rectangle 2"/>
          <p:cNvSpPr>
            <a:spLocks noGrp="1" noChangeArrowheads="1"/>
          </p:cNvSpPr>
          <p:nvPr>
            <p:ph type="body" idx="1"/>
          </p:nvPr>
        </p:nvSpPr>
        <p:spPr>
          <a:xfrm>
            <a:off x="696912" y="1796706"/>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2017-05-09</a:t>
            </a:r>
            <a:endParaRPr lang="en-GB" sz="2000" b="0" dirty="0"/>
          </a:p>
        </p:txBody>
      </p:sp>
      <p:sp>
        <p:nvSpPr>
          <p:cNvPr id="3076" name="Rectangle 4"/>
          <p:cNvSpPr>
            <a:spLocks noChangeArrowheads="1"/>
          </p:cNvSpPr>
          <p:nvPr/>
        </p:nvSpPr>
        <p:spPr bwMode="auto">
          <a:xfrm>
            <a:off x="671945" y="240486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335499496"/>
              </p:ext>
            </p:extLst>
          </p:nvPr>
        </p:nvGraphicFramePr>
        <p:xfrm>
          <a:off x="671945" y="3101578"/>
          <a:ext cx="7783512" cy="2965450"/>
        </p:xfrm>
        <a:graphic>
          <a:graphicData uri="http://schemas.openxmlformats.org/presentationml/2006/ole">
            <mc:AlternateContent xmlns:mc="http://schemas.openxmlformats.org/markup-compatibility/2006">
              <mc:Choice xmlns:v="urn:schemas-microsoft-com:vml" Requires="v">
                <p:oleObj spid="_x0000_s3202" name="Document" r:id="rId5" imgW="8516015" imgH="3259358" progId="Word.Document.8">
                  <p:embed/>
                </p:oleObj>
              </mc:Choice>
              <mc:Fallback>
                <p:oleObj name="Document" r:id="rId5" imgW="8516015" imgH="3259358" progId="Word.Document.8">
                  <p:embed/>
                  <p:pic>
                    <p:nvPicPr>
                      <p:cNvPr id="0" name=""/>
                      <p:cNvPicPr>
                        <a:picLocks noChangeAspect="1" noChangeArrowheads="1"/>
                      </p:cNvPicPr>
                      <p:nvPr/>
                    </p:nvPicPr>
                    <p:blipFill>
                      <a:blip r:embed="rId6"/>
                      <a:srcRect/>
                      <a:stretch>
                        <a:fillRect/>
                      </a:stretch>
                    </p:blipFill>
                    <p:spPr bwMode="auto">
                      <a:xfrm>
                        <a:off x="671945" y="3101578"/>
                        <a:ext cx="7783512" cy="29654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Cyclic Shift PHY Security Applied to 802.11Revmc FTM evolution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Variable cyclic shift applied to LTF and subsequent fields</a:t>
            </a:r>
          </a:p>
          <a:p>
            <a:pPr lvl="1">
              <a:buFont typeface="Arial" panose="020B0604020202020204" pitchFamily="34" charset="0"/>
              <a:buChar char="•"/>
            </a:pPr>
            <a:r>
              <a:rPr lang="en-US" dirty="0" smtClean="0"/>
              <a:t>Enables decoding of payload in frame</a:t>
            </a:r>
          </a:p>
          <a:p>
            <a:pPr lvl="1">
              <a:buFont typeface="Arial" panose="020B0604020202020204" pitchFamily="34" charset="0"/>
              <a:buChar char="•"/>
            </a:pPr>
            <a:r>
              <a:rPr lang="en-US" dirty="0" smtClean="0"/>
              <a:t>No change required to channel estimation and data processing in receiver</a:t>
            </a:r>
          </a:p>
          <a:p>
            <a:pPr lvl="1">
              <a:buFont typeface="Arial" panose="020B0604020202020204" pitchFamily="34" charset="0"/>
              <a:buChar char="•"/>
            </a:pPr>
            <a:r>
              <a:rPr lang="en-US" dirty="0" smtClean="0"/>
              <a:t>Change to cyclic shift required in transmitter</a:t>
            </a:r>
          </a:p>
          <a:p>
            <a:pPr lvl="2">
              <a:buFont typeface="Arial" panose="020B0604020202020204" pitchFamily="34" charset="0"/>
              <a:buChar char="•"/>
            </a:pPr>
            <a:r>
              <a:rPr lang="en-US" dirty="0" smtClean="0"/>
              <a:t>May only require SW or smaller HW change</a:t>
            </a:r>
          </a:p>
          <a:p>
            <a:pPr lvl="1">
              <a:buFont typeface="Arial" panose="020B0604020202020204" pitchFamily="34" charset="0"/>
              <a:buChar char="•"/>
            </a:pPr>
            <a:r>
              <a:rPr lang="en-US" dirty="0" smtClean="0"/>
              <a:t>Compensate for cyclic shift in SW for ranging purposes</a:t>
            </a:r>
          </a:p>
          <a:p>
            <a:pPr>
              <a:buFont typeface="Arial" panose="020B0604020202020204" pitchFamily="34" charset="0"/>
              <a:buChar char="•"/>
            </a:pPr>
            <a:endParaRPr lang="en-US" dirty="0" smtClean="0">
              <a:solidFill>
                <a:srgbClr val="FF0000"/>
              </a:solidFill>
            </a:endParaRPr>
          </a:p>
          <a:p>
            <a:pPr marL="0" indent="0"/>
            <a:endParaRPr lang="en-US" dirty="0">
              <a:solidFill>
                <a:srgbClr val="FF0000"/>
              </a:solidFill>
            </a:endParaRPr>
          </a:p>
          <a:p>
            <a:pPr marL="457200" lvl="1" indent="0"/>
            <a:r>
              <a:rPr lang="en-US" dirty="0" smtClean="0"/>
              <a:t> </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smtClean="0"/>
              <a:t>Erik Lindskog, Naveen Kakani, Ali Raissinia, Ning Zhang and Christine Zhang - Qualcomm</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Tree>
    <p:extLst>
      <p:ext uri="{BB962C8B-B14F-4D97-AF65-F5344CB8AC3E}">
        <p14:creationId xmlns:p14="http://schemas.microsoft.com/office/powerpoint/2010/main" val="462873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smtClean="0"/>
              <a:t>Erik Lindskog, Naveen Kakani, Ali Raissinia, Ning Zhang and Christine Zhang - Qualcomm</a:t>
            </a:r>
            <a:endParaRPr lang="en-GB" dirty="0"/>
          </a:p>
        </p:txBody>
      </p:sp>
      <p:sp>
        <p:nvSpPr>
          <p:cNvPr id="6" name="TextBox 5"/>
          <p:cNvSpPr txBox="1"/>
          <p:nvPr/>
        </p:nvSpPr>
        <p:spPr>
          <a:xfrm>
            <a:off x="1095916" y="2133600"/>
            <a:ext cx="7086600" cy="830997"/>
          </a:xfrm>
          <a:prstGeom prst="rect">
            <a:avLst/>
          </a:prstGeom>
          <a:noFill/>
        </p:spPr>
        <p:txBody>
          <a:bodyPr wrap="square" rtlCol="0">
            <a:spAutoFit/>
          </a:bodyPr>
          <a:lstStyle/>
          <a:p>
            <a:r>
              <a:rPr lang="en-US" dirty="0" smtClean="0">
                <a:solidFill>
                  <a:srgbClr val="FF0000"/>
                </a:solidFill>
              </a:rPr>
              <a:t>Apply per packet varying cyclic shifts to NDP LTFs used for ranging to prevent spoofing attacks</a:t>
            </a:r>
            <a:endParaRPr lang="en-US" dirty="0">
              <a:solidFill>
                <a:srgbClr val="FF0000"/>
              </a:solidFill>
            </a:endParaRPr>
          </a:p>
        </p:txBody>
      </p:sp>
      <p:sp>
        <p:nvSpPr>
          <p:cNvPr id="8" name="TextBox 7"/>
          <p:cNvSpPr txBox="1"/>
          <p:nvPr/>
        </p:nvSpPr>
        <p:spPr>
          <a:xfrm>
            <a:off x="1049842" y="3443476"/>
            <a:ext cx="7406771" cy="461665"/>
          </a:xfrm>
          <a:prstGeom prst="rect">
            <a:avLst/>
          </a:prstGeom>
          <a:noFill/>
        </p:spPr>
        <p:txBody>
          <a:bodyPr wrap="none" rtlCol="0">
            <a:spAutoFit/>
          </a:bodyPr>
          <a:lstStyle/>
          <a:p>
            <a:r>
              <a:rPr lang="en-US" dirty="0" smtClean="0">
                <a:solidFill>
                  <a:srgbClr val="FF0000"/>
                </a:solidFill>
              </a:rPr>
              <a:t>Convey cyclic shift used in PE or encrypted prior to LTF </a:t>
            </a:r>
            <a:endParaRPr lang="en-US" dirty="0">
              <a:solidFill>
                <a:srgbClr val="FF0000"/>
              </a:solidFill>
            </a:endParaRPr>
          </a:p>
        </p:txBody>
      </p:sp>
      <p:sp>
        <p:nvSpPr>
          <p:cNvPr id="7"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Tree>
    <p:extLst>
      <p:ext uri="{BB962C8B-B14F-4D97-AF65-F5344CB8AC3E}">
        <p14:creationId xmlns:p14="http://schemas.microsoft.com/office/powerpoint/2010/main" val="934551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conveys some reflections on choices of UL MU ranging options for location in light of the Rx power imbalances that can be present among UL MU users when they are received by an AP.</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smtClean="0"/>
              <a:t>Erik Lindskog, Naveen Kakani, Ali Raissinia, Ning Zhang and Christine Zhang - Qualcomm</a:t>
            </a:r>
            <a:endParaRPr lang="en-GB" dirty="0"/>
          </a:p>
        </p:txBody>
      </p:sp>
      <p:sp>
        <p:nvSpPr>
          <p:cNvPr id="4" name="Date Placeholder 3"/>
          <p:cNvSpPr>
            <a:spLocks noGrp="1"/>
          </p:cNvSpPr>
          <p:nvPr>
            <p:ph type="dt" idx="15"/>
          </p:nvPr>
        </p:nvSpPr>
        <p:spPr/>
        <p:txBody>
          <a:bodyPr/>
          <a:lstStyle/>
          <a:p>
            <a:r>
              <a:rPr lang="en-US" smtClean="0"/>
              <a:t>May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00894"/>
            <a:ext cx="7770813" cy="914400"/>
          </a:xfrm>
        </p:spPr>
        <p:txBody>
          <a:bodyPr/>
          <a:lstStyle/>
          <a:p>
            <a:r>
              <a:rPr lang="en-US" dirty="0"/>
              <a:t>UL MU Limitations for Ranging Measurements</a:t>
            </a:r>
          </a:p>
        </p:txBody>
      </p:sp>
      <p:sp>
        <p:nvSpPr>
          <p:cNvPr id="3" name="Content Placeholder 2"/>
          <p:cNvSpPr>
            <a:spLocks noGrp="1"/>
          </p:cNvSpPr>
          <p:nvPr>
            <p:ph idx="1"/>
          </p:nvPr>
        </p:nvSpPr>
        <p:spPr>
          <a:xfrm>
            <a:off x="696912" y="1828800"/>
            <a:ext cx="7770813" cy="4419600"/>
          </a:xfrm>
        </p:spPr>
        <p:txBody>
          <a:bodyPr/>
          <a:lstStyle/>
          <a:p>
            <a:pPr lvl="0" defTabSz="914400" eaLnBrk="0" hangingPunct="0">
              <a:spcBef>
                <a:spcPct val="20000"/>
              </a:spcBef>
              <a:buClrTx/>
              <a:buSzTx/>
              <a:buFontTx/>
              <a:buChar char="•"/>
            </a:pPr>
            <a:r>
              <a:rPr lang="en-US" sz="1800" dirty="0"/>
              <a:t>11ax specifies support for two classes of client devices</a:t>
            </a:r>
          </a:p>
          <a:p>
            <a:pPr lvl="1" defTabSz="914400" eaLnBrk="0" hangingPunct="0">
              <a:spcBef>
                <a:spcPct val="20000"/>
              </a:spcBef>
              <a:buClrTx/>
              <a:buSzTx/>
              <a:buFontTx/>
              <a:buChar char="–"/>
            </a:pPr>
            <a:r>
              <a:rPr lang="en-US" sz="1400" dirty="0"/>
              <a:t>Class A, TX output power accuracy +/- 3dB and RSSI accuracy +/-3dB resulting in 12dB power discrepancy between peers for UL MU operation</a:t>
            </a:r>
          </a:p>
          <a:p>
            <a:pPr lvl="1" defTabSz="914400" eaLnBrk="0" hangingPunct="0">
              <a:spcBef>
                <a:spcPct val="20000"/>
              </a:spcBef>
              <a:buClrTx/>
              <a:buSzTx/>
              <a:buFontTx/>
              <a:buChar char="–"/>
            </a:pPr>
            <a:r>
              <a:rPr lang="en-US" sz="1400" dirty="0"/>
              <a:t>Class B, TX output power accuracy +/- 9dB and RSSI accuracy +/-5dB resulting in 28dB power discrepancy between peers for UL MU operation</a:t>
            </a:r>
          </a:p>
          <a:p>
            <a:pPr lvl="0" defTabSz="914400" eaLnBrk="0" hangingPunct="0">
              <a:spcBef>
                <a:spcPct val="20000"/>
              </a:spcBef>
              <a:buClrTx/>
              <a:buSzTx/>
              <a:buFontTx/>
              <a:buChar char="•"/>
            </a:pPr>
            <a:r>
              <a:rPr lang="en-US" sz="1800" dirty="0"/>
              <a:t>UL MU operations may practically limited to Class A devices</a:t>
            </a:r>
          </a:p>
          <a:p>
            <a:pPr lvl="1" defTabSz="914400" eaLnBrk="0" hangingPunct="0">
              <a:spcBef>
                <a:spcPct val="20000"/>
              </a:spcBef>
              <a:buClrTx/>
              <a:buSzTx/>
              <a:buFontTx/>
              <a:buChar char="–"/>
            </a:pPr>
            <a:r>
              <a:rPr lang="en-US" sz="1400" dirty="0"/>
              <a:t>Tx power imbalance from Class B devices may caused too high errors in channel estimation and interference in data demodulation</a:t>
            </a:r>
          </a:p>
          <a:p>
            <a:pPr lvl="0" defTabSz="914400" eaLnBrk="0" hangingPunct="0">
              <a:spcBef>
                <a:spcPct val="20000"/>
              </a:spcBef>
              <a:buClrTx/>
              <a:buSzTx/>
              <a:buFontTx/>
              <a:buChar char="•"/>
            </a:pPr>
            <a:r>
              <a:rPr lang="en-US" sz="1800" dirty="0"/>
              <a:t>Class B devices likely to be scheduled using temporal multiplexing for UL transmissions</a:t>
            </a:r>
          </a:p>
          <a:p>
            <a:pPr lvl="0" defTabSz="914400" eaLnBrk="0" hangingPunct="0">
              <a:spcBef>
                <a:spcPct val="20000"/>
              </a:spcBef>
              <a:buClrTx/>
              <a:buSzTx/>
              <a:buFontTx/>
              <a:buChar char="•"/>
            </a:pPr>
            <a:r>
              <a:rPr lang="en-US" sz="1800" dirty="0"/>
              <a:t>Two approaches we could take</a:t>
            </a:r>
          </a:p>
          <a:p>
            <a:pPr lvl="1" defTabSz="914400" eaLnBrk="0" hangingPunct="0">
              <a:spcBef>
                <a:spcPct val="20000"/>
              </a:spcBef>
              <a:buClrTx/>
              <a:buSzTx/>
              <a:buFontTx/>
              <a:buChar char="–"/>
            </a:pPr>
            <a:r>
              <a:rPr lang="en-US" sz="1400" dirty="0"/>
              <a:t>Approach 1- allow spatially multiplexed UL MU ranging for Class A devices only and use temporally multiplexed UL MU ranging for Class B devices</a:t>
            </a:r>
          </a:p>
          <a:p>
            <a:pPr marL="1085850" lvl="2" defTabSz="914400" eaLnBrk="0" hangingPunct="0">
              <a:spcBef>
                <a:spcPct val="20000"/>
              </a:spcBef>
              <a:buClrTx/>
              <a:buSzTx/>
              <a:buFontTx/>
              <a:buChar char="•"/>
            </a:pPr>
            <a:r>
              <a:rPr lang="en-US" sz="1200" dirty="0"/>
              <a:t> Results in two modes - Might not be desirable</a:t>
            </a:r>
          </a:p>
          <a:p>
            <a:pPr lvl="1" defTabSz="914400" eaLnBrk="0" hangingPunct="0">
              <a:spcBef>
                <a:spcPct val="20000"/>
              </a:spcBef>
              <a:buClrTx/>
              <a:buSzTx/>
              <a:buFontTx/>
              <a:buChar char="–"/>
            </a:pPr>
            <a:r>
              <a:rPr lang="en-US" sz="1400" dirty="0"/>
              <a:t>Approach 2 – support only temporally multiplexed UL MU ranging for both Class A &amp; B devices</a:t>
            </a:r>
          </a:p>
          <a:p>
            <a:pPr marL="1085850" lvl="2" defTabSz="914400" eaLnBrk="0" hangingPunct="0">
              <a:spcBef>
                <a:spcPct val="20000"/>
              </a:spcBef>
              <a:buClrTx/>
              <a:buSzTx/>
              <a:buFontTx/>
              <a:buChar char="•"/>
            </a:pPr>
            <a:r>
              <a:rPr lang="en-US" sz="1200" dirty="0"/>
              <a:t>Trading off potential downsides for Class A devices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US" smtClean="0"/>
              <a:t>Erik Lindskog, Naveen Kakani, Ali Raissinia, Ning Zhang and Christine Zhang - Qualcomm</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210241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Ranging PHY Security Attacks</a:t>
            </a:r>
            <a:endParaRPr lang="en-US" dirty="0"/>
          </a:p>
        </p:txBody>
      </p:sp>
      <p:sp>
        <p:nvSpPr>
          <p:cNvPr id="3" name="Content Placeholder 2"/>
          <p:cNvSpPr>
            <a:spLocks noGrp="1"/>
          </p:cNvSpPr>
          <p:nvPr>
            <p:ph idx="1"/>
          </p:nvPr>
        </p:nvSpPr>
        <p:spPr/>
        <p:txBody>
          <a:bodyPr/>
          <a:lstStyle/>
          <a:p>
            <a:pPr marL="0" indent="0"/>
            <a:r>
              <a:rPr lang="en-US" sz="2000" b="0" dirty="0" smtClean="0"/>
              <a:t>Levels of attacks</a:t>
            </a:r>
          </a:p>
          <a:p>
            <a:pPr>
              <a:buFont typeface="Arial" panose="020B0604020202020204" pitchFamily="34" charset="0"/>
              <a:buChar char="•"/>
            </a:pPr>
            <a:r>
              <a:rPr lang="en-US" sz="2000" b="0" dirty="0" smtClean="0"/>
              <a:t>Denial of service attack:</a:t>
            </a:r>
          </a:p>
          <a:p>
            <a:pPr lvl="1">
              <a:buFont typeface="Arial" panose="020B0604020202020204" pitchFamily="34" charset="0"/>
              <a:buChar char="•"/>
            </a:pPr>
            <a:r>
              <a:rPr lang="en-US" sz="1600" b="0" dirty="0" smtClean="0"/>
              <a:t>The attacker interferes with the ranging signal such as to generate a denial-of-service attack. This is very hard to protect from.</a:t>
            </a:r>
          </a:p>
          <a:p>
            <a:pPr>
              <a:buFont typeface="Arial" panose="020B0604020202020204" pitchFamily="34" charset="0"/>
              <a:buChar char="•"/>
            </a:pPr>
            <a:r>
              <a:rPr lang="en-US" sz="2000" b="0" dirty="0" smtClean="0"/>
              <a:t>Perturbation attack:</a:t>
            </a:r>
          </a:p>
          <a:p>
            <a:pPr lvl="1">
              <a:buFont typeface="Arial" panose="020B0604020202020204" pitchFamily="34" charset="0"/>
              <a:buChar char="•"/>
            </a:pPr>
            <a:r>
              <a:rPr lang="en-US" sz="1600" dirty="0"/>
              <a:t>T</a:t>
            </a:r>
            <a:r>
              <a:rPr lang="en-US" sz="1600" b="0" dirty="0" smtClean="0"/>
              <a:t>he attacker is interfere with the victim’s ranging, but is the attacker is not able to control the resulting perceived range.</a:t>
            </a:r>
          </a:p>
          <a:p>
            <a:pPr>
              <a:buFont typeface="Arial" panose="020B0604020202020204" pitchFamily="34" charset="0"/>
              <a:buChar char="•"/>
            </a:pPr>
            <a:r>
              <a:rPr lang="en-US" b="0" dirty="0" smtClean="0"/>
              <a:t>Spoofing attack:</a:t>
            </a:r>
          </a:p>
          <a:p>
            <a:pPr lvl="1">
              <a:buFont typeface="Arial" panose="020B0604020202020204" pitchFamily="34" charset="0"/>
              <a:buChar char="•"/>
            </a:pPr>
            <a:r>
              <a:rPr lang="en-US" sz="1400" b="0" dirty="0" smtClean="0"/>
              <a:t>The attacker interferes with the victim’s ranging and is able to control the victim’s perceived range.</a:t>
            </a:r>
          </a:p>
          <a:p>
            <a:pPr marL="0" indent="0"/>
            <a:r>
              <a:rPr lang="en-US" sz="1800" b="0" dirty="0" smtClean="0"/>
              <a:t>The spoofing attack is the most dangerous kind of attack as it has the greatest potential to provide an incentive for the attacker.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smtClean="0"/>
              <a:t>Erik Lindskog, Naveen Kakani, Ali Raissinia, Ning Zhang and Christine Zhang - Qualcomm</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Tree>
    <p:extLst>
      <p:ext uri="{BB962C8B-B14F-4D97-AF65-F5344CB8AC3E}">
        <p14:creationId xmlns:p14="http://schemas.microsoft.com/office/powerpoint/2010/main" val="2270037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77740"/>
          </a:xfrm>
        </p:spPr>
        <p:txBody>
          <a:bodyPr/>
          <a:lstStyle/>
          <a:p>
            <a:r>
              <a:rPr lang="en-US" dirty="0" smtClean="0"/>
              <a:t>Overlay Attack on NDP based Ranging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smtClean="0"/>
              <a:t>Erik Lindskog, Naveen Kakani, Ali Raissinia, Ning Zhang and Christine Zhang - Qualcomm</a:t>
            </a:r>
            <a:endParaRPr lang="en-GB" dirty="0"/>
          </a:p>
        </p:txBody>
      </p:sp>
      <p:grpSp>
        <p:nvGrpSpPr>
          <p:cNvPr id="6" name="Group 5"/>
          <p:cNvGrpSpPr/>
          <p:nvPr/>
        </p:nvGrpSpPr>
        <p:grpSpPr>
          <a:xfrm>
            <a:off x="1600200" y="1494926"/>
            <a:ext cx="5878283" cy="4695986"/>
            <a:chOff x="5521544" y="606787"/>
            <a:chExt cx="6106883" cy="4835185"/>
          </a:xfrm>
        </p:grpSpPr>
        <p:cxnSp>
          <p:nvCxnSpPr>
            <p:cNvPr id="7" name="Straight Arrow Connector 6"/>
            <p:cNvCxnSpPr/>
            <p:nvPr/>
          </p:nvCxnSpPr>
          <p:spPr>
            <a:xfrm>
              <a:off x="6398577" y="1408670"/>
              <a:ext cx="12982" cy="3393261"/>
            </a:xfrm>
            <a:prstGeom prst="straightConnector1">
              <a:avLst/>
            </a:prstGeom>
            <a:noFill/>
            <a:ln w="25400" cap="flat" cmpd="sng" algn="ctr">
              <a:solidFill>
                <a:sysClr val="windowText" lastClr="000000"/>
              </a:solidFill>
              <a:prstDash val="solid"/>
              <a:miter lim="800000"/>
              <a:tailEnd type="triangle"/>
            </a:ln>
            <a:effectLst/>
          </p:spPr>
        </p:cxnSp>
        <p:sp>
          <p:nvSpPr>
            <p:cNvPr id="8" name="TextBox 7"/>
            <p:cNvSpPr txBox="1"/>
            <p:nvPr/>
          </p:nvSpPr>
          <p:spPr>
            <a:xfrm>
              <a:off x="5844156" y="1115538"/>
              <a:ext cx="87851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Initiator</a:t>
              </a:r>
            </a:p>
          </p:txBody>
        </p:sp>
        <p:sp>
          <p:nvSpPr>
            <p:cNvPr id="9" name="TextBox 8"/>
            <p:cNvSpPr txBox="1"/>
            <p:nvPr/>
          </p:nvSpPr>
          <p:spPr>
            <a:xfrm>
              <a:off x="10314556" y="1140938"/>
              <a:ext cx="114621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Responder</a:t>
              </a:r>
            </a:p>
          </p:txBody>
        </p:sp>
        <p:cxnSp>
          <p:nvCxnSpPr>
            <p:cNvPr id="10" name="Straight Arrow Connector 9"/>
            <p:cNvCxnSpPr/>
            <p:nvPr/>
          </p:nvCxnSpPr>
          <p:spPr>
            <a:xfrm>
              <a:off x="6410411" y="1473202"/>
              <a:ext cx="4368975" cy="540725"/>
            </a:xfrm>
            <a:prstGeom prst="straightConnector1">
              <a:avLst/>
            </a:prstGeom>
            <a:noFill/>
            <a:ln w="6350" cap="flat" cmpd="sng" algn="ctr">
              <a:solidFill>
                <a:sysClr val="windowText" lastClr="000000"/>
              </a:solidFill>
              <a:prstDash val="solid"/>
              <a:miter lim="800000"/>
              <a:tailEnd type="triangle"/>
            </a:ln>
            <a:effectLst/>
          </p:spPr>
        </p:cxnSp>
        <p:cxnSp>
          <p:nvCxnSpPr>
            <p:cNvPr id="11" name="Straight Arrow Connector 10"/>
            <p:cNvCxnSpPr/>
            <p:nvPr/>
          </p:nvCxnSpPr>
          <p:spPr>
            <a:xfrm flipH="1">
              <a:off x="6398054" y="2888341"/>
              <a:ext cx="4331392" cy="582449"/>
            </a:xfrm>
            <a:prstGeom prst="straightConnector1">
              <a:avLst/>
            </a:prstGeom>
            <a:noFill/>
            <a:ln w="6350" cap="flat" cmpd="sng" algn="ctr">
              <a:solidFill>
                <a:sysClr val="windowText" lastClr="000000"/>
              </a:solidFill>
              <a:prstDash val="solid"/>
              <a:miter lim="800000"/>
              <a:tailEnd type="triangle"/>
            </a:ln>
            <a:effectLst/>
          </p:spPr>
        </p:cxnSp>
        <p:cxnSp>
          <p:nvCxnSpPr>
            <p:cNvPr id="12" name="Straight Arrow Connector 11"/>
            <p:cNvCxnSpPr/>
            <p:nvPr/>
          </p:nvCxnSpPr>
          <p:spPr>
            <a:xfrm flipH="1">
              <a:off x="6413939" y="3658427"/>
              <a:ext cx="4364489" cy="724863"/>
            </a:xfrm>
            <a:prstGeom prst="straightConnector1">
              <a:avLst/>
            </a:prstGeom>
            <a:noFill/>
            <a:ln w="6350" cap="flat" cmpd="sng" algn="ctr">
              <a:solidFill>
                <a:sysClr val="windowText" lastClr="000000"/>
              </a:solidFill>
              <a:prstDash val="solid"/>
              <a:miter lim="800000"/>
              <a:tailEnd type="triangle"/>
            </a:ln>
            <a:effectLst/>
          </p:spPr>
        </p:cxnSp>
        <p:sp>
          <p:nvSpPr>
            <p:cNvPr id="13" name="TextBox 12"/>
            <p:cNvSpPr txBox="1"/>
            <p:nvPr/>
          </p:nvSpPr>
          <p:spPr>
            <a:xfrm>
              <a:off x="7194893" y="1274148"/>
              <a:ext cx="601896"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NDPA</a:t>
              </a:r>
            </a:p>
          </p:txBody>
        </p:sp>
        <p:sp>
          <p:nvSpPr>
            <p:cNvPr id="14" name="TextBox 13"/>
            <p:cNvSpPr txBox="1"/>
            <p:nvPr/>
          </p:nvSpPr>
          <p:spPr>
            <a:xfrm>
              <a:off x="9390264" y="2700704"/>
              <a:ext cx="502061"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NDP</a:t>
              </a:r>
            </a:p>
          </p:txBody>
        </p:sp>
        <p:sp>
          <p:nvSpPr>
            <p:cNvPr id="15" name="TextBox 14"/>
            <p:cNvSpPr txBox="1"/>
            <p:nvPr/>
          </p:nvSpPr>
          <p:spPr>
            <a:xfrm>
              <a:off x="5985458" y="1908054"/>
              <a:ext cx="34657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T1</a:t>
              </a:r>
            </a:p>
          </p:txBody>
        </p:sp>
        <p:sp>
          <p:nvSpPr>
            <p:cNvPr id="16" name="TextBox 15"/>
            <p:cNvSpPr txBox="1"/>
            <p:nvPr/>
          </p:nvSpPr>
          <p:spPr>
            <a:xfrm>
              <a:off x="10801488" y="2722994"/>
              <a:ext cx="370614"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T3</a:t>
              </a:r>
            </a:p>
          </p:txBody>
        </p:sp>
        <p:sp>
          <p:nvSpPr>
            <p:cNvPr id="17" name="TextBox 16"/>
            <p:cNvSpPr txBox="1"/>
            <p:nvPr/>
          </p:nvSpPr>
          <p:spPr>
            <a:xfrm>
              <a:off x="5521544" y="3207294"/>
              <a:ext cx="844655"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T4 or T4*</a:t>
              </a:r>
            </a:p>
          </p:txBody>
        </p:sp>
        <p:sp>
          <p:nvSpPr>
            <p:cNvPr id="18" name="TextBox 17"/>
            <p:cNvSpPr txBox="1"/>
            <p:nvPr/>
          </p:nvSpPr>
          <p:spPr>
            <a:xfrm>
              <a:off x="10790954" y="2457276"/>
              <a:ext cx="83747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T2 or T2*</a:t>
              </a:r>
            </a:p>
          </p:txBody>
        </p:sp>
        <p:sp>
          <p:nvSpPr>
            <p:cNvPr id="19" name="TextBox 18"/>
            <p:cNvSpPr txBox="1"/>
            <p:nvPr/>
          </p:nvSpPr>
          <p:spPr>
            <a:xfrm>
              <a:off x="6894753" y="5134195"/>
              <a:ext cx="3690241"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Computed incorrect RTT* = (T2*-T1 + T4* – T3)/2</a:t>
              </a:r>
            </a:p>
          </p:txBody>
        </p:sp>
        <p:sp>
          <p:nvSpPr>
            <p:cNvPr id="20" name="TextBox 19"/>
            <p:cNvSpPr txBox="1"/>
            <p:nvPr/>
          </p:nvSpPr>
          <p:spPr>
            <a:xfrm>
              <a:off x="8053956" y="1039338"/>
              <a:ext cx="95333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Attacker</a:t>
              </a:r>
            </a:p>
          </p:txBody>
        </p:sp>
        <p:cxnSp>
          <p:nvCxnSpPr>
            <p:cNvPr id="21" name="Straight Arrow Connector 20"/>
            <p:cNvCxnSpPr/>
            <p:nvPr/>
          </p:nvCxnSpPr>
          <p:spPr>
            <a:xfrm flipH="1">
              <a:off x="6406258" y="3019984"/>
              <a:ext cx="2157154" cy="291004"/>
            </a:xfrm>
            <a:prstGeom prst="straightConnector1">
              <a:avLst/>
            </a:prstGeom>
            <a:noFill/>
            <a:ln w="6350" cap="flat" cmpd="sng" algn="ctr">
              <a:solidFill>
                <a:srgbClr val="FF0000"/>
              </a:solidFill>
              <a:prstDash val="solid"/>
              <a:miter lim="800000"/>
              <a:tailEnd type="triangle"/>
            </a:ln>
            <a:effectLst/>
          </p:spPr>
        </p:cxnSp>
        <p:sp>
          <p:nvSpPr>
            <p:cNvPr id="22" name="TextBox 21"/>
            <p:cNvSpPr txBox="1"/>
            <p:nvPr/>
          </p:nvSpPr>
          <p:spPr>
            <a:xfrm>
              <a:off x="7023632" y="2812612"/>
              <a:ext cx="1002519"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FF0000"/>
                  </a:solidFill>
                  <a:effectLst/>
                  <a:uLnTx/>
                  <a:uFillTx/>
                  <a:latin typeface="Qualcomm Office Regular"/>
                  <a:ea typeface="+mn-ea"/>
                </a:rPr>
                <a:t>NDP Attack</a:t>
              </a:r>
            </a:p>
          </p:txBody>
        </p:sp>
        <p:cxnSp>
          <p:nvCxnSpPr>
            <p:cNvPr id="23" name="Straight Arrow Connector 22"/>
            <p:cNvCxnSpPr/>
            <p:nvPr/>
          </p:nvCxnSpPr>
          <p:spPr>
            <a:xfrm flipH="1">
              <a:off x="8575246" y="1484870"/>
              <a:ext cx="256" cy="3317061"/>
            </a:xfrm>
            <a:prstGeom prst="straightConnector1">
              <a:avLst/>
            </a:prstGeom>
            <a:noFill/>
            <a:ln w="25400" cap="flat" cmpd="sng" algn="ctr">
              <a:solidFill>
                <a:sysClr val="windowText" lastClr="000000"/>
              </a:solidFill>
              <a:prstDash val="solid"/>
              <a:miter lim="800000"/>
              <a:tailEnd type="triangle"/>
            </a:ln>
            <a:effectLst/>
          </p:spPr>
        </p:cxnSp>
        <p:cxnSp>
          <p:nvCxnSpPr>
            <p:cNvPr id="24" name="Straight Arrow Connector 23"/>
            <p:cNvCxnSpPr/>
            <p:nvPr/>
          </p:nvCxnSpPr>
          <p:spPr>
            <a:xfrm>
              <a:off x="10767377" y="1459470"/>
              <a:ext cx="9269" cy="3424490"/>
            </a:xfrm>
            <a:prstGeom prst="straightConnector1">
              <a:avLst/>
            </a:prstGeom>
            <a:noFill/>
            <a:ln w="25400" cap="flat" cmpd="sng" algn="ctr">
              <a:solidFill>
                <a:sysClr val="windowText" lastClr="000000"/>
              </a:solidFill>
              <a:prstDash val="solid"/>
              <a:miter lim="800000"/>
              <a:tailEnd type="triangle"/>
            </a:ln>
            <a:effectLst/>
          </p:spPr>
        </p:cxnSp>
        <p:sp>
          <p:nvSpPr>
            <p:cNvPr id="25" name="TextBox 24"/>
            <p:cNvSpPr txBox="1"/>
            <p:nvPr/>
          </p:nvSpPr>
          <p:spPr>
            <a:xfrm>
              <a:off x="8829425" y="3398665"/>
              <a:ext cx="187250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T2/T2* and T3 feedback</a:t>
              </a:r>
            </a:p>
          </p:txBody>
        </p:sp>
        <p:sp>
          <p:nvSpPr>
            <p:cNvPr id="26" name="TextBox 25"/>
            <p:cNvSpPr txBox="1"/>
            <p:nvPr/>
          </p:nvSpPr>
          <p:spPr>
            <a:xfrm>
              <a:off x="6503916" y="606787"/>
              <a:ext cx="4128716" cy="38028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Example training sequence overlay attack</a:t>
              </a:r>
            </a:p>
          </p:txBody>
        </p:sp>
        <p:cxnSp>
          <p:nvCxnSpPr>
            <p:cNvPr id="27" name="Straight Arrow Connector 26"/>
            <p:cNvCxnSpPr/>
            <p:nvPr/>
          </p:nvCxnSpPr>
          <p:spPr>
            <a:xfrm>
              <a:off x="6377526" y="2083705"/>
              <a:ext cx="4374022" cy="568984"/>
            </a:xfrm>
            <a:prstGeom prst="straightConnector1">
              <a:avLst/>
            </a:prstGeom>
            <a:noFill/>
            <a:ln w="6350" cap="flat" cmpd="sng" algn="ctr">
              <a:solidFill>
                <a:sysClr val="windowText" lastClr="000000"/>
              </a:solidFill>
              <a:prstDash val="solid"/>
              <a:miter lim="800000"/>
              <a:tailEnd type="triangle"/>
            </a:ln>
            <a:effectLst/>
          </p:spPr>
        </p:cxnSp>
        <p:sp>
          <p:nvSpPr>
            <p:cNvPr id="28" name="TextBox 27"/>
            <p:cNvSpPr txBox="1"/>
            <p:nvPr/>
          </p:nvSpPr>
          <p:spPr>
            <a:xfrm>
              <a:off x="7236352" y="1850314"/>
              <a:ext cx="502061"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lumMod val="75000"/>
                      <a:lumOff val="25000"/>
                    </a:prstClr>
                  </a:solidFill>
                  <a:effectLst/>
                  <a:uLnTx/>
                  <a:uFillTx/>
                  <a:latin typeface="Qualcomm Office Regular"/>
                  <a:ea typeface="+mn-ea"/>
                </a:rPr>
                <a:t>NDP</a:t>
              </a:r>
            </a:p>
          </p:txBody>
        </p:sp>
        <p:cxnSp>
          <p:nvCxnSpPr>
            <p:cNvPr id="29" name="Straight Arrow Connector 28"/>
            <p:cNvCxnSpPr/>
            <p:nvPr/>
          </p:nvCxnSpPr>
          <p:spPr>
            <a:xfrm>
              <a:off x="8575502" y="2215831"/>
              <a:ext cx="2177004" cy="301800"/>
            </a:xfrm>
            <a:prstGeom prst="straightConnector1">
              <a:avLst/>
            </a:prstGeom>
            <a:noFill/>
            <a:ln w="6350" cap="flat" cmpd="sng" algn="ctr">
              <a:solidFill>
                <a:srgbClr val="FF0000"/>
              </a:solidFill>
              <a:prstDash val="solid"/>
              <a:miter lim="800000"/>
              <a:tailEnd type="triangle"/>
            </a:ln>
            <a:effectLst/>
          </p:spPr>
        </p:cxnSp>
        <p:sp>
          <p:nvSpPr>
            <p:cNvPr id="30" name="TextBox 29"/>
            <p:cNvSpPr txBox="1"/>
            <p:nvPr/>
          </p:nvSpPr>
          <p:spPr>
            <a:xfrm>
              <a:off x="9162468" y="2034950"/>
              <a:ext cx="1002519"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FF0000"/>
                  </a:solidFill>
                  <a:effectLst/>
                  <a:uLnTx/>
                  <a:uFillTx/>
                  <a:latin typeface="Qualcomm Office Regular"/>
                  <a:ea typeface="+mn-ea"/>
                </a:rPr>
                <a:t>NDP Attack</a:t>
              </a:r>
            </a:p>
          </p:txBody>
        </p:sp>
      </p:grpSp>
      <p:sp>
        <p:nvSpPr>
          <p:cNvPr id="31"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Tree>
    <p:extLst>
      <p:ext uri="{BB962C8B-B14F-4D97-AF65-F5344CB8AC3E}">
        <p14:creationId xmlns:p14="http://schemas.microsoft.com/office/powerpoint/2010/main" val="4193608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PHY Security Techniques (1)</a:t>
            </a:r>
            <a:endParaRPr lang="en-US" dirty="0"/>
          </a:p>
        </p:txBody>
      </p:sp>
      <p:sp>
        <p:nvSpPr>
          <p:cNvPr id="3" name="Content Placeholder 2"/>
          <p:cNvSpPr>
            <a:spLocks noGrp="1"/>
          </p:cNvSpPr>
          <p:nvPr>
            <p:ph idx="1"/>
          </p:nvPr>
        </p:nvSpPr>
        <p:spPr/>
        <p:txBody>
          <a:bodyPr/>
          <a:lstStyle/>
          <a:p>
            <a:pPr marL="0" indent="0"/>
            <a:r>
              <a:rPr lang="en-US" dirty="0" smtClean="0"/>
              <a:t>Phase encoding of LTF base sequence:</a:t>
            </a:r>
          </a:p>
          <a:p>
            <a:pPr marL="0" indent="0"/>
            <a:endParaRPr lang="en-US" dirty="0" smtClean="0"/>
          </a:p>
          <a:p>
            <a:pPr>
              <a:buFont typeface="Arial" panose="020B0604020202020204" pitchFamily="34" charset="0"/>
              <a:buChar char="•"/>
            </a:pPr>
            <a:r>
              <a:rPr lang="en-US" b="0" dirty="0" smtClean="0"/>
              <a:t>Apply varying phase rotations to the LFT base sequence</a:t>
            </a:r>
          </a:p>
          <a:p>
            <a:pPr>
              <a:buFont typeface="Arial" panose="020B0604020202020204" pitchFamily="34" charset="0"/>
              <a:buChar char="•"/>
            </a:pPr>
            <a:r>
              <a:rPr lang="en-US" b="0" dirty="0" smtClean="0">
                <a:solidFill>
                  <a:srgbClr val="FF0000"/>
                </a:solidFill>
              </a:rPr>
              <a:t>High variability in training sequence</a:t>
            </a:r>
          </a:p>
          <a:p>
            <a:pPr>
              <a:buFont typeface="Arial" panose="020B0604020202020204" pitchFamily="34" charset="0"/>
              <a:buChar char="•"/>
            </a:pPr>
            <a:r>
              <a:rPr lang="en-US" b="0" dirty="0"/>
              <a:t>M</a:t>
            </a:r>
            <a:r>
              <a:rPr lang="en-US" b="0" dirty="0" smtClean="0"/>
              <a:t>ay affect PAPR</a:t>
            </a:r>
          </a:p>
          <a:p>
            <a:pPr>
              <a:buFont typeface="Arial" panose="020B0604020202020204" pitchFamily="34" charset="0"/>
              <a:buChar char="•"/>
            </a:pPr>
            <a:r>
              <a:rPr lang="en-US" b="0" dirty="0" smtClean="0"/>
              <a:t>Using sequences with good PAPR can be an option</a:t>
            </a:r>
          </a:p>
          <a:p>
            <a:pPr>
              <a:buFont typeface="Arial" panose="020B0604020202020204" pitchFamily="34" charset="0"/>
              <a:buChar char="•"/>
            </a:pPr>
            <a:r>
              <a:rPr lang="en-US" b="0" dirty="0" smtClean="0"/>
              <a:t>Requires HW change</a:t>
            </a:r>
          </a:p>
          <a:p>
            <a:pPr marL="0" indent="0"/>
            <a:endParaRPr lang="en-US" dirty="0"/>
          </a:p>
          <a:p>
            <a:pPr marL="457200" lvl="1" indent="0"/>
            <a:r>
              <a:rPr lang="en-US" dirty="0" smtClean="0"/>
              <a:t> </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smtClean="0"/>
              <a:t>Erik Lindskog, Naveen Kakani, Ali Raissinia, Ning Zhang and Christine Zhang - Qualcomm</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Tree>
    <p:extLst>
      <p:ext uri="{BB962C8B-B14F-4D97-AF65-F5344CB8AC3E}">
        <p14:creationId xmlns:p14="http://schemas.microsoft.com/office/powerpoint/2010/main" val="3720644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PHY Security Techniques (2)</a:t>
            </a:r>
            <a:endParaRPr lang="en-US" dirty="0"/>
          </a:p>
        </p:txBody>
      </p:sp>
      <p:sp>
        <p:nvSpPr>
          <p:cNvPr id="3" name="Content Placeholder 2"/>
          <p:cNvSpPr>
            <a:spLocks noGrp="1"/>
          </p:cNvSpPr>
          <p:nvPr>
            <p:ph idx="1"/>
          </p:nvPr>
        </p:nvSpPr>
        <p:spPr/>
        <p:txBody>
          <a:bodyPr/>
          <a:lstStyle/>
          <a:p>
            <a:pPr marL="0" indent="0"/>
            <a:r>
              <a:rPr lang="en-US" dirty="0" smtClean="0"/>
              <a:t>Cyclic shifting of training signal:</a:t>
            </a:r>
          </a:p>
          <a:p>
            <a:pPr marL="0" indent="0"/>
            <a:endParaRPr lang="en-US" dirty="0" smtClean="0"/>
          </a:p>
          <a:p>
            <a:pPr>
              <a:buFont typeface="Arial" panose="020B0604020202020204" pitchFamily="34" charset="0"/>
              <a:buChar char="•"/>
            </a:pPr>
            <a:r>
              <a:rPr lang="en-US" b="0" dirty="0" smtClean="0"/>
              <a:t>Apply varying cyclic shifts to the training signal</a:t>
            </a:r>
          </a:p>
          <a:p>
            <a:pPr>
              <a:buFont typeface="Arial" panose="020B0604020202020204" pitchFamily="34" charset="0"/>
              <a:buChar char="•"/>
            </a:pPr>
            <a:r>
              <a:rPr lang="en-US" b="0" dirty="0" smtClean="0"/>
              <a:t>Less variability in training sequence</a:t>
            </a:r>
          </a:p>
          <a:p>
            <a:pPr>
              <a:buFont typeface="Arial" panose="020B0604020202020204" pitchFamily="34" charset="0"/>
              <a:buChar char="•"/>
            </a:pPr>
            <a:r>
              <a:rPr lang="en-US" b="0" dirty="0" smtClean="0">
                <a:solidFill>
                  <a:srgbClr val="FF0000"/>
                </a:solidFill>
              </a:rPr>
              <a:t>Preserves PAPR</a:t>
            </a:r>
          </a:p>
          <a:p>
            <a:pPr>
              <a:buFont typeface="Arial" panose="020B0604020202020204" pitchFamily="34" charset="0"/>
              <a:buChar char="•"/>
            </a:pPr>
            <a:r>
              <a:rPr lang="en-US" b="0" dirty="0" smtClean="0">
                <a:solidFill>
                  <a:srgbClr val="FF0000"/>
                </a:solidFill>
              </a:rPr>
              <a:t>Can likely be implemented in SW or possibly with smaller HW change</a:t>
            </a:r>
          </a:p>
          <a:p>
            <a:pPr marL="0" indent="0"/>
            <a:endParaRPr lang="en-US" dirty="0"/>
          </a:p>
          <a:p>
            <a:pPr marL="457200" lvl="1" indent="0"/>
            <a:r>
              <a:rPr lang="en-US" dirty="0" smtClean="0"/>
              <a:t> </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smtClean="0"/>
              <a:t>Erik Lindskog, Naveen Kakani, Ali Raissinia, Ning Zhang and Christine Zhang - Qualcomm</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Tree>
    <p:extLst>
      <p:ext uri="{BB962C8B-B14F-4D97-AF65-F5344CB8AC3E}">
        <p14:creationId xmlns:p14="http://schemas.microsoft.com/office/powerpoint/2010/main" val="3929891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53400" cy="1065213"/>
          </a:xfrm>
        </p:spPr>
        <p:txBody>
          <a:bodyPr/>
          <a:lstStyle/>
          <a:p>
            <a:r>
              <a:rPr lang="en-US" dirty="0" smtClean="0"/>
              <a:t>Cyclic Shift PHY Security in NDP Frames (1</a:t>
            </a:r>
            <a:r>
              <a:rPr lang="en-US" sz="2800" dirty="0" smtClean="0"/>
              <a:t>)</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Variable cyclic shift on ranging training</a:t>
            </a:r>
          </a:p>
          <a:p>
            <a:pPr>
              <a:buFont typeface="Arial" panose="020B0604020202020204" pitchFamily="34" charset="0"/>
              <a:buChar char="•"/>
            </a:pPr>
            <a:r>
              <a:rPr lang="en-US" dirty="0" smtClean="0"/>
              <a:t>Attacker does not know the shift =&gt; Attacker can in general not perform a spoofing attack</a:t>
            </a:r>
          </a:p>
          <a:p>
            <a:pPr>
              <a:buFont typeface="Arial" panose="020B0604020202020204" pitchFamily="34" charset="0"/>
              <a:buChar char="•"/>
            </a:pPr>
            <a:r>
              <a:rPr lang="en-US" dirty="0" smtClean="0">
                <a:solidFill>
                  <a:srgbClr val="FF0000"/>
                </a:solidFill>
              </a:rPr>
              <a:t>To counter attackers repeatedly guess in the shift to apply =&gt; Require a sequence of ranging measurements for arbitrarily high security</a:t>
            </a:r>
          </a:p>
          <a:p>
            <a:pPr>
              <a:buFont typeface="Arial" panose="020B0604020202020204" pitchFamily="34" charset="0"/>
              <a:buChar char="•"/>
            </a:pPr>
            <a:r>
              <a:rPr lang="en-US" dirty="0" smtClean="0">
                <a:solidFill>
                  <a:schemeClr val="tx1"/>
                </a:solidFill>
              </a:rPr>
              <a:t>No change in basic channel estimation is needed</a:t>
            </a:r>
          </a:p>
          <a:p>
            <a:pPr lvl="1">
              <a:buFont typeface="Arial" panose="020B0604020202020204" pitchFamily="34" charset="0"/>
              <a:buChar char="•"/>
            </a:pPr>
            <a:r>
              <a:rPr lang="en-US" dirty="0" smtClean="0">
                <a:solidFill>
                  <a:schemeClr val="tx1"/>
                </a:solidFill>
              </a:rPr>
              <a:t>No data is demodulated</a:t>
            </a:r>
          </a:p>
          <a:p>
            <a:pPr>
              <a:buFont typeface="Arial" panose="020B0604020202020204" pitchFamily="34" charset="0"/>
              <a:buChar char="•"/>
            </a:pPr>
            <a:r>
              <a:rPr lang="en-US" dirty="0" smtClean="0">
                <a:solidFill>
                  <a:schemeClr val="tx1"/>
                </a:solidFill>
              </a:rPr>
              <a:t>Compensate for shift in SW in ranging calculations</a:t>
            </a:r>
          </a:p>
          <a:p>
            <a:pPr>
              <a:buFont typeface="Arial" panose="020B0604020202020204" pitchFamily="34" charset="0"/>
              <a:buChar char="•"/>
            </a:pPr>
            <a:endParaRPr lang="en-US" dirty="0">
              <a:solidFill>
                <a:srgbClr val="FF0000"/>
              </a:solidFill>
            </a:endParaRPr>
          </a:p>
          <a:p>
            <a:pPr marL="457200" lvl="1" indent="0"/>
            <a:r>
              <a:rPr lang="en-US" dirty="0" smtClean="0"/>
              <a:t> </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smtClean="0"/>
              <a:t>Erik Lindskog, Naveen Kakani, Ali Raissinia, Ning Zhang and Christine Zhang - Qualcomm</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Tree>
    <p:extLst>
      <p:ext uri="{BB962C8B-B14F-4D97-AF65-F5344CB8AC3E}">
        <p14:creationId xmlns:p14="http://schemas.microsoft.com/office/powerpoint/2010/main" val="194962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1065213"/>
          </a:xfrm>
        </p:spPr>
        <p:txBody>
          <a:bodyPr/>
          <a:lstStyle/>
          <a:p>
            <a:r>
              <a:rPr lang="en-US" dirty="0" smtClean="0"/>
              <a:t>Cyclic Shift PHY Security in NDP Frames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tx1"/>
                </a:solidFill>
              </a:rPr>
              <a:t>Can include the cyclic shift applied in a packet extension payload</a:t>
            </a:r>
          </a:p>
          <a:p>
            <a:pPr lvl="1">
              <a:buFont typeface="Arial" panose="020B0604020202020204" pitchFamily="34" charset="0"/>
              <a:buChar char="•"/>
            </a:pPr>
            <a:r>
              <a:rPr lang="en-US" dirty="0" smtClean="0">
                <a:solidFill>
                  <a:schemeClr val="tx1"/>
                </a:solidFill>
              </a:rPr>
              <a:t>The cyclic shift would also be applied to the PE itself</a:t>
            </a:r>
          </a:p>
          <a:p>
            <a:pPr>
              <a:buFont typeface="Arial" panose="020B0604020202020204" pitchFamily="34" charset="0"/>
              <a:buChar char="•"/>
            </a:pPr>
            <a:r>
              <a:rPr lang="en-US" dirty="0" smtClean="0">
                <a:solidFill>
                  <a:schemeClr val="tx1"/>
                </a:solidFill>
              </a:rPr>
              <a:t>The cyclic shift info does not need to be encrypted</a:t>
            </a:r>
          </a:p>
          <a:p>
            <a:pPr lvl="1">
              <a:buFont typeface="Arial" panose="020B0604020202020204" pitchFamily="34" charset="0"/>
              <a:buChar char="•"/>
            </a:pPr>
            <a:r>
              <a:rPr lang="en-US" dirty="0" smtClean="0">
                <a:solidFill>
                  <a:schemeClr val="tx1"/>
                </a:solidFill>
              </a:rPr>
              <a:t>Once the attacker learns the cyclic shift, it is to late to use</a:t>
            </a:r>
          </a:p>
          <a:p>
            <a:pPr>
              <a:buFont typeface="Arial" panose="020B0604020202020204" pitchFamily="34" charset="0"/>
              <a:buChar char="•"/>
            </a:pPr>
            <a:r>
              <a:rPr lang="en-US" dirty="0" smtClean="0">
                <a:solidFill>
                  <a:schemeClr val="tx1"/>
                </a:solidFill>
              </a:rPr>
              <a:t>Alternatively the cyclic shift used can be conveyed encrypted prior to the LTF where it is applied.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smtClean="0"/>
              <a:t>Erik Lindskog, Naveen Kakani, Ali Raissinia, Ning Zhang and Christine Zhang - Qualcomm</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Tree>
    <p:extLst>
      <p:ext uri="{BB962C8B-B14F-4D97-AF65-F5344CB8AC3E}">
        <p14:creationId xmlns:p14="http://schemas.microsoft.com/office/powerpoint/2010/main" val="36934853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2267</TotalTime>
  <Words>942</Words>
  <Application>Microsoft Office PowerPoint</Application>
  <PresentationFormat>On-screen Show (4:3)</PresentationFormat>
  <Paragraphs>130</Paragraphs>
  <Slides>11</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MS Gothic</vt:lpstr>
      <vt:lpstr>Arial</vt:lpstr>
      <vt:lpstr>Qualcomm Office Regular</vt:lpstr>
      <vt:lpstr>Times New Roman</vt:lpstr>
      <vt:lpstr>Office Theme</vt:lpstr>
      <vt:lpstr>Document</vt:lpstr>
      <vt:lpstr>Ranging PHY Security</vt:lpstr>
      <vt:lpstr>Abstract</vt:lpstr>
      <vt:lpstr>UL MU Limitations for Ranging Measurements</vt:lpstr>
      <vt:lpstr>Ranging PHY Security Attacks</vt:lpstr>
      <vt:lpstr>Overlay Attack on NDP based Ranging</vt:lpstr>
      <vt:lpstr>Example PHY Security Techniques (1)</vt:lpstr>
      <vt:lpstr>Example PHY Security Techniques (2)</vt:lpstr>
      <vt:lpstr>Cyclic Shift PHY Security in NDP Frames (1)</vt:lpstr>
      <vt:lpstr>Cyclic Shift PHY Security in NDP Frames (2)</vt:lpstr>
      <vt:lpstr>Cyclic Shift PHY Security Applied to 802.11Revmc FTM evolution</vt:lpstr>
      <vt:lpstr>Proposal</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Ranging PHY Security</dc:title>
  <dc:creator>Erik Lindskog, Naveen Kakani, Ali Raissinia, Ning Zhang and Christine Zhang - Qualcomm</dc:creator>
  <cp:lastModifiedBy>Erik Lindskog</cp:lastModifiedBy>
  <cp:revision>77</cp:revision>
  <cp:lastPrinted>1601-01-01T00:00:00Z</cp:lastPrinted>
  <dcterms:created xsi:type="dcterms:W3CDTF">2017-01-17T13:08:38Z</dcterms:created>
  <dcterms:modified xsi:type="dcterms:W3CDTF">2017-05-09T04:25:32Z</dcterms:modified>
</cp:coreProperties>
</file>