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57" r:id="rId3"/>
    <p:sldId id="315" r:id="rId4"/>
    <p:sldId id="310" r:id="rId5"/>
    <p:sldId id="313" r:id="rId6"/>
    <p:sldId id="316" r:id="rId7"/>
    <p:sldId id="314" r:id="rId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189" autoAdjust="0"/>
    <p:restoredTop sz="94660"/>
  </p:normalViewPr>
  <p:slideViewPr>
    <p:cSldViewPr>
      <p:cViewPr varScale="1">
        <p:scale>
          <a:sx n="92" d="100"/>
          <a:sy n="92" d="100"/>
        </p:scale>
        <p:origin x="1272" y="6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5/10/2017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2017</a:t>
            </a:r>
            <a:endParaRPr lang="en-GB" dirty="0"/>
          </a:p>
        </p:txBody>
      </p:sp>
      <p:sp>
        <p:nvSpPr>
          <p:cNvPr id="5" name="Footer Placeholder 4"/>
          <p:cNvSpPr>
            <a:spLocks noGrp="1"/>
          </p:cNvSpPr>
          <p:nvPr>
            <p:ph type="ftr" idx="11"/>
          </p:nvPr>
        </p:nvSpPr>
        <p:spPr/>
        <p:txBody>
          <a:bodyPr/>
          <a:lstStyle>
            <a:lvl1pPr>
              <a:defRPr/>
            </a:lvl1pPr>
          </a:lstStyle>
          <a:p>
            <a:r>
              <a:rPr lang="it-IT" smtClean="0"/>
              <a:t>Erik Lindskog, Naveen Kakani and Ali Raissinia - Qualcomm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smtClean="0"/>
              <a:t>Erik Lindskog, Naveen Kakani and Ali Raissinia - Qualcomm</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2017</a:t>
            </a:r>
            <a:endParaRPr lang="en-GB" dirty="0"/>
          </a:p>
        </p:txBody>
      </p:sp>
      <p:sp>
        <p:nvSpPr>
          <p:cNvPr id="5" name="Footer Placeholder 4"/>
          <p:cNvSpPr>
            <a:spLocks noGrp="1"/>
          </p:cNvSpPr>
          <p:nvPr>
            <p:ph type="ftr" idx="11"/>
          </p:nvPr>
        </p:nvSpPr>
        <p:spPr/>
        <p:txBody>
          <a:bodyPr/>
          <a:lstStyle>
            <a:lvl1pPr>
              <a:defRPr/>
            </a:lvl1pPr>
          </a:lstStyle>
          <a:p>
            <a:r>
              <a:rPr lang="it-IT" smtClean="0"/>
              <a:t>Erik Lindskog, Naveen Kakani and Ali Raissinia - Qualcomm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2017</a:t>
            </a:r>
            <a:endParaRPr lang="en-GB" dirty="0"/>
          </a:p>
        </p:txBody>
      </p:sp>
      <p:sp>
        <p:nvSpPr>
          <p:cNvPr id="6" name="Footer Placeholder 5"/>
          <p:cNvSpPr>
            <a:spLocks noGrp="1"/>
          </p:cNvSpPr>
          <p:nvPr>
            <p:ph type="ftr" idx="11"/>
          </p:nvPr>
        </p:nvSpPr>
        <p:spPr/>
        <p:txBody>
          <a:bodyPr/>
          <a:lstStyle>
            <a:lvl1pPr>
              <a:defRPr/>
            </a:lvl1pPr>
          </a:lstStyle>
          <a:p>
            <a:r>
              <a:rPr lang="it-IT" smtClean="0"/>
              <a:t>Erik Lindskog, Naveen Kakani and Ali Raissinia - Qualcomm</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2017</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it-IT" smtClean="0"/>
              <a:t>Erik Lindskog, Naveen Kakani and Ali Raissinia -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2017</a:t>
            </a:r>
            <a:endParaRPr lang="en-GB" dirty="0"/>
          </a:p>
        </p:txBody>
      </p:sp>
      <p:sp>
        <p:nvSpPr>
          <p:cNvPr id="4" name="Footer Placeholder 3"/>
          <p:cNvSpPr>
            <a:spLocks noGrp="1"/>
          </p:cNvSpPr>
          <p:nvPr>
            <p:ph type="ftr" idx="11"/>
          </p:nvPr>
        </p:nvSpPr>
        <p:spPr/>
        <p:txBody>
          <a:bodyPr/>
          <a:lstStyle>
            <a:lvl1pPr>
              <a:defRPr/>
            </a:lvl1pPr>
          </a:lstStyle>
          <a:p>
            <a:r>
              <a:rPr lang="it-IT" smtClean="0"/>
              <a:t>Erik Lindskog, Naveen Kakani and Ali Raissinia - Qualcomm</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2017</a:t>
            </a:r>
            <a:endParaRPr lang="en-GB" dirty="0"/>
          </a:p>
        </p:txBody>
      </p:sp>
      <p:sp>
        <p:nvSpPr>
          <p:cNvPr id="3" name="Footer Placeholder 2"/>
          <p:cNvSpPr>
            <a:spLocks noGrp="1"/>
          </p:cNvSpPr>
          <p:nvPr>
            <p:ph type="ftr" idx="11"/>
          </p:nvPr>
        </p:nvSpPr>
        <p:spPr/>
        <p:txBody>
          <a:bodyPr/>
          <a:lstStyle>
            <a:lvl1pPr>
              <a:defRPr/>
            </a:lvl1pPr>
          </a:lstStyle>
          <a:p>
            <a:r>
              <a:rPr lang="it-IT" smtClean="0"/>
              <a:t>Erik Lindskog, Naveen Kakani and Ali Raissinia - Qualcomm</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2017</a:t>
            </a:r>
            <a:endParaRPr lang="en-GB" dirty="0"/>
          </a:p>
        </p:txBody>
      </p:sp>
      <p:sp>
        <p:nvSpPr>
          <p:cNvPr id="5" name="Footer Placeholder 4"/>
          <p:cNvSpPr>
            <a:spLocks noGrp="1"/>
          </p:cNvSpPr>
          <p:nvPr>
            <p:ph type="ftr" idx="11"/>
          </p:nvPr>
        </p:nvSpPr>
        <p:spPr/>
        <p:txBody>
          <a:bodyPr/>
          <a:lstStyle>
            <a:lvl1pPr>
              <a:defRPr/>
            </a:lvl1pPr>
          </a:lstStyle>
          <a:p>
            <a:r>
              <a:rPr lang="it-IT" smtClean="0"/>
              <a:t>Erik Lindskog, Naveen Kakani and Ali Raissinia - Qualcomm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2017</a:t>
            </a:r>
            <a:endParaRPr lang="en-GB" dirty="0"/>
          </a:p>
        </p:txBody>
      </p:sp>
      <p:sp>
        <p:nvSpPr>
          <p:cNvPr id="5" name="Footer Placeholder 4"/>
          <p:cNvSpPr>
            <a:spLocks noGrp="1"/>
          </p:cNvSpPr>
          <p:nvPr>
            <p:ph type="ftr" idx="11"/>
          </p:nvPr>
        </p:nvSpPr>
        <p:spPr/>
        <p:txBody>
          <a:bodyPr/>
          <a:lstStyle>
            <a:lvl1pPr>
              <a:defRPr/>
            </a:lvl1pPr>
          </a:lstStyle>
          <a:p>
            <a:r>
              <a:rPr lang="it-IT" smtClean="0"/>
              <a:t>Erik Lindskog, Naveen Kakani and Ali Raissinia - Qualcomm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smtClean="0"/>
              <a:t>Erik Lindskog, Naveen Kakani and Ali Raissinia -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802.11-17/0778r0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it-IT" smtClean="0"/>
              <a:t>Erik Lindskog, Naveen Kakani and Ali Raissinia -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69938" y="817708"/>
            <a:ext cx="7772400" cy="838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Scalable Location</a:t>
            </a:r>
            <a:endParaRPr lang="en-GB" dirty="0"/>
          </a:p>
        </p:txBody>
      </p:sp>
      <p:sp>
        <p:nvSpPr>
          <p:cNvPr id="3074" name="Rectangle 2"/>
          <p:cNvSpPr>
            <a:spLocks noGrp="1" noChangeArrowheads="1"/>
          </p:cNvSpPr>
          <p:nvPr>
            <p:ph type="body" idx="1"/>
          </p:nvPr>
        </p:nvSpPr>
        <p:spPr>
          <a:xfrm>
            <a:off x="696912" y="1796706"/>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2017-05-11</a:t>
            </a:r>
            <a:endParaRPr lang="en-GB" sz="2000" b="0" dirty="0"/>
          </a:p>
        </p:txBody>
      </p:sp>
      <p:sp>
        <p:nvSpPr>
          <p:cNvPr id="3076" name="Rectangle 4"/>
          <p:cNvSpPr>
            <a:spLocks noChangeArrowheads="1"/>
          </p:cNvSpPr>
          <p:nvPr/>
        </p:nvSpPr>
        <p:spPr bwMode="auto">
          <a:xfrm>
            <a:off x="671945" y="240486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0" name="Object 3"/>
          <p:cNvGraphicFramePr>
            <a:graphicFrameLocks noChangeAspect="1"/>
          </p:cNvGraphicFramePr>
          <p:nvPr>
            <p:extLst>
              <p:ext uri="{D42A27DB-BD31-4B8C-83A1-F6EECF244321}">
                <p14:modId xmlns:p14="http://schemas.microsoft.com/office/powerpoint/2010/main" val="519345149"/>
              </p:ext>
            </p:extLst>
          </p:nvPr>
        </p:nvGraphicFramePr>
        <p:xfrm>
          <a:off x="671513" y="3097213"/>
          <a:ext cx="7670800" cy="2930525"/>
        </p:xfrm>
        <a:graphic>
          <a:graphicData uri="http://schemas.openxmlformats.org/presentationml/2006/ole">
            <mc:AlternateContent xmlns:mc="http://schemas.openxmlformats.org/markup-compatibility/2006">
              <mc:Choice xmlns:v="urn:schemas-microsoft-com:vml" Requires="v">
                <p:oleObj spid="_x0000_s3270" name="Document" r:id="rId4" imgW="8522638" imgH="3258666" progId="Word.Document.8">
                  <p:embed/>
                </p:oleObj>
              </mc:Choice>
              <mc:Fallback>
                <p:oleObj name="Document" r:id="rId4" imgW="8522638" imgH="3258666" progId="Word.Document.8">
                  <p:embed/>
                  <p:pic>
                    <p:nvPicPr>
                      <p:cNvPr id="0" name=""/>
                      <p:cNvPicPr>
                        <a:picLocks noChangeAspect="1" noChangeArrowheads="1"/>
                      </p:cNvPicPr>
                      <p:nvPr/>
                    </p:nvPicPr>
                    <p:blipFill>
                      <a:blip r:embed="rId5"/>
                      <a:srcRect/>
                      <a:stretch>
                        <a:fillRect/>
                      </a:stretch>
                    </p:blipFill>
                    <p:spPr bwMode="auto">
                      <a:xfrm>
                        <a:off x="671513" y="3097213"/>
                        <a:ext cx="7670800" cy="2930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a:t>
            </a:r>
            <a:r>
              <a:rPr lang="en-GB" dirty="0" smtClean="0"/>
              <a:t>his presentation argues for a change to the </a:t>
            </a:r>
            <a:r>
              <a:rPr lang="en-GB" dirty="0" err="1" smtClean="0"/>
              <a:t>TGaz</a:t>
            </a:r>
            <a:r>
              <a:rPr lang="en-GB" dirty="0" smtClean="0"/>
              <a:t> functional requirements such as to require the development of a mode that enables concurrent location of an unlimited number of client stations.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it-IT" smtClean="0"/>
              <a:t>Erik Lindskog, Naveen Kakani and Ali Raissinia - Qualcomm</a:t>
            </a:r>
            <a:endParaRPr lang="en-GB" dirty="0"/>
          </a:p>
        </p:txBody>
      </p:sp>
      <p:sp>
        <p:nvSpPr>
          <p:cNvPr id="4" name="Date Placeholder 3"/>
          <p:cNvSpPr>
            <a:spLocks noGrp="1"/>
          </p:cNvSpPr>
          <p:nvPr>
            <p:ph type="dt" idx="15"/>
          </p:nvPr>
        </p:nvSpPr>
        <p:spPr/>
        <p:txBody>
          <a:bodyPr/>
          <a:lstStyle/>
          <a:p>
            <a:r>
              <a:rPr lang="en-US" smtClean="0"/>
              <a:t>May 2017</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p:sp>
        <p:nvSpPr>
          <p:cNvPr id="3" name="Content Placeholder 2"/>
          <p:cNvSpPr>
            <a:spLocks noGrp="1"/>
          </p:cNvSpPr>
          <p:nvPr>
            <p:ph idx="1"/>
          </p:nvPr>
        </p:nvSpPr>
        <p:spPr>
          <a:xfrm>
            <a:off x="651164" y="1600200"/>
            <a:ext cx="7770813" cy="4495800"/>
          </a:xfrm>
        </p:spPr>
        <p:txBody>
          <a:bodyPr/>
          <a:lstStyle/>
          <a:p>
            <a:pPr>
              <a:buFont typeface="Arial" panose="020B0604020202020204" pitchFamily="34" charset="0"/>
              <a:buChar char="•"/>
            </a:pPr>
            <a:r>
              <a:rPr lang="en-US" dirty="0" smtClean="0"/>
              <a:t>In [1] we have seen a method presented that allows for an unlimited number of client stations to concurrently estimate their position.</a:t>
            </a:r>
          </a:p>
          <a:p>
            <a:pPr>
              <a:buFont typeface="Arial" panose="020B0604020202020204" pitchFamily="34" charset="0"/>
              <a:buChar char="•"/>
            </a:pPr>
            <a:r>
              <a:rPr lang="en-US" dirty="0" smtClean="0"/>
              <a:t>This is achieved by employing broadcast transactions between anchoring stations (</a:t>
            </a:r>
            <a:r>
              <a:rPr lang="en-US" dirty="0"/>
              <a:t>e</a:t>
            </a:r>
            <a:r>
              <a:rPr lang="en-US" dirty="0" smtClean="0"/>
              <a:t>.g. access points), that the client stations listen to and use for the calculation of their position.</a:t>
            </a:r>
          </a:p>
          <a:p>
            <a:pPr>
              <a:buFont typeface="Arial" panose="020B0604020202020204" pitchFamily="34" charset="0"/>
              <a:buChar char="•"/>
            </a:pPr>
            <a:r>
              <a:rPr lang="en-US" dirty="0" smtClean="0"/>
              <a:t>Thus, it is possible to develop a localization protocol that enables true scalable </a:t>
            </a:r>
            <a:r>
              <a:rPr lang="en-US" dirty="0" err="1" smtClean="0"/>
              <a:t>WiFi</a:t>
            </a:r>
            <a:r>
              <a:rPr lang="en-US" dirty="0" smtClean="0"/>
              <a:t> localization.</a:t>
            </a:r>
          </a:p>
          <a:p>
            <a:pPr>
              <a:buFont typeface="Arial" panose="020B0604020202020204" pitchFamily="34" charset="0"/>
              <a:buChar char="•"/>
            </a:pPr>
            <a:r>
              <a:rPr lang="en-US" dirty="0" smtClean="0"/>
              <a:t>We here argue that we therefore should make the development of such a mode part of the </a:t>
            </a:r>
            <a:r>
              <a:rPr lang="en-US" dirty="0" err="1" smtClean="0"/>
              <a:t>TGaz</a:t>
            </a:r>
            <a:r>
              <a:rPr lang="en-US" dirty="0" smtClean="0"/>
              <a:t> FRD.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it-IT" smtClean="0"/>
              <a:t>Erik Lindskog, Naveen Kakani and Ali Raissinia - Qualcomm</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236178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pPr>
              <a:defRPr/>
            </a:pPr>
            <a:r>
              <a:rPr lang="en-GB" smtClean="0"/>
              <a:t>Slide </a:t>
            </a:r>
            <a:fld id="{C229C781-9868-4EAE-9E92-FD9A8F450C8C}" type="slidenum">
              <a:rPr lang="en-GB" smtClean="0"/>
              <a:pPr>
                <a:defRPr/>
              </a:pPr>
              <a:t>4</a:t>
            </a:fld>
            <a:endParaRPr lang="en-GB" dirty="0"/>
          </a:p>
        </p:txBody>
      </p:sp>
      <p:sp>
        <p:nvSpPr>
          <p:cNvPr id="5" name="TextBox 4"/>
          <p:cNvSpPr txBox="1"/>
          <p:nvPr/>
        </p:nvSpPr>
        <p:spPr>
          <a:xfrm>
            <a:off x="1294606" y="2667000"/>
            <a:ext cx="6629399" cy="830997"/>
          </a:xfrm>
          <a:prstGeom prst="rect">
            <a:avLst/>
          </a:prstGeom>
          <a:solidFill>
            <a:srgbClr val="FFFF00"/>
          </a:solidFill>
        </p:spPr>
        <p:txBody>
          <a:bodyPr wrap="square" rtlCol="0">
            <a:spAutoFit/>
          </a:bodyPr>
          <a:lstStyle/>
          <a:p>
            <a:pPr algn="ctr"/>
            <a:r>
              <a:rPr lang="en-US" sz="4800" dirty="0" smtClean="0">
                <a:solidFill>
                  <a:schemeClr val="tx1"/>
                </a:solidFill>
              </a:rPr>
              <a:t>Proposed FRD Change</a:t>
            </a:r>
            <a:endParaRPr lang="en-US" sz="4800" dirty="0">
              <a:solidFill>
                <a:schemeClr val="tx1"/>
              </a:solidFill>
            </a:endParaRPr>
          </a:p>
        </p:txBody>
      </p:sp>
      <p:sp>
        <p:nvSpPr>
          <p:cNvPr id="6" name="Footer Placeholder 5"/>
          <p:cNvSpPr>
            <a:spLocks noGrp="1"/>
          </p:cNvSpPr>
          <p:nvPr>
            <p:ph type="ftr" idx="11"/>
          </p:nvPr>
        </p:nvSpPr>
        <p:spPr/>
        <p:txBody>
          <a:bodyPr/>
          <a:lstStyle/>
          <a:p>
            <a:r>
              <a:rPr lang="it-IT" smtClean="0"/>
              <a:t>Erik Lindskog, Naveen Kakani and Ali Raissinia - Qualcomm</a:t>
            </a:r>
            <a:endParaRPr lang="en-GB"/>
          </a:p>
        </p:txBody>
      </p:sp>
      <p:sp>
        <p:nvSpPr>
          <p:cNvPr id="2" name="Date Placeholder 1"/>
          <p:cNvSpPr>
            <a:spLocks noGrp="1"/>
          </p:cNvSpPr>
          <p:nvPr>
            <p:ph type="dt" idx="10"/>
          </p:nvPr>
        </p:nvSpPr>
        <p:spPr/>
        <p:txBody>
          <a:bodyPr/>
          <a:lstStyle/>
          <a:p>
            <a:r>
              <a:rPr lang="en-US" smtClean="0"/>
              <a:t>May 2017</a:t>
            </a:r>
            <a:endParaRPr lang="en-GB" dirty="0"/>
          </a:p>
        </p:txBody>
      </p:sp>
    </p:spTree>
    <p:extLst>
      <p:ext uri="{BB962C8B-B14F-4D97-AF65-F5344CB8AC3E}">
        <p14:creationId xmlns:p14="http://schemas.microsoft.com/office/powerpoint/2010/main" val="16279287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a:t>
            </a:r>
            <a:r>
              <a:rPr lang="en-US" dirty="0" smtClean="0"/>
              <a:t>Poll</a:t>
            </a:r>
            <a:endParaRPr lang="en-US" dirty="0"/>
          </a:p>
        </p:txBody>
      </p:sp>
      <p:sp>
        <p:nvSpPr>
          <p:cNvPr id="3" name="Content Placeholder 2"/>
          <p:cNvSpPr>
            <a:spLocks noGrp="1"/>
          </p:cNvSpPr>
          <p:nvPr>
            <p:ph idx="1"/>
          </p:nvPr>
        </p:nvSpPr>
        <p:spPr>
          <a:xfrm>
            <a:off x="914400" y="1723304"/>
            <a:ext cx="7770813" cy="4113213"/>
          </a:xfrm>
        </p:spPr>
        <p:txBody>
          <a:bodyPr/>
          <a:lstStyle/>
          <a:p>
            <a:r>
              <a:rPr lang="en-US" sz="2000" dirty="0" smtClean="0"/>
              <a:t>Do you support adding the following text to the 802.11az Functional Requirements document at the end of the ‘Scalability’ section?</a:t>
            </a:r>
          </a:p>
          <a:p>
            <a:r>
              <a:rPr lang="en-US" sz="2000" dirty="0" smtClean="0"/>
              <a:t>“</a:t>
            </a:r>
            <a:r>
              <a:rPr lang="en-US" sz="2000" b="0" dirty="0" smtClean="0"/>
              <a:t>The </a:t>
            </a:r>
            <a:r>
              <a:rPr lang="en-US" sz="2000" b="0" dirty="0"/>
              <a:t>scalable mode of the 802.11az range measurement protocol shall also support at least one mode which, in addition to the requirements listed above in this section, allows for scalable positioning meeting the following scalability mode requirements:</a:t>
            </a:r>
          </a:p>
          <a:p>
            <a:r>
              <a:rPr lang="en-US" sz="2000" b="0" dirty="0"/>
              <a:t>TGaz R28	Supports enabling an unlimited number of </a:t>
            </a:r>
            <a:r>
              <a:rPr lang="en-US" sz="2000" b="0" dirty="0" smtClean="0"/>
              <a:t>client STAs </a:t>
            </a:r>
            <a:r>
              <a:rPr lang="en-US" sz="2000" b="0" dirty="0"/>
              <a:t>to </a:t>
            </a:r>
            <a:r>
              <a:rPr lang="en-US" sz="2000" b="0" dirty="0"/>
              <a:t>concurrently </a:t>
            </a:r>
            <a:r>
              <a:rPr lang="en-US" sz="2000" b="0" dirty="0" smtClean="0"/>
              <a:t>compute </a:t>
            </a:r>
            <a:r>
              <a:rPr lang="en-US" sz="2000" b="0" dirty="0"/>
              <a:t>their </a:t>
            </a:r>
            <a:r>
              <a:rPr lang="en-US" sz="2000" b="0" dirty="0" smtClean="0"/>
              <a:t>location for the case when the location process is terminated at the client</a:t>
            </a:r>
            <a:r>
              <a:rPr lang="en-US" sz="2000" i="1" dirty="0" smtClean="0"/>
              <a:t>.</a:t>
            </a:r>
            <a:r>
              <a:rPr lang="en-US" sz="2000" dirty="0" smtClean="0"/>
              <a:t>” </a:t>
            </a:r>
            <a:endParaRPr lang="en-US" sz="2000" dirty="0"/>
          </a:p>
          <a:p>
            <a:pPr lvl="1"/>
            <a:endParaRPr lang="en-US" sz="1600" dirty="0" smtClean="0"/>
          </a:p>
          <a:p>
            <a:pPr lvl="1"/>
            <a:r>
              <a:rPr lang="en-US" sz="1600" dirty="0" smtClean="0"/>
              <a:t>Y</a:t>
            </a:r>
            <a:r>
              <a:rPr lang="en-US" sz="1600" dirty="0"/>
              <a:t>:      N:      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it-IT" smtClean="0"/>
              <a:t>Erik Lindskog, Naveen Kakani and Ali Raissinia - Qualcomm</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28246126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Alternative Straw </a:t>
            </a:r>
            <a:r>
              <a:rPr lang="en-US" dirty="0" smtClean="0"/>
              <a:t>Poll</a:t>
            </a:r>
            <a:endParaRPr lang="en-US" dirty="0"/>
          </a:p>
        </p:txBody>
      </p:sp>
      <p:sp>
        <p:nvSpPr>
          <p:cNvPr id="3" name="Content Placeholder 2"/>
          <p:cNvSpPr>
            <a:spLocks noGrp="1"/>
          </p:cNvSpPr>
          <p:nvPr>
            <p:ph idx="1"/>
          </p:nvPr>
        </p:nvSpPr>
        <p:spPr>
          <a:xfrm>
            <a:off x="685800" y="1757940"/>
            <a:ext cx="7770813" cy="4113213"/>
          </a:xfrm>
        </p:spPr>
        <p:txBody>
          <a:bodyPr/>
          <a:lstStyle/>
          <a:p>
            <a:r>
              <a:rPr lang="en-US" sz="2000" dirty="0"/>
              <a:t>Do you support modifying the 802.11az Functional Requirements document as follows?</a:t>
            </a:r>
          </a:p>
          <a:p>
            <a:r>
              <a:rPr lang="en-US" sz="2000" dirty="0"/>
              <a:t>Change: </a:t>
            </a:r>
          </a:p>
          <a:p>
            <a:r>
              <a:rPr lang="en-US" sz="2000" b="0" dirty="0"/>
              <a:t>“</a:t>
            </a:r>
            <a:r>
              <a:rPr lang="en-US" sz="2000" b="0" dirty="0" err="1"/>
              <a:t>TGaz</a:t>
            </a:r>
            <a:r>
              <a:rPr lang="en-US" sz="2000" b="0" dirty="0"/>
              <a:t> R19 Support locating and tracking all associated and at least 200 unassociated STAs per AP concurrently. [Ref-10]”</a:t>
            </a:r>
          </a:p>
          <a:p>
            <a:r>
              <a:rPr lang="en-US" sz="2000" dirty="0" smtClean="0"/>
              <a:t>To:</a:t>
            </a:r>
            <a:endParaRPr lang="en-US" sz="2000" dirty="0"/>
          </a:p>
          <a:p>
            <a:r>
              <a:rPr lang="en-US" sz="2000" b="0" dirty="0"/>
              <a:t>“</a:t>
            </a:r>
            <a:r>
              <a:rPr lang="en-US" sz="2000" b="0" dirty="0" err="1"/>
              <a:t>TGaz</a:t>
            </a:r>
            <a:r>
              <a:rPr lang="en-US" sz="2000" b="0" dirty="0"/>
              <a:t> R19 Support enabling an unlimited number of STAs to concurrently compute their location. [Ref-12]”</a:t>
            </a:r>
          </a:p>
          <a:p>
            <a:r>
              <a:rPr lang="en-US" sz="2000" b="0" dirty="0"/>
              <a:t>And point [Ref-12] to the used </a:t>
            </a:r>
            <a:r>
              <a:rPr lang="en-US" sz="2000" b="0" dirty="0" err="1"/>
              <a:t>TGaz</a:t>
            </a:r>
            <a:r>
              <a:rPr lang="en-US" sz="2000" b="0" dirty="0"/>
              <a:t> document.  </a:t>
            </a:r>
          </a:p>
          <a:p>
            <a:pPr lvl="1"/>
            <a:endParaRPr lang="en-US" sz="1600" dirty="0"/>
          </a:p>
          <a:p>
            <a:pPr lvl="1"/>
            <a:r>
              <a:rPr lang="en-US" sz="1600" dirty="0"/>
              <a:t>Y: </a:t>
            </a:r>
            <a:r>
              <a:rPr lang="en-US" sz="1600" dirty="0" smtClean="0"/>
              <a:t>            N</a:t>
            </a:r>
            <a:r>
              <a:rPr lang="en-US" sz="1600" dirty="0"/>
              <a:t>:      </a:t>
            </a:r>
            <a:r>
              <a:rPr lang="en-US" sz="1600" dirty="0" smtClean="0"/>
              <a:t>        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it-IT" smtClean="0"/>
              <a:t>Erik Lindskog, Naveen Kakani and Ali Raissinia - Qualcomm</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40677858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b="0" dirty="0" smtClean="0"/>
              <a:t>[1] “</a:t>
            </a:r>
            <a:r>
              <a:rPr lang="en-GB" b="0" dirty="0" smtClean="0"/>
              <a:t>Passive Location”, Erik Lindskog, Naveen </a:t>
            </a:r>
            <a:r>
              <a:rPr lang="en-GB" b="0" dirty="0" err="1" smtClean="0"/>
              <a:t>Kakani</a:t>
            </a:r>
            <a:r>
              <a:rPr lang="en-GB" b="0" dirty="0" smtClean="0"/>
              <a:t> and Ali </a:t>
            </a:r>
            <a:r>
              <a:rPr lang="en-GB" b="0" dirty="0" err="1" smtClean="0"/>
              <a:t>Raissinia</a:t>
            </a:r>
            <a:r>
              <a:rPr lang="en-GB" b="0" dirty="0" smtClean="0"/>
              <a:t>, </a:t>
            </a:r>
            <a:r>
              <a:rPr lang="en-GB" b="0" kern="1200" dirty="0">
                <a:latin typeface="Times New Roman" pitchFamily="16" charset="0"/>
                <a:ea typeface="MS Gothic" charset="-128"/>
                <a:cs typeface="Arial Unicode MS" charset="0"/>
              </a:rPr>
              <a:t>IEEE </a:t>
            </a:r>
            <a:r>
              <a:rPr lang="en-GB" b="0" kern="1200" dirty="0" smtClean="0">
                <a:latin typeface="Times New Roman" pitchFamily="16" charset="0"/>
                <a:ea typeface="MS Gothic" charset="-128"/>
                <a:cs typeface="Arial Unicode MS" charset="0"/>
              </a:rPr>
              <a:t>802.11-17/0417r0.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it-IT" smtClean="0"/>
              <a:t>Erik Lindskog, Naveen Kakani and Ali Raissinia - Qualcomm</a:t>
            </a:r>
            <a:endParaRPr lang="en-GB" dirty="0"/>
          </a:p>
        </p:txBody>
      </p:sp>
      <p:sp>
        <p:nvSpPr>
          <p:cNvPr id="6" name="Date Placeholder 5"/>
          <p:cNvSpPr>
            <a:spLocks noGrp="1"/>
          </p:cNvSpPr>
          <p:nvPr>
            <p:ph type="dt" idx="15"/>
          </p:nvPr>
        </p:nvSpPr>
        <p:spPr/>
        <p:txBody>
          <a:bodyPr/>
          <a:lstStyle/>
          <a:p>
            <a:r>
              <a:rPr lang="en-US" smtClean="0"/>
              <a:t>May 2017</a:t>
            </a:r>
            <a:endParaRPr lang="en-GB" dirty="0"/>
          </a:p>
        </p:txBody>
      </p:sp>
    </p:spTree>
    <p:extLst>
      <p:ext uri="{BB962C8B-B14F-4D97-AF65-F5344CB8AC3E}">
        <p14:creationId xmlns:p14="http://schemas.microsoft.com/office/powerpoint/2010/main" val="187625319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3950</TotalTime>
  <Words>426</Words>
  <Application>Microsoft Office PowerPoint</Application>
  <PresentationFormat>On-screen Show (4:3)</PresentationFormat>
  <Paragraphs>57</Paragraphs>
  <Slides>7</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3" baseType="lpstr">
      <vt:lpstr>Arial Unicode MS</vt:lpstr>
      <vt:lpstr>MS Gothic</vt:lpstr>
      <vt:lpstr>Arial</vt:lpstr>
      <vt:lpstr>Times New Roman</vt:lpstr>
      <vt:lpstr>Office Theme</vt:lpstr>
      <vt:lpstr>Document</vt:lpstr>
      <vt:lpstr>Scalable Location</vt:lpstr>
      <vt:lpstr>Abstract</vt:lpstr>
      <vt:lpstr>Motivation</vt:lpstr>
      <vt:lpstr>PowerPoint Presentation</vt:lpstr>
      <vt:lpstr>Straw Poll</vt:lpstr>
      <vt:lpstr>Alternative Straw Poll</vt:lpstr>
      <vt:lpstr>References</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Scalable Location</dc:title>
  <dc:creator>Erik Lindskog, Naveen Kakani and Ali Raissinia - Qualcomm</dc:creator>
  <cp:lastModifiedBy>Erik Lindskog</cp:lastModifiedBy>
  <cp:revision>105</cp:revision>
  <cp:lastPrinted>1601-01-01T00:00:00Z</cp:lastPrinted>
  <dcterms:created xsi:type="dcterms:W3CDTF">2017-01-17T13:08:38Z</dcterms:created>
  <dcterms:modified xsi:type="dcterms:W3CDTF">2017-05-11T05:13:17Z</dcterms:modified>
</cp:coreProperties>
</file>