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5" r:id="rId1"/>
  </p:sldMasterIdLst>
  <p:notesMasterIdLst>
    <p:notesMasterId r:id="rId12"/>
  </p:notesMasterIdLst>
  <p:handoutMasterIdLst>
    <p:handoutMasterId r:id="rId13"/>
  </p:handoutMasterIdLst>
  <p:sldIdLst>
    <p:sldId id="361" r:id="rId2"/>
    <p:sldId id="362" r:id="rId3"/>
    <p:sldId id="363" r:id="rId4"/>
    <p:sldId id="364" r:id="rId5"/>
    <p:sldId id="367" r:id="rId6"/>
    <p:sldId id="370" r:id="rId7"/>
    <p:sldId id="368" r:id="rId8"/>
    <p:sldId id="369" r:id="rId9"/>
    <p:sldId id="365" r:id="rId10"/>
    <p:sldId id="366" r:id="rId11"/>
  </p:sldIdLst>
  <p:sldSz cx="9144000" cy="6858000" type="screen4x3"/>
  <p:notesSz cx="7315200" cy="9601200"/>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rian Stephens 6" initials="aps" lastIdx="6" clrIdx="0">
    <p:extLst/>
  </p:cmAuthor>
  <p:cmAuthor id="2" name="jsegev" initials="j"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06" autoAdjust="0"/>
    <p:restoredTop sz="95405" autoAdjust="0"/>
  </p:normalViewPr>
  <p:slideViewPr>
    <p:cSldViewPr>
      <p:cViewPr varScale="1">
        <p:scale>
          <a:sx n="89" d="100"/>
          <a:sy n="89" d="100"/>
        </p:scale>
        <p:origin x="1512" y="77"/>
      </p:cViewPr>
      <p:guideLst>
        <p:guide orient="horz" pos="2160"/>
        <p:guide pos="2880"/>
      </p:guideLst>
    </p:cSldViewPr>
  </p:slideViewPr>
  <p:outlineViewPr>
    <p:cViewPr>
      <p:scale>
        <a:sx n="33" d="100"/>
        <a:sy n="33" d="100"/>
      </p:scale>
      <p:origin x="0" y="-1128"/>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67" d="100"/>
          <a:sy n="67" d="100"/>
        </p:scale>
        <p:origin x="3101" y="53"/>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31090" y="173187"/>
            <a:ext cx="235058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73775">
              <a:defRPr sz="1500" b="1"/>
            </a:lvl1pPr>
          </a:lstStyle>
          <a:p>
            <a:pPr>
              <a:defRPr/>
            </a:pPr>
            <a:r>
              <a:rPr lang="en-GB"/>
              <a:t>doc.: IEEE 802.11-yy/xxxxr0</a:t>
            </a:r>
          </a:p>
        </p:txBody>
      </p:sp>
      <p:sp>
        <p:nvSpPr>
          <p:cNvPr id="3075" name="Rectangle 3"/>
          <p:cNvSpPr>
            <a:spLocks noGrp="1" noChangeArrowheads="1"/>
          </p:cNvSpPr>
          <p:nvPr>
            <p:ph type="dt" sz="quarter" idx="1"/>
          </p:nvPr>
        </p:nvSpPr>
        <p:spPr bwMode="auto">
          <a:xfrm>
            <a:off x="733530" y="173187"/>
            <a:ext cx="981423"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73775">
              <a:defRPr sz="1500" b="1"/>
            </a:lvl1pPr>
          </a:lstStyle>
          <a:p>
            <a:pPr>
              <a:defRPr/>
            </a:pPr>
            <a:r>
              <a:rPr lang="en-GB"/>
              <a:t>Month Year</a:t>
            </a:r>
          </a:p>
        </p:txBody>
      </p:sp>
      <p:sp>
        <p:nvSpPr>
          <p:cNvPr id="3076" name="Rectangle 4"/>
          <p:cNvSpPr>
            <a:spLocks noGrp="1" noChangeArrowheads="1"/>
          </p:cNvSpPr>
          <p:nvPr>
            <p:ph type="ftr" sz="quarter" idx="2"/>
          </p:nvPr>
        </p:nvSpPr>
        <p:spPr bwMode="auto">
          <a:xfrm>
            <a:off x="5351329" y="9292438"/>
            <a:ext cx="131407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73775">
              <a:defRPr/>
            </a:lvl1pPr>
          </a:lstStyle>
          <a:p>
            <a:pPr>
              <a:defRPr/>
            </a:pPr>
            <a:r>
              <a:rPr lang="en-GB" dirty="0" smtClean="0"/>
              <a:t>Jonathan Segev, </a:t>
            </a:r>
            <a:r>
              <a:rPr lang="en-GB" dirty="0"/>
              <a:t>Intel</a:t>
            </a:r>
          </a:p>
        </p:txBody>
      </p:sp>
      <p:sp>
        <p:nvSpPr>
          <p:cNvPr id="3077" name="Rectangle 5"/>
          <p:cNvSpPr>
            <a:spLocks noGrp="1" noChangeArrowheads="1"/>
          </p:cNvSpPr>
          <p:nvPr>
            <p:ph type="sldNum" sz="quarter" idx="3"/>
          </p:nvPr>
        </p:nvSpPr>
        <p:spPr bwMode="auto">
          <a:xfrm>
            <a:off x="3317491" y="9292438"/>
            <a:ext cx="5177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73775">
              <a:defRPr/>
            </a:lvl1pPr>
          </a:lstStyle>
          <a:p>
            <a:pPr>
              <a:defRPr/>
            </a:pPr>
            <a:r>
              <a:rPr lang="en-GB"/>
              <a:t>Page </a:t>
            </a:r>
            <a:fld id="{50DA7F37-5871-4D08-9AD8-0EC62C959605}" type="slidenum">
              <a:rPr lang="en-GB"/>
              <a:pPr>
                <a:defRPr/>
              </a:pPr>
              <a:t>‹#›</a:t>
            </a:fld>
            <a:endParaRPr lang="en-GB"/>
          </a:p>
        </p:txBody>
      </p:sp>
      <p:sp>
        <p:nvSpPr>
          <p:cNvPr id="15366" name="Line 6"/>
          <p:cNvSpPr>
            <a:spLocks noChangeShapeType="1"/>
          </p:cNvSpPr>
          <p:nvPr/>
        </p:nvSpPr>
        <p:spPr bwMode="auto">
          <a:xfrm>
            <a:off x="731856" y="400734"/>
            <a:ext cx="58514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90" tIns="47695" rIns="95390" bIns="47695" anchor="ctr"/>
          <a:lstStyle/>
          <a:p>
            <a:endParaRPr lang="en-US"/>
          </a:p>
        </p:txBody>
      </p:sp>
      <p:sp>
        <p:nvSpPr>
          <p:cNvPr id="15367" name="Rectangle 7"/>
          <p:cNvSpPr>
            <a:spLocks noChangeArrowheads="1"/>
          </p:cNvSpPr>
          <p:nvPr/>
        </p:nvSpPr>
        <p:spPr bwMode="auto">
          <a:xfrm>
            <a:off x="731855" y="9292438"/>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73775"/>
            <a:r>
              <a:rPr lang="en-GB"/>
              <a:t>Submission</a:t>
            </a:r>
          </a:p>
        </p:txBody>
      </p:sp>
      <p:sp>
        <p:nvSpPr>
          <p:cNvPr id="15368" name="Line 8"/>
          <p:cNvSpPr>
            <a:spLocks noChangeShapeType="1"/>
          </p:cNvSpPr>
          <p:nvPr/>
        </p:nvSpPr>
        <p:spPr bwMode="auto">
          <a:xfrm>
            <a:off x="731855" y="9280942"/>
            <a:ext cx="601393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90" tIns="47695" rIns="95390" bIns="47695" anchor="ctr"/>
          <a:lstStyle/>
          <a:p>
            <a:endParaRPr lang="en-US"/>
          </a:p>
        </p:txBody>
      </p:sp>
    </p:spTree>
    <p:extLst>
      <p:ext uri="{BB962C8B-B14F-4D97-AF65-F5344CB8AC3E}">
        <p14:creationId xmlns:p14="http://schemas.microsoft.com/office/powerpoint/2010/main" val="1981851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76308" y="91070"/>
            <a:ext cx="235058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73775">
              <a:defRPr sz="1500" b="1"/>
            </a:lvl1pPr>
          </a:lstStyle>
          <a:p>
            <a:pPr>
              <a:defRPr/>
            </a:pPr>
            <a:r>
              <a:rPr lang="en-GB"/>
              <a:t>doc.: IEEE 802.11-yy/xxxxr0</a:t>
            </a:r>
          </a:p>
        </p:txBody>
      </p:sp>
      <p:sp>
        <p:nvSpPr>
          <p:cNvPr id="2051" name="Rectangle 3"/>
          <p:cNvSpPr>
            <a:spLocks noGrp="1" noChangeArrowheads="1"/>
          </p:cNvSpPr>
          <p:nvPr>
            <p:ph type="dt" idx="1"/>
          </p:nvPr>
        </p:nvSpPr>
        <p:spPr bwMode="auto">
          <a:xfrm>
            <a:off x="689987" y="91070"/>
            <a:ext cx="981423"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73775">
              <a:defRPr sz="1500" b="1"/>
            </a:lvl1pPr>
          </a:lstStyle>
          <a:p>
            <a:pPr>
              <a:defRPr/>
            </a:pPr>
            <a:r>
              <a:rPr lang="en-GB"/>
              <a:t>Month Year</a:t>
            </a:r>
          </a:p>
        </p:txBody>
      </p:sp>
      <p:sp>
        <p:nvSpPr>
          <p:cNvPr id="13316" name="Rectangle 4"/>
          <p:cNvSpPr>
            <a:spLocks noGrp="1" noRot="1" noChangeAspect="1" noChangeArrowheads="1" noTextEdit="1"/>
          </p:cNvSpPr>
          <p:nvPr>
            <p:ph type="sldImg" idx="2"/>
          </p:nvPr>
        </p:nvSpPr>
        <p:spPr bwMode="auto">
          <a:xfrm>
            <a:off x="1265238" y="725488"/>
            <a:ext cx="4784725" cy="3589337"/>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74690" y="4560817"/>
            <a:ext cx="5365820" cy="4321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708" tIns="48027" rIns="97708" bIns="48027"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054" name="Rectangle 6"/>
          <p:cNvSpPr>
            <a:spLocks noGrp="1" noChangeArrowheads="1"/>
          </p:cNvSpPr>
          <p:nvPr>
            <p:ph type="ftr" sz="quarter" idx="4"/>
          </p:nvPr>
        </p:nvSpPr>
        <p:spPr bwMode="auto">
          <a:xfrm>
            <a:off x="4831269" y="9295722"/>
            <a:ext cx="179562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76951" lvl="4" algn="r" defTabSz="973775">
              <a:defRPr/>
            </a:lvl5pPr>
          </a:lstStyle>
          <a:p>
            <a:pPr lvl="4">
              <a:defRPr/>
            </a:pPr>
            <a:r>
              <a:rPr lang="en-GB" dirty="0" smtClean="0"/>
              <a:t>Jonathan Segev, </a:t>
            </a:r>
            <a:r>
              <a:rPr lang="en-GB" dirty="0"/>
              <a:t>Intel</a:t>
            </a:r>
          </a:p>
        </p:txBody>
      </p:sp>
      <p:sp>
        <p:nvSpPr>
          <p:cNvPr id="2055" name="Rectangle 7"/>
          <p:cNvSpPr>
            <a:spLocks noGrp="1" noChangeArrowheads="1"/>
          </p:cNvSpPr>
          <p:nvPr>
            <p:ph type="sldNum" sz="quarter" idx="5"/>
          </p:nvPr>
        </p:nvSpPr>
        <p:spPr bwMode="auto">
          <a:xfrm>
            <a:off x="3422861" y="9295723"/>
            <a:ext cx="5177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73775">
              <a:defRPr/>
            </a:lvl1pPr>
          </a:lstStyle>
          <a:p>
            <a:pPr>
              <a:defRPr/>
            </a:pPr>
            <a:r>
              <a:rPr lang="en-GB"/>
              <a:t>Page </a:t>
            </a:r>
            <a:fld id="{D2D11A6C-B4D3-4B35-9488-F1E9620A2584}" type="slidenum">
              <a:rPr lang="en-GB"/>
              <a:pPr>
                <a:defRPr/>
              </a:pPr>
              <a:t>‹#›</a:t>
            </a:fld>
            <a:endParaRPr lang="en-GB"/>
          </a:p>
        </p:txBody>
      </p:sp>
      <p:sp>
        <p:nvSpPr>
          <p:cNvPr id="13320" name="Rectangle 8"/>
          <p:cNvSpPr>
            <a:spLocks noChangeArrowheads="1"/>
          </p:cNvSpPr>
          <p:nvPr/>
        </p:nvSpPr>
        <p:spPr bwMode="auto">
          <a:xfrm>
            <a:off x="763675" y="9295723"/>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a:t>Submission</a:t>
            </a:r>
          </a:p>
        </p:txBody>
      </p:sp>
      <p:sp>
        <p:nvSpPr>
          <p:cNvPr id="13321" name="Line 9"/>
          <p:cNvSpPr>
            <a:spLocks noChangeShapeType="1"/>
          </p:cNvSpPr>
          <p:nvPr/>
        </p:nvSpPr>
        <p:spPr bwMode="auto">
          <a:xfrm>
            <a:off x="763675" y="9294080"/>
            <a:ext cx="5787851"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90" tIns="47695" rIns="95390" bIns="47695" anchor="ctr"/>
          <a:lstStyle/>
          <a:p>
            <a:endParaRPr lang="en-US"/>
          </a:p>
        </p:txBody>
      </p:sp>
      <p:sp>
        <p:nvSpPr>
          <p:cNvPr id="13322" name="Line 10"/>
          <p:cNvSpPr>
            <a:spLocks noChangeShapeType="1"/>
          </p:cNvSpPr>
          <p:nvPr/>
        </p:nvSpPr>
        <p:spPr bwMode="auto">
          <a:xfrm>
            <a:off x="683288" y="307121"/>
            <a:ext cx="594862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90" tIns="47695" rIns="95390" bIns="47695" anchor="ctr"/>
          <a:lstStyle/>
          <a:p>
            <a:endParaRPr lang="en-US"/>
          </a:p>
        </p:txBody>
      </p:sp>
    </p:spTree>
    <p:extLst>
      <p:ext uri="{BB962C8B-B14F-4D97-AF65-F5344CB8AC3E}">
        <p14:creationId xmlns:p14="http://schemas.microsoft.com/office/powerpoint/2010/main" val="42539087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p:spPr>
        <p:txBody>
          <a:bodyPr/>
          <a:lstStyle>
            <a:lvl1pPr defTabSz="973775">
              <a:defRPr sz="1300">
                <a:solidFill>
                  <a:schemeClr val="tx1"/>
                </a:solidFill>
                <a:latin typeface="Times New Roman" pitchFamily="18" charset="0"/>
              </a:defRPr>
            </a:lvl1pPr>
            <a:lvl2pPr marL="775045" indent="-298094" defTabSz="973775">
              <a:defRPr sz="1300">
                <a:solidFill>
                  <a:schemeClr val="tx1"/>
                </a:solidFill>
                <a:latin typeface="Times New Roman" pitchFamily="18" charset="0"/>
              </a:defRPr>
            </a:lvl2pPr>
            <a:lvl3pPr marL="1192378" indent="-238476" defTabSz="973775">
              <a:defRPr sz="1300">
                <a:solidFill>
                  <a:schemeClr val="tx1"/>
                </a:solidFill>
                <a:latin typeface="Times New Roman" pitchFamily="18" charset="0"/>
              </a:defRPr>
            </a:lvl3pPr>
            <a:lvl4pPr marL="1669329" indent="-238476" defTabSz="973775">
              <a:defRPr sz="1300">
                <a:solidFill>
                  <a:schemeClr val="tx1"/>
                </a:solidFill>
                <a:latin typeface="Times New Roman" pitchFamily="18" charset="0"/>
              </a:defRPr>
            </a:lvl4pPr>
            <a:lvl5pPr marL="2146280" indent="-238476" defTabSz="973775">
              <a:defRPr sz="1300">
                <a:solidFill>
                  <a:schemeClr val="tx1"/>
                </a:solidFill>
                <a:latin typeface="Times New Roman" pitchFamily="18" charset="0"/>
              </a:defRPr>
            </a:lvl5pPr>
            <a:lvl6pPr marL="2623231" indent="-238476" defTabSz="973775" eaLnBrk="0" fontAlgn="base" hangingPunct="0">
              <a:spcBef>
                <a:spcPct val="0"/>
              </a:spcBef>
              <a:spcAft>
                <a:spcPct val="0"/>
              </a:spcAft>
              <a:defRPr sz="1300">
                <a:solidFill>
                  <a:schemeClr val="tx1"/>
                </a:solidFill>
                <a:latin typeface="Times New Roman" pitchFamily="18" charset="0"/>
              </a:defRPr>
            </a:lvl6pPr>
            <a:lvl7pPr marL="3100182" indent="-238476" defTabSz="973775" eaLnBrk="0" fontAlgn="base" hangingPunct="0">
              <a:spcBef>
                <a:spcPct val="0"/>
              </a:spcBef>
              <a:spcAft>
                <a:spcPct val="0"/>
              </a:spcAft>
              <a:defRPr sz="1300">
                <a:solidFill>
                  <a:schemeClr val="tx1"/>
                </a:solidFill>
                <a:latin typeface="Times New Roman" pitchFamily="18" charset="0"/>
              </a:defRPr>
            </a:lvl7pPr>
            <a:lvl8pPr marL="3577133" indent="-238476" defTabSz="973775" eaLnBrk="0" fontAlgn="base" hangingPunct="0">
              <a:spcBef>
                <a:spcPct val="0"/>
              </a:spcBef>
              <a:spcAft>
                <a:spcPct val="0"/>
              </a:spcAft>
              <a:defRPr sz="1300">
                <a:solidFill>
                  <a:schemeClr val="tx1"/>
                </a:solidFill>
                <a:latin typeface="Times New Roman" pitchFamily="18" charset="0"/>
              </a:defRPr>
            </a:lvl8pPr>
            <a:lvl9pPr marL="4054084" indent="-238476" defTabSz="973775" eaLnBrk="0" fontAlgn="base" hangingPunct="0">
              <a:spcBef>
                <a:spcPct val="0"/>
              </a:spcBef>
              <a:spcAft>
                <a:spcPct val="0"/>
              </a:spcAft>
              <a:defRPr sz="1300">
                <a:solidFill>
                  <a:schemeClr val="tx1"/>
                </a:solidFill>
                <a:latin typeface="Times New Roman" pitchFamily="18" charset="0"/>
              </a:defRPr>
            </a:lvl9pPr>
          </a:lstStyle>
          <a:p>
            <a:r>
              <a:rPr lang="en-GB" sz="1500"/>
              <a:t>doc.: IEEE 802.11-yy/xxxxr0</a:t>
            </a:r>
          </a:p>
        </p:txBody>
      </p:sp>
      <p:sp>
        <p:nvSpPr>
          <p:cNvPr id="14339" name="Rectangle 3"/>
          <p:cNvSpPr>
            <a:spLocks noGrp="1" noChangeArrowheads="1"/>
          </p:cNvSpPr>
          <p:nvPr>
            <p:ph type="dt" sz="quarter" idx="1"/>
          </p:nvPr>
        </p:nvSpPr>
        <p:spPr>
          <a:noFill/>
        </p:spPr>
        <p:txBody>
          <a:bodyPr/>
          <a:lstStyle>
            <a:lvl1pPr defTabSz="973775">
              <a:defRPr sz="1300">
                <a:solidFill>
                  <a:schemeClr val="tx1"/>
                </a:solidFill>
                <a:latin typeface="Times New Roman" pitchFamily="18" charset="0"/>
              </a:defRPr>
            </a:lvl1pPr>
            <a:lvl2pPr marL="775045" indent="-298094" defTabSz="973775">
              <a:defRPr sz="1300">
                <a:solidFill>
                  <a:schemeClr val="tx1"/>
                </a:solidFill>
                <a:latin typeface="Times New Roman" pitchFamily="18" charset="0"/>
              </a:defRPr>
            </a:lvl2pPr>
            <a:lvl3pPr marL="1192378" indent="-238476" defTabSz="973775">
              <a:defRPr sz="1300">
                <a:solidFill>
                  <a:schemeClr val="tx1"/>
                </a:solidFill>
                <a:latin typeface="Times New Roman" pitchFamily="18" charset="0"/>
              </a:defRPr>
            </a:lvl3pPr>
            <a:lvl4pPr marL="1669329" indent="-238476" defTabSz="973775">
              <a:defRPr sz="1300">
                <a:solidFill>
                  <a:schemeClr val="tx1"/>
                </a:solidFill>
                <a:latin typeface="Times New Roman" pitchFamily="18" charset="0"/>
              </a:defRPr>
            </a:lvl4pPr>
            <a:lvl5pPr marL="2146280" indent="-238476" defTabSz="973775">
              <a:defRPr sz="1300">
                <a:solidFill>
                  <a:schemeClr val="tx1"/>
                </a:solidFill>
                <a:latin typeface="Times New Roman" pitchFamily="18" charset="0"/>
              </a:defRPr>
            </a:lvl5pPr>
            <a:lvl6pPr marL="2623231" indent="-238476" defTabSz="973775" eaLnBrk="0" fontAlgn="base" hangingPunct="0">
              <a:spcBef>
                <a:spcPct val="0"/>
              </a:spcBef>
              <a:spcAft>
                <a:spcPct val="0"/>
              </a:spcAft>
              <a:defRPr sz="1300">
                <a:solidFill>
                  <a:schemeClr val="tx1"/>
                </a:solidFill>
                <a:latin typeface="Times New Roman" pitchFamily="18" charset="0"/>
              </a:defRPr>
            </a:lvl6pPr>
            <a:lvl7pPr marL="3100182" indent="-238476" defTabSz="973775" eaLnBrk="0" fontAlgn="base" hangingPunct="0">
              <a:spcBef>
                <a:spcPct val="0"/>
              </a:spcBef>
              <a:spcAft>
                <a:spcPct val="0"/>
              </a:spcAft>
              <a:defRPr sz="1300">
                <a:solidFill>
                  <a:schemeClr val="tx1"/>
                </a:solidFill>
                <a:latin typeface="Times New Roman" pitchFamily="18" charset="0"/>
              </a:defRPr>
            </a:lvl7pPr>
            <a:lvl8pPr marL="3577133" indent="-238476" defTabSz="973775" eaLnBrk="0" fontAlgn="base" hangingPunct="0">
              <a:spcBef>
                <a:spcPct val="0"/>
              </a:spcBef>
              <a:spcAft>
                <a:spcPct val="0"/>
              </a:spcAft>
              <a:defRPr sz="1300">
                <a:solidFill>
                  <a:schemeClr val="tx1"/>
                </a:solidFill>
                <a:latin typeface="Times New Roman" pitchFamily="18" charset="0"/>
              </a:defRPr>
            </a:lvl8pPr>
            <a:lvl9pPr marL="4054084" indent="-238476" defTabSz="973775" eaLnBrk="0" fontAlgn="base" hangingPunct="0">
              <a:spcBef>
                <a:spcPct val="0"/>
              </a:spcBef>
              <a:spcAft>
                <a:spcPct val="0"/>
              </a:spcAft>
              <a:defRPr sz="1300">
                <a:solidFill>
                  <a:schemeClr val="tx1"/>
                </a:solidFill>
                <a:latin typeface="Times New Roman" pitchFamily="18" charset="0"/>
              </a:defRPr>
            </a:lvl9pPr>
          </a:lstStyle>
          <a:p>
            <a:r>
              <a:rPr lang="en-GB" sz="1500"/>
              <a:t>Month Year</a:t>
            </a:r>
          </a:p>
        </p:txBody>
      </p:sp>
      <p:sp>
        <p:nvSpPr>
          <p:cNvPr id="14340" name="Rectangle 6"/>
          <p:cNvSpPr>
            <a:spLocks noGrp="1" noChangeArrowheads="1"/>
          </p:cNvSpPr>
          <p:nvPr>
            <p:ph type="ftr" sz="quarter" idx="4"/>
          </p:nvPr>
        </p:nvSpPr>
        <p:spPr>
          <a:xfrm>
            <a:off x="4726304" y="9295722"/>
            <a:ext cx="1900585" cy="200055"/>
          </a:xfrm>
          <a:noFill/>
        </p:spPr>
        <p:txBody>
          <a:bodyPr/>
          <a:lstStyle>
            <a:lvl1pPr marL="357713" indent="-357713" defTabSz="973775">
              <a:defRPr sz="1300">
                <a:solidFill>
                  <a:schemeClr val="tx1"/>
                </a:solidFill>
                <a:latin typeface="Times New Roman" pitchFamily="18" charset="0"/>
              </a:defRPr>
            </a:lvl1pPr>
            <a:lvl2pPr marL="775045" indent="-298094" defTabSz="973775">
              <a:defRPr sz="1300">
                <a:solidFill>
                  <a:schemeClr val="tx1"/>
                </a:solidFill>
                <a:latin typeface="Times New Roman" pitchFamily="18" charset="0"/>
              </a:defRPr>
            </a:lvl2pPr>
            <a:lvl3pPr marL="1192378" indent="-238476" defTabSz="973775">
              <a:defRPr sz="1300">
                <a:solidFill>
                  <a:schemeClr val="tx1"/>
                </a:solidFill>
                <a:latin typeface="Times New Roman" pitchFamily="18" charset="0"/>
              </a:defRPr>
            </a:lvl3pPr>
            <a:lvl4pPr marL="1669329" indent="-238476" defTabSz="973775">
              <a:defRPr sz="1300">
                <a:solidFill>
                  <a:schemeClr val="tx1"/>
                </a:solidFill>
                <a:latin typeface="Times New Roman" pitchFamily="18" charset="0"/>
              </a:defRPr>
            </a:lvl4pPr>
            <a:lvl5pPr marL="476951" defTabSz="973775">
              <a:defRPr sz="1300">
                <a:solidFill>
                  <a:schemeClr val="tx1"/>
                </a:solidFill>
                <a:latin typeface="Times New Roman" pitchFamily="18" charset="0"/>
              </a:defRPr>
            </a:lvl5pPr>
            <a:lvl6pPr marL="953902" defTabSz="973775" eaLnBrk="0" fontAlgn="base" hangingPunct="0">
              <a:spcBef>
                <a:spcPct val="0"/>
              </a:spcBef>
              <a:spcAft>
                <a:spcPct val="0"/>
              </a:spcAft>
              <a:defRPr sz="1300">
                <a:solidFill>
                  <a:schemeClr val="tx1"/>
                </a:solidFill>
                <a:latin typeface="Times New Roman" pitchFamily="18" charset="0"/>
              </a:defRPr>
            </a:lvl6pPr>
            <a:lvl7pPr marL="1430853" defTabSz="973775" eaLnBrk="0" fontAlgn="base" hangingPunct="0">
              <a:spcBef>
                <a:spcPct val="0"/>
              </a:spcBef>
              <a:spcAft>
                <a:spcPct val="0"/>
              </a:spcAft>
              <a:defRPr sz="1300">
                <a:solidFill>
                  <a:schemeClr val="tx1"/>
                </a:solidFill>
                <a:latin typeface="Times New Roman" pitchFamily="18" charset="0"/>
              </a:defRPr>
            </a:lvl7pPr>
            <a:lvl8pPr marL="1907804" defTabSz="973775" eaLnBrk="0" fontAlgn="base" hangingPunct="0">
              <a:spcBef>
                <a:spcPct val="0"/>
              </a:spcBef>
              <a:spcAft>
                <a:spcPct val="0"/>
              </a:spcAft>
              <a:defRPr sz="1300">
                <a:solidFill>
                  <a:schemeClr val="tx1"/>
                </a:solidFill>
                <a:latin typeface="Times New Roman" pitchFamily="18" charset="0"/>
              </a:defRPr>
            </a:lvl8pPr>
            <a:lvl9pPr marL="2384755" defTabSz="973775" eaLnBrk="0" fontAlgn="base" hangingPunct="0">
              <a:spcBef>
                <a:spcPct val="0"/>
              </a:spcBef>
              <a:spcAft>
                <a:spcPct val="0"/>
              </a:spcAft>
              <a:defRPr sz="1300">
                <a:solidFill>
                  <a:schemeClr val="tx1"/>
                </a:solidFill>
                <a:latin typeface="Times New Roman" pitchFamily="18" charset="0"/>
              </a:defRPr>
            </a:lvl9pPr>
          </a:lstStyle>
          <a:p>
            <a:pPr lvl="4"/>
            <a:r>
              <a:rPr lang="en-GB" dirty="0" smtClean="0"/>
              <a:t>Jonathan Segev, Intel</a:t>
            </a:r>
          </a:p>
        </p:txBody>
      </p:sp>
      <p:sp>
        <p:nvSpPr>
          <p:cNvPr id="14341" name="Rectangle 7"/>
          <p:cNvSpPr>
            <a:spLocks noGrp="1" noChangeArrowheads="1"/>
          </p:cNvSpPr>
          <p:nvPr>
            <p:ph type="sldNum" sz="quarter" idx="5"/>
          </p:nvPr>
        </p:nvSpPr>
        <p:spPr>
          <a:xfrm>
            <a:off x="3491789" y="9295723"/>
            <a:ext cx="448841" cy="200055"/>
          </a:xfrm>
          <a:noFill/>
        </p:spPr>
        <p:txBody>
          <a:bodyPr/>
          <a:lstStyle>
            <a:lvl1pPr defTabSz="973775">
              <a:defRPr sz="1300">
                <a:solidFill>
                  <a:schemeClr val="tx1"/>
                </a:solidFill>
                <a:latin typeface="Times New Roman" pitchFamily="18" charset="0"/>
              </a:defRPr>
            </a:lvl1pPr>
            <a:lvl2pPr marL="775045" indent="-298094" defTabSz="973775">
              <a:defRPr sz="1300">
                <a:solidFill>
                  <a:schemeClr val="tx1"/>
                </a:solidFill>
                <a:latin typeface="Times New Roman" pitchFamily="18" charset="0"/>
              </a:defRPr>
            </a:lvl2pPr>
            <a:lvl3pPr marL="1192378" indent="-238476" defTabSz="973775">
              <a:defRPr sz="1300">
                <a:solidFill>
                  <a:schemeClr val="tx1"/>
                </a:solidFill>
                <a:latin typeface="Times New Roman" pitchFamily="18" charset="0"/>
              </a:defRPr>
            </a:lvl3pPr>
            <a:lvl4pPr marL="1669329" indent="-238476" defTabSz="973775">
              <a:defRPr sz="1300">
                <a:solidFill>
                  <a:schemeClr val="tx1"/>
                </a:solidFill>
                <a:latin typeface="Times New Roman" pitchFamily="18" charset="0"/>
              </a:defRPr>
            </a:lvl4pPr>
            <a:lvl5pPr marL="2146280" indent="-238476" defTabSz="973775">
              <a:defRPr sz="1300">
                <a:solidFill>
                  <a:schemeClr val="tx1"/>
                </a:solidFill>
                <a:latin typeface="Times New Roman" pitchFamily="18" charset="0"/>
              </a:defRPr>
            </a:lvl5pPr>
            <a:lvl6pPr marL="2623231" indent="-238476" defTabSz="973775" eaLnBrk="0" fontAlgn="base" hangingPunct="0">
              <a:spcBef>
                <a:spcPct val="0"/>
              </a:spcBef>
              <a:spcAft>
                <a:spcPct val="0"/>
              </a:spcAft>
              <a:defRPr sz="1300">
                <a:solidFill>
                  <a:schemeClr val="tx1"/>
                </a:solidFill>
                <a:latin typeface="Times New Roman" pitchFamily="18" charset="0"/>
              </a:defRPr>
            </a:lvl6pPr>
            <a:lvl7pPr marL="3100182" indent="-238476" defTabSz="973775" eaLnBrk="0" fontAlgn="base" hangingPunct="0">
              <a:spcBef>
                <a:spcPct val="0"/>
              </a:spcBef>
              <a:spcAft>
                <a:spcPct val="0"/>
              </a:spcAft>
              <a:defRPr sz="1300">
                <a:solidFill>
                  <a:schemeClr val="tx1"/>
                </a:solidFill>
                <a:latin typeface="Times New Roman" pitchFamily="18" charset="0"/>
              </a:defRPr>
            </a:lvl7pPr>
            <a:lvl8pPr marL="3577133" indent="-238476" defTabSz="973775" eaLnBrk="0" fontAlgn="base" hangingPunct="0">
              <a:spcBef>
                <a:spcPct val="0"/>
              </a:spcBef>
              <a:spcAft>
                <a:spcPct val="0"/>
              </a:spcAft>
              <a:defRPr sz="1300">
                <a:solidFill>
                  <a:schemeClr val="tx1"/>
                </a:solidFill>
                <a:latin typeface="Times New Roman" pitchFamily="18" charset="0"/>
              </a:defRPr>
            </a:lvl8pPr>
            <a:lvl9pPr marL="4054084" indent="-238476" defTabSz="973775" eaLnBrk="0" fontAlgn="base" hangingPunct="0">
              <a:spcBef>
                <a:spcPct val="0"/>
              </a:spcBef>
              <a:spcAft>
                <a:spcPct val="0"/>
              </a:spcAft>
              <a:defRPr sz="1300">
                <a:solidFill>
                  <a:schemeClr val="tx1"/>
                </a:solidFill>
                <a:latin typeface="Times New Roman" pitchFamily="18" charset="0"/>
              </a:defRPr>
            </a:lvl9pPr>
          </a:lstStyle>
          <a:p>
            <a:r>
              <a:rPr lang="en-GB" smtClean="0"/>
              <a:t>Page </a:t>
            </a:r>
            <a:fld id="{84EAE0F3-2EDE-462F-B412-67CDAA37783B}" type="slidenum">
              <a:rPr lang="en-GB" smtClean="0"/>
              <a:pPr/>
              <a:t>1</a:t>
            </a:fld>
            <a:endParaRPr lang="en-GB" smtClean="0"/>
          </a:p>
        </p:txBody>
      </p:sp>
      <p:sp>
        <p:nvSpPr>
          <p:cNvPr id="14342" name="Rectangle 2"/>
          <p:cNvSpPr>
            <a:spLocks noGrp="1" noRot="1" noChangeAspect="1" noChangeArrowheads="1" noTextEdit="1"/>
          </p:cNvSpPr>
          <p:nvPr>
            <p:ph type="sldImg"/>
          </p:nvPr>
        </p:nvSpPr>
        <p:spPr>
          <a:xfrm>
            <a:off x="1265238" y="725488"/>
            <a:ext cx="4784725" cy="3589337"/>
          </a:xfrm>
          <a:ln/>
        </p:spPr>
      </p:sp>
      <p:sp>
        <p:nvSpPr>
          <p:cNvPr id="14343" name="Rectangle 3"/>
          <p:cNvSpPr>
            <a:spLocks noGrp="1" noChangeArrowheads="1"/>
          </p:cNvSpPr>
          <p:nvPr>
            <p:ph type="body" idx="1"/>
          </p:nvPr>
        </p:nvSpPr>
        <p:spPr>
          <a:noFill/>
        </p:spPr>
        <p:txBody>
          <a:bodyPr/>
          <a:lstStyle/>
          <a:p>
            <a:endParaRPr lang="en-US" dirty="0" smtClean="0"/>
          </a:p>
        </p:txBody>
      </p:sp>
    </p:spTree>
    <p:extLst>
      <p:ext uri="{BB962C8B-B14F-4D97-AF65-F5344CB8AC3E}">
        <p14:creationId xmlns:p14="http://schemas.microsoft.com/office/powerpoint/2010/main" val="2417262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smtClean="0"/>
              <a:t>doc.: IEEE 802.11-yy/xxxxr0</a:t>
            </a:r>
            <a:endParaRPr lang="en-GB"/>
          </a:p>
        </p:txBody>
      </p:sp>
      <p:sp>
        <p:nvSpPr>
          <p:cNvPr id="5" name="Date Placeholder 4"/>
          <p:cNvSpPr>
            <a:spLocks noGrp="1"/>
          </p:cNvSpPr>
          <p:nvPr>
            <p:ph type="dt" idx="11"/>
          </p:nvPr>
        </p:nvSpPr>
        <p:spPr/>
        <p:txBody>
          <a:bodyPr/>
          <a:lstStyle/>
          <a:p>
            <a:pPr>
              <a:defRPr/>
            </a:pPr>
            <a:r>
              <a:rPr lang="en-GB" smtClean="0"/>
              <a:t>Month Year</a:t>
            </a:r>
            <a:endParaRPr lang="en-GB"/>
          </a:p>
        </p:txBody>
      </p:sp>
      <p:sp>
        <p:nvSpPr>
          <p:cNvPr id="6" name="Footer Placeholder 5"/>
          <p:cNvSpPr>
            <a:spLocks noGrp="1"/>
          </p:cNvSpPr>
          <p:nvPr>
            <p:ph type="ftr" sz="quarter" idx="12"/>
          </p:nvPr>
        </p:nvSpPr>
        <p:spPr/>
        <p:txBody>
          <a:bodyPr/>
          <a:lstStyle/>
          <a:p>
            <a:pPr lvl="4">
              <a:defRPr/>
            </a:pPr>
            <a:r>
              <a:rPr lang="en-GB" smtClean="0"/>
              <a:t>Jonathan Segev, Intel</a:t>
            </a:r>
            <a:endParaRPr lang="en-GB" dirty="0"/>
          </a:p>
        </p:txBody>
      </p:sp>
      <p:sp>
        <p:nvSpPr>
          <p:cNvPr id="7" name="Slide Number Placeholder 6"/>
          <p:cNvSpPr>
            <a:spLocks noGrp="1"/>
          </p:cNvSpPr>
          <p:nvPr>
            <p:ph type="sldNum" sz="quarter" idx="13"/>
          </p:nvPr>
        </p:nvSpPr>
        <p:spPr/>
        <p:txBody>
          <a:bodyPr/>
          <a:lstStyle/>
          <a:p>
            <a:pPr>
              <a:defRPr/>
            </a:pPr>
            <a:r>
              <a:rPr lang="en-GB" smtClean="0"/>
              <a:t>Page </a:t>
            </a:r>
            <a:fld id="{D2D11A6C-B4D3-4B35-9488-F1E9620A2584}" type="slidenum">
              <a:rPr lang="en-GB" smtClean="0"/>
              <a:pPr>
                <a:defRPr/>
              </a:pPr>
              <a:t>2</a:t>
            </a:fld>
            <a:endParaRPr lang="en-GB"/>
          </a:p>
        </p:txBody>
      </p:sp>
    </p:spTree>
    <p:extLst>
      <p:ext uri="{BB962C8B-B14F-4D97-AF65-F5344CB8AC3E}">
        <p14:creationId xmlns:p14="http://schemas.microsoft.com/office/powerpoint/2010/main" val="2888871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smtClean="0"/>
              <a:t>doc.: IEEE 802.11-yy/xxxxr0</a:t>
            </a:r>
            <a:endParaRPr lang="en-GB"/>
          </a:p>
        </p:txBody>
      </p:sp>
      <p:sp>
        <p:nvSpPr>
          <p:cNvPr id="5" name="Date Placeholder 4"/>
          <p:cNvSpPr>
            <a:spLocks noGrp="1"/>
          </p:cNvSpPr>
          <p:nvPr>
            <p:ph type="dt" idx="11"/>
          </p:nvPr>
        </p:nvSpPr>
        <p:spPr/>
        <p:txBody>
          <a:bodyPr/>
          <a:lstStyle/>
          <a:p>
            <a:pPr>
              <a:defRPr/>
            </a:pPr>
            <a:r>
              <a:rPr lang="en-GB" smtClean="0"/>
              <a:t>Month Year</a:t>
            </a:r>
            <a:endParaRPr lang="en-GB"/>
          </a:p>
        </p:txBody>
      </p:sp>
      <p:sp>
        <p:nvSpPr>
          <p:cNvPr id="6" name="Footer Placeholder 5"/>
          <p:cNvSpPr>
            <a:spLocks noGrp="1"/>
          </p:cNvSpPr>
          <p:nvPr>
            <p:ph type="ftr" sz="quarter" idx="12"/>
          </p:nvPr>
        </p:nvSpPr>
        <p:spPr/>
        <p:txBody>
          <a:bodyPr/>
          <a:lstStyle/>
          <a:p>
            <a:pPr lvl="4">
              <a:defRPr/>
            </a:pPr>
            <a:r>
              <a:rPr lang="en-GB" smtClean="0"/>
              <a:t>Jonathan Segev, Intel</a:t>
            </a:r>
            <a:endParaRPr lang="en-GB" dirty="0"/>
          </a:p>
        </p:txBody>
      </p:sp>
      <p:sp>
        <p:nvSpPr>
          <p:cNvPr id="7" name="Slide Number Placeholder 6"/>
          <p:cNvSpPr>
            <a:spLocks noGrp="1"/>
          </p:cNvSpPr>
          <p:nvPr>
            <p:ph type="sldNum" sz="quarter" idx="13"/>
          </p:nvPr>
        </p:nvSpPr>
        <p:spPr/>
        <p:txBody>
          <a:bodyPr/>
          <a:lstStyle/>
          <a:p>
            <a:pPr>
              <a:defRPr/>
            </a:pPr>
            <a:r>
              <a:rPr lang="en-GB" smtClean="0"/>
              <a:t>Page </a:t>
            </a:r>
            <a:fld id="{D2D11A6C-B4D3-4B35-9488-F1E9620A2584}" type="slidenum">
              <a:rPr lang="en-GB" smtClean="0"/>
              <a:pPr>
                <a:defRPr/>
              </a:pPr>
              <a:t>5</a:t>
            </a:fld>
            <a:endParaRPr lang="en-GB"/>
          </a:p>
        </p:txBody>
      </p:sp>
    </p:spTree>
    <p:extLst>
      <p:ext uri="{BB962C8B-B14F-4D97-AF65-F5344CB8AC3E}">
        <p14:creationId xmlns:p14="http://schemas.microsoft.com/office/powerpoint/2010/main" val="40662751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65238" y="725488"/>
            <a:ext cx="4784725" cy="3589337"/>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smtClean="0"/>
              <a:t>doc.: IEEE 802.11-yy/xxxxr0</a:t>
            </a:r>
            <a:endParaRPr lang="en-GB"/>
          </a:p>
        </p:txBody>
      </p:sp>
      <p:sp>
        <p:nvSpPr>
          <p:cNvPr id="5" name="Date Placeholder 4"/>
          <p:cNvSpPr>
            <a:spLocks noGrp="1"/>
          </p:cNvSpPr>
          <p:nvPr>
            <p:ph type="dt" idx="11"/>
          </p:nvPr>
        </p:nvSpPr>
        <p:spPr/>
        <p:txBody>
          <a:bodyPr/>
          <a:lstStyle/>
          <a:p>
            <a:pPr>
              <a:defRPr/>
            </a:pPr>
            <a:r>
              <a:rPr lang="en-GB" smtClean="0"/>
              <a:t>Month Year</a:t>
            </a:r>
            <a:endParaRPr lang="en-GB"/>
          </a:p>
        </p:txBody>
      </p:sp>
      <p:sp>
        <p:nvSpPr>
          <p:cNvPr id="6" name="Footer Placeholder 5"/>
          <p:cNvSpPr>
            <a:spLocks noGrp="1"/>
          </p:cNvSpPr>
          <p:nvPr>
            <p:ph type="ftr" sz="quarter" idx="12"/>
          </p:nvPr>
        </p:nvSpPr>
        <p:spPr/>
        <p:txBody>
          <a:bodyPr/>
          <a:lstStyle/>
          <a:p>
            <a:pPr lvl="4">
              <a:defRPr/>
            </a:pPr>
            <a:r>
              <a:rPr lang="en-GB" smtClean="0"/>
              <a:t>Jonathan Segev, Intel</a:t>
            </a:r>
            <a:endParaRPr lang="en-GB" dirty="0"/>
          </a:p>
        </p:txBody>
      </p:sp>
      <p:sp>
        <p:nvSpPr>
          <p:cNvPr id="7" name="Slide Number Placeholder 6"/>
          <p:cNvSpPr>
            <a:spLocks noGrp="1"/>
          </p:cNvSpPr>
          <p:nvPr>
            <p:ph type="sldNum" sz="quarter" idx="13"/>
          </p:nvPr>
        </p:nvSpPr>
        <p:spPr>
          <a:xfrm>
            <a:off x="3525453" y="9295723"/>
            <a:ext cx="415177" cy="184666"/>
          </a:xfrm>
        </p:spPr>
        <p:txBody>
          <a:bodyPr/>
          <a:lstStyle/>
          <a:p>
            <a:pPr>
              <a:defRPr/>
            </a:pPr>
            <a:r>
              <a:rPr lang="en-GB" smtClean="0"/>
              <a:t>Page </a:t>
            </a:r>
            <a:fld id="{D2D11A6C-B4D3-4B35-9488-F1E9620A2584}" type="slidenum">
              <a:rPr lang="en-GB" smtClean="0"/>
              <a:pPr>
                <a:defRPr/>
              </a:pPr>
              <a:t>9</a:t>
            </a:fld>
            <a:endParaRPr lang="en-GB"/>
          </a:p>
        </p:txBody>
      </p:sp>
    </p:spTree>
    <p:extLst>
      <p:ext uri="{BB962C8B-B14F-4D97-AF65-F5344CB8AC3E}">
        <p14:creationId xmlns:p14="http://schemas.microsoft.com/office/powerpoint/2010/main" val="230752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smtClean="0"/>
              <a:t>May 2017</a:t>
            </a:r>
            <a:endParaRPr lang="en-US" dirty="0"/>
          </a:p>
        </p:txBody>
      </p:sp>
      <p:sp>
        <p:nvSpPr>
          <p:cNvPr id="5" name="Rectangle 5"/>
          <p:cNvSpPr>
            <a:spLocks noGrp="1" noChangeArrowheads="1"/>
          </p:cNvSpPr>
          <p:nvPr>
            <p:ph type="ftr" sz="quarter" idx="11"/>
          </p:nvPr>
        </p:nvSpPr>
        <p:spPr>
          <a:xfrm>
            <a:off x="6692456" y="6475413"/>
            <a:ext cx="1851469" cy="184666"/>
          </a:xfrm>
          <a:ln/>
        </p:spPr>
        <p:txBody>
          <a:bodyPr/>
          <a:lstStyle>
            <a:lvl1pPr>
              <a:defRPr/>
            </a:lvl1pPr>
          </a:lstStyle>
          <a:p>
            <a:pPr>
              <a:defRPr/>
            </a:pP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GB" smtClean="0"/>
              <a:t>Slide </a:t>
            </a:r>
            <a:fld id="{4BB4356B-64A4-49A3-9180-D4060259403F}" type="slidenum">
              <a:rPr lang="en-GB" smtClean="0"/>
              <a:pPr>
                <a:defRPr/>
              </a:pPr>
              <a:t>‹#›</a:t>
            </a:fld>
            <a:endParaRPr lang="en-GB"/>
          </a:p>
        </p:txBody>
      </p:sp>
    </p:spTree>
    <p:extLst>
      <p:ext uri="{BB962C8B-B14F-4D97-AF65-F5344CB8AC3E}">
        <p14:creationId xmlns:p14="http://schemas.microsoft.com/office/powerpoint/2010/main" val="1991236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2017</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GB" smtClean="0"/>
              <a:t>Slide </a:t>
            </a:r>
            <a:fld id="{C229C781-9868-4EAE-9E92-FD9A8F450C8C}" type="slidenum">
              <a:rPr lang="en-GB" smtClean="0"/>
              <a:pPr>
                <a:defRPr/>
              </a:pPr>
              <a:t>‹#›</a:t>
            </a:fld>
            <a:endParaRPr lang="en-GB"/>
          </a:p>
        </p:txBody>
      </p:sp>
    </p:spTree>
    <p:extLst>
      <p:ext uri="{BB962C8B-B14F-4D97-AF65-F5344CB8AC3E}">
        <p14:creationId xmlns:p14="http://schemas.microsoft.com/office/powerpoint/2010/main" val="2594059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2017</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GB" smtClean="0"/>
              <a:t>Slide </a:t>
            </a:r>
            <a:fld id="{C229C781-9868-4EAE-9E92-FD9A8F450C8C}" type="slidenum">
              <a:rPr lang="en-GB" smtClean="0"/>
              <a:pPr>
                <a:defRPr/>
              </a:pPr>
              <a:t>‹#›</a:t>
            </a:fld>
            <a:endParaRPr lang="en-GB"/>
          </a:p>
        </p:txBody>
      </p:sp>
    </p:spTree>
    <p:extLst>
      <p:ext uri="{BB962C8B-B14F-4D97-AF65-F5344CB8AC3E}">
        <p14:creationId xmlns:p14="http://schemas.microsoft.com/office/powerpoint/2010/main" val="18418125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Large Bullet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520332" y="6475413"/>
            <a:ext cx="179536" cy="184666"/>
          </a:xfrm>
        </p:spPr>
        <p:txBody>
          <a:bodyPr/>
          <a:lstStyle/>
          <a:p>
            <a:fld id="{EE2556C5-CE8C-6547-B838-EA80C61A4AF7}" type="slidenum">
              <a:rPr lang="en-US" smtClean="0"/>
              <a:pPr/>
              <a:t>‹#›</a:t>
            </a:fld>
            <a:endParaRPr lang="en-US" dirty="0"/>
          </a:p>
        </p:txBody>
      </p:sp>
      <p:sp>
        <p:nvSpPr>
          <p:cNvPr id="7" name="Title 6"/>
          <p:cNvSpPr>
            <a:spLocks noGrp="1"/>
          </p:cNvSpPr>
          <p:nvPr>
            <p:ph type="title" hasCustomPrompt="1"/>
          </p:nvPr>
        </p:nvSpPr>
        <p:spPr>
          <a:xfrm>
            <a:off x="455613" y="411797"/>
            <a:ext cx="8229600" cy="1158240"/>
          </a:xfrm>
        </p:spPr>
        <p:txBody>
          <a:bodyPr/>
          <a:lstStyle>
            <a:lvl1pPr>
              <a:defRPr/>
            </a:lvl1pPr>
          </a:lstStyle>
          <a:p>
            <a:r>
              <a:rPr lang="en-US" dirty="0" err="1" smtClean="0"/>
              <a:t>28pt</a:t>
            </a:r>
            <a:r>
              <a:rPr lang="en-US" dirty="0" smtClean="0"/>
              <a:t> Intel Clear Light Headline</a:t>
            </a:r>
            <a:endParaRPr lang="en-US" dirty="0"/>
          </a:p>
        </p:txBody>
      </p:sp>
      <p:sp>
        <p:nvSpPr>
          <p:cNvPr id="9" name="Content Placeholder 8"/>
          <p:cNvSpPr>
            <a:spLocks noGrp="1"/>
          </p:cNvSpPr>
          <p:nvPr>
            <p:ph sz="quarter" idx="13" hasCustomPrompt="1"/>
          </p:nvPr>
        </p:nvSpPr>
        <p:spPr>
          <a:xfrm>
            <a:off x="455613" y="1604434"/>
            <a:ext cx="8228012" cy="4567767"/>
          </a:xfrm>
        </p:spPr>
        <p:txBody>
          <a:bodyPr/>
          <a:lstStyle>
            <a:lvl2pPr>
              <a:defRPr sz="1800"/>
            </a:lvl2pPr>
            <a:lvl3pPr>
              <a:defRPr sz="1800"/>
            </a:lvl3pPr>
            <a:lvl4pPr>
              <a:defRPr sz="1600"/>
            </a:lvl4pPr>
          </a:lstStyle>
          <a:p>
            <a:pPr lvl="0"/>
            <a:r>
              <a:rPr lang="en-US" dirty="0" smtClean="0"/>
              <a:t>18pt Intel Clear body text</a:t>
            </a:r>
          </a:p>
          <a:p>
            <a:pPr lvl="1"/>
            <a:r>
              <a:rPr lang="en-US" dirty="0" smtClean="0"/>
              <a:t>18pt Intel Clear bullet one</a:t>
            </a:r>
          </a:p>
          <a:p>
            <a:pPr lvl="2"/>
            <a:r>
              <a:rPr lang="en-US" dirty="0" smtClean="0"/>
              <a:t>18pt Intel Clear sub-bullet</a:t>
            </a:r>
          </a:p>
          <a:p>
            <a:pPr lvl="3"/>
            <a:r>
              <a:rPr lang="en-US" dirty="0" smtClean="0"/>
              <a:t>16pt Intel Clear fourth level</a:t>
            </a:r>
          </a:p>
          <a:p>
            <a:pPr lvl="4"/>
            <a:r>
              <a:rPr lang="en-US" dirty="0" err="1" smtClean="0"/>
              <a:t>14pt</a:t>
            </a:r>
            <a:r>
              <a:rPr lang="en-US" dirty="0" smtClean="0"/>
              <a:t> Intel Clear fifth level</a:t>
            </a:r>
            <a:endParaRPr lang="en-US" dirty="0"/>
          </a:p>
        </p:txBody>
      </p:sp>
      <p:sp>
        <p:nvSpPr>
          <p:cNvPr id="5" name="Rectangle 4"/>
          <p:cNvSpPr>
            <a:spLocks noGrp="1" noChangeArrowheads="1"/>
          </p:cNvSpPr>
          <p:nvPr>
            <p:ph type="dt" sz="half" idx="10"/>
          </p:nvPr>
        </p:nvSpPr>
        <p:spPr>
          <a:xfrm>
            <a:off x="696913" y="320040"/>
            <a:ext cx="968214" cy="276999"/>
          </a:xfrm>
          <a:ln/>
        </p:spPr>
        <p:txBody>
          <a:bodyPr/>
          <a:lstStyle>
            <a:lvl1pPr>
              <a:defRPr/>
            </a:lvl1pPr>
          </a:lstStyle>
          <a:p>
            <a:pPr>
              <a:defRPr/>
            </a:pPr>
            <a:r>
              <a:rPr lang="en-US" smtClean="0"/>
              <a:t>May 2017</a:t>
            </a:r>
            <a:endParaRPr lang="en-US" dirty="0"/>
          </a:p>
        </p:txBody>
      </p:sp>
    </p:spTree>
    <p:extLst>
      <p:ext uri="{BB962C8B-B14F-4D97-AF65-F5344CB8AC3E}">
        <p14:creationId xmlns:p14="http://schemas.microsoft.com/office/powerpoint/2010/main" val="3803198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r>
              <a:rPr lang="en-US" smtClean="0"/>
              <a:t>May 2017</a:t>
            </a:r>
            <a:endParaRPr lang="en-US" dirty="0"/>
          </a:p>
        </p:txBody>
      </p:sp>
      <p:sp>
        <p:nvSpPr>
          <p:cNvPr id="5" name="Rectangle 5"/>
          <p:cNvSpPr>
            <a:spLocks noGrp="1" noChangeArrowheads="1"/>
          </p:cNvSpPr>
          <p:nvPr>
            <p:ph type="ftr" sz="quarter" idx="11"/>
          </p:nvPr>
        </p:nvSpPr>
        <p:spPr>
          <a:xfrm>
            <a:off x="6737340" y="6475413"/>
            <a:ext cx="1806585" cy="184666"/>
          </a:xfrm>
          <a:ln/>
        </p:spPr>
        <p:txBody>
          <a:bodyPr/>
          <a:lstStyle>
            <a:lvl1pPr>
              <a:defRPr/>
            </a:lvl1pPr>
          </a:lstStyle>
          <a:p>
            <a:pPr>
              <a:defRPr/>
            </a:pP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GB" smtClean="0"/>
              <a:t>Slide </a:t>
            </a:r>
            <a:fld id="{291230A6-1ED8-40C7-B3D0-82B1B9814FDB}" type="slidenum">
              <a:rPr lang="en-GB" smtClean="0"/>
              <a:pPr>
                <a:defRPr/>
              </a:pPr>
              <a:t>‹#›</a:t>
            </a:fld>
            <a:endParaRPr lang="en-GB"/>
          </a:p>
        </p:txBody>
      </p:sp>
    </p:spTree>
    <p:extLst>
      <p:ext uri="{BB962C8B-B14F-4D97-AF65-F5344CB8AC3E}">
        <p14:creationId xmlns:p14="http://schemas.microsoft.com/office/powerpoint/2010/main" val="1112058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2017</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GB" smtClean="0"/>
              <a:t>Slide </a:t>
            </a:r>
            <a:fld id="{A1594516-5E1A-4508-A168-C8B6B68557E7}" type="slidenum">
              <a:rPr lang="en-GB" smtClean="0"/>
              <a:pPr>
                <a:defRPr/>
              </a:pPr>
              <a:t>‹#›</a:t>
            </a:fld>
            <a:endParaRPr lang="en-GB"/>
          </a:p>
        </p:txBody>
      </p:sp>
      <p:sp>
        <p:nvSpPr>
          <p:cNvPr id="7" name="Rectangle 6"/>
          <p:cNvSpPr/>
          <p:nvPr userDrawn="1"/>
        </p:nvSpPr>
        <p:spPr>
          <a:xfrm>
            <a:off x="6510484" y="6428194"/>
            <a:ext cx="2340705" cy="276999"/>
          </a:xfrm>
          <a:prstGeom prst="rect">
            <a:avLst/>
          </a:prstGeom>
        </p:spPr>
        <p:txBody>
          <a:bodyPr wrap="none">
            <a:spAutoFit/>
          </a:bodyPr>
          <a:lstStyle/>
          <a:p>
            <a:pPr>
              <a:defRPr/>
            </a:pPr>
            <a:r>
              <a:rPr lang="en-GB" dirty="0" smtClean="0"/>
              <a:t>Feng</a:t>
            </a:r>
            <a:r>
              <a:rPr lang="en-GB" baseline="0" dirty="0" smtClean="0"/>
              <a:t> Jiang</a:t>
            </a:r>
            <a:r>
              <a:rPr lang="en-GB" dirty="0" smtClean="0"/>
              <a:t>, et al, Intel Corporation</a:t>
            </a:r>
          </a:p>
        </p:txBody>
      </p:sp>
    </p:spTree>
    <p:extLst>
      <p:ext uri="{BB962C8B-B14F-4D97-AF65-F5344CB8AC3E}">
        <p14:creationId xmlns:p14="http://schemas.microsoft.com/office/powerpoint/2010/main" val="1281499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2017</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GB" smtClean="0"/>
              <a:t>Slide </a:t>
            </a:r>
            <a:fld id="{C229C781-9868-4EAE-9E92-FD9A8F450C8C}" type="slidenum">
              <a:rPr lang="en-GB" smtClean="0"/>
              <a:pPr>
                <a:defRPr/>
              </a:pPr>
              <a:t>‹#›</a:t>
            </a:fld>
            <a:endParaRPr lang="en-GB"/>
          </a:p>
        </p:txBody>
      </p:sp>
    </p:spTree>
    <p:extLst>
      <p:ext uri="{BB962C8B-B14F-4D97-AF65-F5344CB8AC3E}">
        <p14:creationId xmlns:p14="http://schemas.microsoft.com/office/powerpoint/2010/main" val="1896135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2017</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GB" smtClean="0"/>
              <a:t>Slide </a:t>
            </a:r>
            <a:fld id="{C229C781-9868-4EAE-9E92-FD9A8F450C8C}" type="slidenum">
              <a:rPr lang="en-GB" smtClean="0"/>
              <a:pPr>
                <a:defRPr/>
              </a:pPr>
              <a:t>‹#›</a:t>
            </a:fld>
            <a:endParaRPr lang="en-GB"/>
          </a:p>
        </p:txBody>
      </p:sp>
    </p:spTree>
    <p:extLst>
      <p:ext uri="{BB962C8B-B14F-4D97-AF65-F5344CB8AC3E}">
        <p14:creationId xmlns:p14="http://schemas.microsoft.com/office/powerpoint/2010/main" val="1032887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GB" smtClean="0"/>
              <a:t>Slide </a:t>
            </a:r>
            <a:fld id="{C229C781-9868-4EAE-9E92-FD9A8F450C8C}" type="slidenum">
              <a:rPr lang="en-GB" smtClean="0"/>
              <a:pPr>
                <a:defRPr/>
              </a:pPr>
              <a:t>‹#›</a:t>
            </a:fld>
            <a:endParaRPr lang="en-GB"/>
          </a:p>
        </p:txBody>
      </p:sp>
    </p:spTree>
    <p:extLst>
      <p:ext uri="{BB962C8B-B14F-4D97-AF65-F5344CB8AC3E}">
        <p14:creationId xmlns:p14="http://schemas.microsoft.com/office/powerpoint/2010/main" val="2925474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2017</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GB" smtClean="0"/>
              <a:t>Slide </a:t>
            </a:r>
            <a:fld id="{C229C781-9868-4EAE-9E92-FD9A8F450C8C}" type="slidenum">
              <a:rPr lang="en-GB" smtClean="0"/>
              <a:pPr>
                <a:defRPr/>
              </a:pPr>
              <a:t>‹#›</a:t>
            </a:fld>
            <a:endParaRPr lang="en-GB"/>
          </a:p>
        </p:txBody>
      </p:sp>
    </p:spTree>
    <p:extLst>
      <p:ext uri="{BB962C8B-B14F-4D97-AF65-F5344CB8AC3E}">
        <p14:creationId xmlns:p14="http://schemas.microsoft.com/office/powerpoint/2010/main" val="3909793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2017</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GB" smtClean="0"/>
              <a:t>Slide </a:t>
            </a:r>
            <a:fld id="{C229C781-9868-4EAE-9E92-FD9A8F450C8C}" type="slidenum">
              <a:rPr lang="en-GB" smtClean="0"/>
              <a:pPr>
                <a:defRPr/>
              </a:pPr>
              <a:t>‹#›</a:t>
            </a:fld>
            <a:endParaRPr lang="en-GB"/>
          </a:p>
        </p:txBody>
      </p:sp>
    </p:spTree>
    <p:extLst>
      <p:ext uri="{BB962C8B-B14F-4D97-AF65-F5344CB8AC3E}">
        <p14:creationId xmlns:p14="http://schemas.microsoft.com/office/powerpoint/2010/main" val="3820232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2017</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GB" smtClean="0"/>
              <a:t>Slide </a:t>
            </a:r>
            <a:fld id="{C229C781-9868-4EAE-9E92-FD9A8F450C8C}" type="slidenum">
              <a:rPr lang="en-GB" smtClean="0"/>
              <a:pPr>
                <a:defRPr/>
              </a:pPr>
              <a:t>‹#›</a:t>
            </a:fld>
            <a:endParaRPr lang="en-GB"/>
          </a:p>
        </p:txBody>
      </p:sp>
    </p:spTree>
    <p:extLst>
      <p:ext uri="{BB962C8B-B14F-4D97-AF65-F5344CB8AC3E}">
        <p14:creationId xmlns:p14="http://schemas.microsoft.com/office/powerpoint/2010/main" val="3130784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752600"/>
            <a:ext cx="7772400" cy="47228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28" name="Rectangle 4"/>
          <p:cNvSpPr>
            <a:spLocks noGrp="1" noChangeArrowheads="1"/>
          </p:cNvSpPr>
          <p:nvPr>
            <p:ph type="dt" sz="half" idx="2"/>
          </p:nvPr>
        </p:nvSpPr>
        <p:spPr bwMode="auto">
          <a:xfrm>
            <a:off x="696913" y="320040"/>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2017</a:t>
            </a:r>
            <a:endParaRPr lang="en-US" dirty="0"/>
          </a:p>
        </p:txBody>
      </p:sp>
      <p:sp>
        <p:nvSpPr>
          <p:cNvPr id="1029" name="Rectangle 5"/>
          <p:cNvSpPr>
            <a:spLocks noGrp="1" noChangeArrowheads="1"/>
          </p:cNvSpPr>
          <p:nvPr>
            <p:ph type="ftr" sz="quarter" idx="3"/>
          </p:nvPr>
        </p:nvSpPr>
        <p:spPr bwMode="auto">
          <a:xfrm>
            <a:off x="6692456" y="6475413"/>
            <a:ext cx="18514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smtClean="0"/>
              <a:t>Slide </a:t>
            </a:r>
            <a:fld id="{C229C781-9868-4EAE-9E92-FD9A8F450C8C}" type="slidenum">
              <a:rPr lang="en-GB" smtClean="0"/>
              <a:pPr>
                <a:defRPr/>
              </a:pPr>
              <a:t>‹#›</a:t>
            </a:fld>
            <a:endParaRPr lang="en-GB"/>
          </a:p>
        </p:txBody>
      </p:sp>
      <p:sp>
        <p:nvSpPr>
          <p:cNvPr id="1031" name="Rectangle 7"/>
          <p:cNvSpPr>
            <a:spLocks noChangeArrowheads="1"/>
          </p:cNvSpPr>
          <p:nvPr/>
        </p:nvSpPr>
        <p:spPr bwMode="auto">
          <a:xfrm>
            <a:off x="5342022" y="332601"/>
            <a:ext cx="3103478"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a:t>
            </a:r>
            <a:r>
              <a:rPr lang="en-US" sz="1800" b="1" dirty="0" smtClean="0">
                <a:cs typeface="+mn-cs"/>
              </a:rPr>
              <a:t>oc</a:t>
            </a:r>
            <a:r>
              <a:rPr lang="en-US" sz="1800" b="1" dirty="0">
                <a:cs typeface="+mn-cs"/>
              </a:rPr>
              <a:t>.: IEEE </a:t>
            </a:r>
            <a:r>
              <a:rPr lang="en-US" sz="1800" b="1" dirty="0" smtClean="0">
                <a:cs typeface="+mn-cs"/>
              </a:rPr>
              <a:t>802.11-1</a:t>
            </a:r>
            <a:r>
              <a:rPr lang="en-US" altLang="zh-CN" sz="1800" b="1" dirty="0" smtClean="0">
                <a:cs typeface="+mn-cs"/>
              </a:rPr>
              <a:t>7</a:t>
            </a:r>
            <a:r>
              <a:rPr lang="en-US" sz="1800" b="1" dirty="0" smtClean="0">
                <a:cs typeface="+mn-cs"/>
              </a:rPr>
              <a:t>/</a:t>
            </a:r>
            <a:r>
              <a:rPr lang="en-US" altLang="zh-CN" sz="1800" b="1" dirty="0" err="1" smtClean="0">
                <a:cs typeface="+mn-cs"/>
              </a:rPr>
              <a:t>xxxx</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1" name="Rectangle 10"/>
          <p:cNvSpPr/>
          <p:nvPr userDrawn="1"/>
        </p:nvSpPr>
        <p:spPr>
          <a:xfrm>
            <a:off x="5220072" y="6428194"/>
            <a:ext cx="3464859" cy="276999"/>
          </a:xfrm>
          <a:prstGeom prst="rect">
            <a:avLst/>
          </a:prstGeom>
        </p:spPr>
        <p:txBody>
          <a:bodyPr wrap="none">
            <a:spAutoFit/>
          </a:bodyPr>
          <a:lstStyle/>
          <a:p>
            <a:pPr>
              <a:defRPr/>
            </a:pPr>
            <a:r>
              <a:rPr lang="en-GB" dirty="0" smtClean="0"/>
              <a:t>F.</a:t>
            </a:r>
            <a:r>
              <a:rPr lang="en-GB" baseline="0" dirty="0" smtClean="0"/>
              <a:t> Jiang</a:t>
            </a:r>
            <a:r>
              <a:rPr lang="en-GB" dirty="0" smtClean="0"/>
              <a:t>, Q. Li and Y. Amizur, et al, Intel Corporation</a:t>
            </a:r>
          </a:p>
        </p:txBody>
      </p:sp>
    </p:spTree>
    <p:extLst>
      <p:ext uri="{BB962C8B-B14F-4D97-AF65-F5344CB8AC3E}">
        <p14:creationId xmlns:p14="http://schemas.microsoft.com/office/powerpoint/2010/main" val="1800760029"/>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Lst>
  <p:timing>
    <p:tnLst>
      <p:par>
        <p:cTn id="1" dur="indefinite" restart="never" nodeType="tmRoot"/>
      </p:par>
    </p:tnLst>
  </p:timing>
  <p:hf hdr="0" ft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1800">
          <a:solidFill>
            <a:schemeClr val="tx1"/>
          </a:solidFill>
          <a:latin typeface="+mn-lt"/>
        </a:defRPr>
      </a:lvl2pPr>
      <a:lvl3pPr marL="1085850" indent="-228600" algn="l" rtl="0" eaLnBrk="1" fontAlgn="base" hangingPunct="1">
        <a:spcBef>
          <a:spcPct val="20000"/>
        </a:spcBef>
        <a:spcAft>
          <a:spcPct val="0"/>
        </a:spcAft>
        <a:buChar char="•"/>
        <a:defRPr sz="1600">
          <a:solidFill>
            <a:schemeClr val="tx1"/>
          </a:solidFill>
          <a:latin typeface="+mn-lt"/>
        </a:defRPr>
      </a:lvl3pPr>
      <a:lvl4pPr marL="1428750" indent="-228600" algn="l" rtl="0" eaLnBrk="1" fontAlgn="base" hangingPunct="1">
        <a:spcBef>
          <a:spcPct val="20000"/>
        </a:spcBef>
        <a:spcAft>
          <a:spcPct val="0"/>
        </a:spcAft>
        <a:buChar char="–"/>
        <a:defRPr sz="1400">
          <a:solidFill>
            <a:schemeClr val="tx1"/>
          </a:solidFill>
          <a:latin typeface="+mn-lt"/>
        </a:defRPr>
      </a:lvl4pPr>
      <a:lvl5pPr marL="1771650" indent="-228600" algn="l" rtl="0" eaLnBrk="1" fontAlgn="base" hangingPunct="1">
        <a:spcBef>
          <a:spcPct val="20000"/>
        </a:spcBef>
        <a:spcAft>
          <a:spcPct val="0"/>
        </a:spcAft>
        <a:buChar char="•"/>
        <a:defRPr sz="14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107504" y="764704"/>
            <a:ext cx="8856984" cy="1066800"/>
          </a:xfrm>
          <a:noFill/>
        </p:spPr>
        <p:txBody>
          <a:bodyPr/>
          <a:lstStyle/>
          <a:p>
            <a:r>
              <a:rPr lang="en-US" dirty="0" smtClean="0"/>
              <a:t>Uplink Sounding Sequence Design for MU Scenario in 11az</a:t>
            </a:r>
            <a:endParaRPr lang="en-GB" dirty="0" smtClean="0"/>
          </a:p>
        </p:txBody>
      </p:sp>
      <p:sp>
        <p:nvSpPr>
          <p:cNvPr id="3077" name="Rectangle 6"/>
          <p:cNvSpPr>
            <a:spLocks noGrp="1" noChangeArrowheads="1"/>
          </p:cNvSpPr>
          <p:nvPr>
            <p:ph idx="1"/>
          </p:nvPr>
        </p:nvSpPr>
        <p:spPr>
          <a:xfrm>
            <a:off x="685800" y="1844824"/>
            <a:ext cx="7772400" cy="381000"/>
          </a:xfrm>
          <a:noFill/>
        </p:spPr>
        <p:txBody>
          <a:bodyPr/>
          <a:lstStyle/>
          <a:p>
            <a:pPr algn="ctr">
              <a:buFontTx/>
              <a:buNone/>
            </a:pPr>
            <a:r>
              <a:rPr lang="en-GB" sz="2000" dirty="0" smtClean="0"/>
              <a:t>Date:</a:t>
            </a:r>
            <a:r>
              <a:rPr lang="en-GB" sz="2000" b="0" dirty="0" smtClean="0"/>
              <a:t> 201</a:t>
            </a:r>
            <a:r>
              <a:rPr lang="en-US" altLang="zh-CN" sz="2000" b="0" dirty="0" smtClean="0"/>
              <a:t>7</a:t>
            </a:r>
            <a:r>
              <a:rPr lang="en-GB" sz="2000" b="0" dirty="0" smtClean="0"/>
              <a:t>-</a:t>
            </a:r>
            <a:r>
              <a:rPr lang="en-US" altLang="zh-CN" sz="2000" b="0" dirty="0" smtClean="0"/>
              <a:t>0</a:t>
            </a:r>
            <a:r>
              <a:rPr lang="en-GB" altLang="zh-CN" b="0" dirty="0"/>
              <a:t>4</a:t>
            </a:r>
            <a:r>
              <a:rPr lang="en-GB" sz="2000" b="0" dirty="0" smtClean="0"/>
              <a:t>-</a:t>
            </a:r>
            <a:r>
              <a:rPr lang="en-US" sz="2000" b="0" dirty="0" smtClean="0"/>
              <a:t>14</a:t>
            </a:r>
            <a:endParaRPr lang="en-GB" sz="2000" b="0" dirty="0" smtClean="0"/>
          </a:p>
        </p:txBody>
      </p:sp>
      <p:sp>
        <p:nvSpPr>
          <p:cNvPr id="3075" name="Slide Number Placeholder 4"/>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GB" smtClean="0"/>
              <a:t>Slide </a:t>
            </a:r>
            <a:fld id="{09260846-F612-4166-AE8A-DF99C3DBA102}" type="slidenum">
              <a:rPr lang="en-GB" smtClean="0"/>
              <a:pPr/>
              <a:t>1</a:t>
            </a:fld>
            <a:endParaRPr lang="en-GB" smtClean="0"/>
          </a:p>
        </p:txBody>
      </p:sp>
      <p:graphicFrame>
        <p:nvGraphicFramePr>
          <p:cNvPr id="7" name="Object 11"/>
          <p:cNvGraphicFramePr>
            <a:graphicFrameLocks noChangeAspect="1"/>
          </p:cNvGraphicFramePr>
          <p:nvPr>
            <p:extLst>
              <p:ext uri="{D42A27DB-BD31-4B8C-83A1-F6EECF244321}">
                <p14:modId xmlns:p14="http://schemas.microsoft.com/office/powerpoint/2010/main" val="2157869139"/>
              </p:ext>
            </p:extLst>
          </p:nvPr>
        </p:nvGraphicFramePr>
        <p:xfrm>
          <a:off x="1458913" y="2706688"/>
          <a:ext cx="6383337" cy="3009900"/>
        </p:xfrm>
        <a:graphic>
          <a:graphicData uri="http://schemas.openxmlformats.org/presentationml/2006/ole">
            <mc:AlternateContent xmlns:mc="http://schemas.openxmlformats.org/markup-compatibility/2006">
              <mc:Choice xmlns:v="urn:schemas-microsoft-com:vml" Requires="v">
                <p:oleObj spid="_x0000_s1475" name="Document" r:id="rId4" imgW="9290488" imgH="4364646" progId="Word.Document.8">
                  <p:embed/>
                </p:oleObj>
              </mc:Choice>
              <mc:Fallback>
                <p:oleObj name="Document" r:id="rId4" imgW="9290488" imgH="4364646" progId="Word.Document.8">
                  <p:embed/>
                  <p:pic>
                    <p:nvPicPr>
                      <p:cNvPr id="0" name=""/>
                      <p:cNvPicPr>
                        <a:picLocks noChangeAspect="1" noChangeArrowheads="1"/>
                      </p:cNvPicPr>
                      <p:nvPr/>
                    </p:nvPicPr>
                    <p:blipFill>
                      <a:blip r:embed="rId5"/>
                      <a:srcRect/>
                      <a:stretch>
                        <a:fillRect/>
                      </a:stretch>
                    </p:blipFill>
                    <p:spPr bwMode="auto">
                      <a:xfrm>
                        <a:off x="1458913" y="2706688"/>
                        <a:ext cx="6383337" cy="3009900"/>
                      </a:xfrm>
                      <a:prstGeom prst="rect">
                        <a:avLst/>
                      </a:prstGeom>
                      <a:noFill/>
                      <a:ln>
                        <a:noFill/>
                      </a:ln>
                      <a:effectLst/>
                      <a:extLst/>
                    </p:spPr>
                  </p:pic>
                </p:oleObj>
              </mc:Fallback>
            </mc:AlternateContent>
          </a:graphicData>
        </a:graphic>
      </p:graphicFrame>
      <p:sp>
        <p:nvSpPr>
          <p:cNvPr id="2" name="Date Placeholder 1"/>
          <p:cNvSpPr>
            <a:spLocks noGrp="1"/>
          </p:cNvSpPr>
          <p:nvPr>
            <p:ph type="dt" sz="half" idx="10"/>
          </p:nvPr>
        </p:nvSpPr>
        <p:spPr/>
        <p:txBody>
          <a:bodyPr/>
          <a:lstStyle/>
          <a:p>
            <a:pPr>
              <a:defRPr/>
            </a:pPr>
            <a:r>
              <a:rPr lang="en-US" smtClean="0"/>
              <a:t>May 2017</a:t>
            </a:r>
            <a:endParaRPr lang="en-US" dirty="0"/>
          </a:p>
        </p:txBody>
      </p:sp>
    </p:spTree>
    <p:extLst>
      <p:ext uri="{BB962C8B-B14F-4D97-AF65-F5344CB8AC3E}">
        <p14:creationId xmlns:p14="http://schemas.microsoft.com/office/powerpoint/2010/main" val="27019854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10</a:t>
            </a:fld>
            <a:endParaRPr lang="en-US" dirty="0"/>
          </a:p>
        </p:txBody>
      </p:sp>
      <p:sp>
        <p:nvSpPr>
          <p:cNvPr id="3" name="Title 2"/>
          <p:cNvSpPr>
            <a:spLocks noGrp="1"/>
          </p:cNvSpPr>
          <p:nvPr>
            <p:ph type="title"/>
          </p:nvPr>
        </p:nvSpPr>
        <p:spPr/>
        <p:txBody>
          <a:bodyPr/>
          <a:lstStyle/>
          <a:p>
            <a:r>
              <a:rPr lang="en-US" sz="2400" dirty="0"/>
              <a:t>Method </a:t>
            </a:r>
            <a:r>
              <a:rPr lang="en-US" sz="2400" dirty="0" smtClean="0"/>
              <a:t>4: </a:t>
            </a:r>
            <a:r>
              <a:rPr lang="en-US" sz="2400" dirty="0"/>
              <a:t>Use </a:t>
            </a:r>
            <a:r>
              <a:rPr lang="en-US" sz="2400" dirty="0" smtClean="0"/>
              <a:t>Compressed NDP </a:t>
            </a:r>
            <a:r>
              <a:rPr lang="en-US" sz="2400" dirty="0"/>
              <a:t>to Separate STAs</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1772816"/>
            <a:ext cx="5934668" cy="4032448"/>
          </a:xfrm>
          <a:prstGeom prst="rect">
            <a:avLst/>
          </a:prstGeom>
        </p:spPr>
      </p:pic>
      <p:sp>
        <p:nvSpPr>
          <p:cNvPr id="7" name="TextBox 6"/>
          <p:cNvSpPr txBox="1"/>
          <p:nvPr/>
        </p:nvSpPr>
        <p:spPr>
          <a:xfrm>
            <a:off x="6114180" y="1772816"/>
            <a:ext cx="2850308" cy="2246769"/>
          </a:xfrm>
          <a:prstGeom prst="rect">
            <a:avLst/>
          </a:prstGeom>
          <a:noFill/>
        </p:spPr>
        <p:txBody>
          <a:bodyPr wrap="square" rtlCol="0">
            <a:spAutoFit/>
          </a:bodyPr>
          <a:lstStyle/>
          <a:p>
            <a:pPr marL="171450" indent="-171450" algn="just">
              <a:buFont typeface="Arial" panose="020B0604020202020204" pitchFamily="34" charset="0"/>
              <a:buChar char="•"/>
            </a:pPr>
            <a:r>
              <a:rPr lang="en-US" sz="1400" dirty="0" smtClean="0">
                <a:solidFill>
                  <a:schemeClr val="tx2"/>
                </a:solidFill>
                <a:cs typeface="Neo Sans Intel"/>
              </a:rPr>
              <a:t>Similar to method 3, but insert HE-STF between different P-matrix groups to adjust AGC gain</a:t>
            </a:r>
          </a:p>
          <a:p>
            <a:pPr marL="171450" indent="-171450" algn="just">
              <a:buFont typeface="Arial" panose="020B0604020202020204" pitchFamily="34" charset="0"/>
              <a:buChar char="•"/>
            </a:pPr>
            <a:r>
              <a:rPr lang="en-US" sz="1400" dirty="0">
                <a:solidFill>
                  <a:schemeClr val="tx2"/>
                </a:solidFill>
                <a:cs typeface="Neo Sans Intel"/>
              </a:rPr>
              <a:t>AP schedules the STAs based on receive signal power level and device </a:t>
            </a:r>
            <a:r>
              <a:rPr lang="en-US" sz="1400" dirty="0" smtClean="0">
                <a:solidFill>
                  <a:schemeClr val="tx2"/>
                </a:solidFill>
                <a:cs typeface="Neo Sans Intel"/>
              </a:rPr>
              <a:t>type</a:t>
            </a:r>
            <a:endParaRPr lang="en-US" sz="1400" dirty="0">
              <a:solidFill>
                <a:schemeClr val="tx2"/>
              </a:solidFill>
              <a:cs typeface="Neo Sans Intel"/>
            </a:endParaRPr>
          </a:p>
          <a:p>
            <a:pPr marL="171450" indent="-171450" algn="just">
              <a:buFont typeface="Arial" panose="020B0604020202020204" pitchFamily="34" charset="0"/>
              <a:buChar char="•"/>
            </a:pPr>
            <a:r>
              <a:rPr lang="en-US" sz="1400" dirty="0">
                <a:solidFill>
                  <a:schemeClr val="tx2"/>
                </a:solidFill>
                <a:cs typeface="Neo Sans Intel"/>
              </a:rPr>
              <a:t>Need to define a new trigger frame format to indicate the </a:t>
            </a:r>
            <a:r>
              <a:rPr lang="en-US" sz="1400" dirty="0" smtClean="0">
                <a:solidFill>
                  <a:schemeClr val="tx2"/>
                </a:solidFill>
                <a:cs typeface="Neo Sans Intel"/>
              </a:rPr>
              <a:t>scheduling results to </a:t>
            </a:r>
            <a:r>
              <a:rPr lang="en-US" sz="1400" dirty="0">
                <a:solidFill>
                  <a:schemeClr val="tx2"/>
                </a:solidFill>
                <a:cs typeface="Neo Sans Intel"/>
              </a:rPr>
              <a:t>STAs</a:t>
            </a:r>
          </a:p>
          <a:p>
            <a:pPr algn="just"/>
            <a:endParaRPr lang="en-US" sz="1400" dirty="0">
              <a:solidFill>
                <a:schemeClr val="tx2"/>
              </a:solidFill>
              <a:cs typeface="Neo Sans Intel"/>
            </a:endParaRPr>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Tree>
    <p:extLst>
      <p:ext uri="{BB962C8B-B14F-4D97-AF65-F5344CB8AC3E}">
        <p14:creationId xmlns:p14="http://schemas.microsoft.com/office/powerpoint/2010/main" val="15400416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2</a:t>
            </a:fld>
            <a:endParaRPr lang="en-US" dirty="0"/>
          </a:p>
        </p:txBody>
      </p:sp>
      <p:sp>
        <p:nvSpPr>
          <p:cNvPr id="3" name="Title 2"/>
          <p:cNvSpPr>
            <a:spLocks noGrp="1"/>
          </p:cNvSpPr>
          <p:nvPr>
            <p:ph type="title"/>
          </p:nvPr>
        </p:nvSpPr>
        <p:spPr/>
        <p:txBody>
          <a:bodyPr/>
          <a:lstStyle/>
          <a:p>
            <a:r>
              <a:rPr lang="en-US" sz="2400" dirty="0" smtClean="0"/>
              <a:t>Introduction  </a:t>
            </a:r>
            <a:endParaRPr lang="en-US" sz="2400" dirty="0"/>
          </a:p>
        </p:txBody>
      </p:sp>
      <p:sp>
        <p:nvSpPr>
          <p:cNvPr id="4" name="Content Placeholder 3"/>
          <p:cNvSpPr>
            <a:spLocks noGrp="1"/>
          </p:cNvSpPr>
          <p:nvPr>
            <p:ph sz="quarter" idx="13"/>
          </p:nvPr>
        </p:nvSpPr>
        <p:spPr/>
        <p:txBody>
          <a:bodyPr/>
          <a:lstStyle/>
          <a:p>
            <a:pPr marL="285750" indent="-285750" algn="just">
              <a:buFont typeface="Arial" panose="020B0604020202020204" pitchFamily="34" charset="0"/>
              <a:buChar char="•"/>
            </a:pPr>
            <a:r>
              <a:rPr lang="en-US" sz="2000" b="0" dirty="0" smtClean="0"/>
              <a:t>In the last </a:t>
            </a:r>
            <a:r>
              <a:rPr lang="en-US" b="0" dirty="0" smtClean="0"/>
              <a:t>IEEE meeting at Vancouver</a:t>
            </a:r>
            <a:r>
              <a:rPr lang="en-US" sz="2000" b="0" dirty="0" smtClean="0"/>
              <a:t>, we presented some analysis and simulation results that show substantial performance degradation caused by Class B devices to STAs with the adjacent codes in the same P-matrix allocation [1], [2] </a:t>
            </a:r>
          </a:p>
          <a:p>
            <a:pPr marL="285750" indent="-285750" algn="just">
              <a:buFont typeface="Arial" panose="020B0604020202020204" pitchFamily="34" charset="0"/>
              <a:buChar char="•"/>
            </a:pPr>
            <a:r>
              <a:rPr lang="en-US" sz="2000" b="0" dirty="0" smtClean="0"/>
              <a:t>Reviewed several techniques that reuse of the 11ax multi-user framework to address the near-far problem </a:t>
            </a:r>
          </a:p>
          <a:p>
            <a:pPr marL="0" indent="0" algn="just">
              <a:buNone/>
            </a:pPr>
            <a:endParaRPr lang="en-US" sz="2000" b="0" dirty="0" smtClean="0"/>
          </a:p>
          <a:p>
            <a:pPr marL="0" indent="0" algn="just">
              <a:buNone/>
            </a:pPr>
            <a:endParaRPr lang="en-US" sz="2000" b="0" dirty="0"/>
          </a:p>
          <a:p>
            <a:pPr marL="0" indent="0" algn="just">
              <a:buNone/>
            </a:pPr>
            <a:endParaRPr lang="en-US" sz="2000" b="0" dirty="0"/>
          </a:p>
          <a:p>
            <a:pPr marL="285750" indent="-285750" algn="just">
              <a:buFont typeface="Arial" panose="020B0604020202020204" pitchFamily="34" charset="0"/>
              <a:buChar char="•"/>
            </a:pPr>
            <a:endParaRPr lang="en-US" sz="2000" b="0" dirty="0" smtClean="0"/>
          </a:p>
          <a:p>
            <a:pPr marL="0" indent="0" algn="just">
              <a:buNone/>
            </a:pPr>
            <a:endParaRPr lang="en-US" sz="2000" b="0" dirty="0" smtClean="0"/>
          </a:p>
          <a:p>
            <a:pPr marL="0" indent="0" algn="just">
              <a:buNone/>
            </a:pPr>
            <a:r>
              <a:rPr lang="en-US" sz="1350" b="0" dirty="0" smtClean="0"/>
              <a:t>     </a:t>
            </a:r>
            <a:r>
              <a:rPr lang="en-US" sz="1350" b="0" dirty="0" smtClean="0"/>
              <a:t>[</a:t>
            </a:r>
            <a:r>
              <a:rPr lang="en-US" sz="1350" b="0" dirty="0"/>
              <a:t>1] </a:t>
            </a:r>
            <a:r>
              <a:rPr lang="en-US" sz="1350" b="0" dirty="0" smtClean="0"/>
              <a:t>IEEE 802.11-17/0478r4  Intel_Analysis of Near-far Problem’s Impact in UL MU-MIMO with Residual CFO </a:t>
            </a:r>
          </a:p>
          <a:p>
            <a:pPr marL="0" indent="0" algn="just">
              <a:buNone/>
            </a:pPr>
            <a:r>
              <a:rPr lang="en-US" sz="1350" b="0" dirty="0" smtClean="0"/>
              <a:t>     [2] </a:t>
            </a:r>
            <a:r>
              <a:rPr lang="en-US" altLang="zh-CN" sz="1350" b="0" dirty="0" smtClean="0"/>
              <a:t>IEEE 802.11-17/0476r0 Qualcomm_UL MU Ranging Options in Light of Rx Power Imbalances </a:t>
            </a:r>
            <a:endParaRPr lang="en-US" sz="1350" b="0" dirty="0" smtClean="0"/>
          </a:p>
          <a:p>
            <a:endParaRPr lang="en-US" dirty="0"/>
          </a:p>
        </p:txBody>
      </p:sp>
      <p:sp>
        <p:nvSpPr>
          <p:cNvPr id="5" name="Date Placeholder 4"/>
          <p:cNvSpPr>
            <a:spLocks noGrp="1"/>
          </p:cNvSpPr>
          <p:nvPr>
            <p:ph type="dt" sz="half" idx="10"/>
          </p:nvPr>
        </p:nvSpPr>
        <p:spPr/>
        <p:txBody>
          <a:bodyPr/>
          <a:lstStyle/>
          <a:p>
            <a:pPr>
              <a:defRPr/>
            </a:pPr>
            <a:r>
              <a:rPr lang="en-US" smtClean="0"/>
              <a:t>May 2017</a:t>
            </a:r>
            <a:endParaRPr lang="en-US" dirty="0"/>
          </a:p>
        </p:txBody>
      </p:sp>
    </p:spTree>
    <p:extLst>
      <p:ext uri="{BB962C8B-B14F-4D97-AF65-F5344CB8AC3E}">
        <p14:creationId xmlns:p14="http://schemas.microsoft.com/office/powerpoint/2010/main" val="33893030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3</a:t>
            </a:fld>
            <a:endParaRPr lang="en-US" dirty="0"/>
          </a:p>
        </p:txBody>
      </p:sp>
      <p:sp>
        <p:nvSpPr>
          <p:cNvPr id="3" name="Title 2"/>
          <p:cNvSpPr>
            <a:spLocks noGrp="1"/>
          </p:cNvSpPr>
          <p:nvPr>
            <p:ph type="title"/>
          </p:nvPr>
        </p:nvSpPr>
        <p:spPr/>
        <p:txBody>
          <a:bodyPr/>
          <a:lstStyle/>
          <a:p>
            <a:r>
              <a:rPr lang="en-US" sz="2400" dirty="0"/>
              <a:t>Method 1: </a:t>
            </a:r>
            <a:r>
              <a:rPr lang="en-US" sz="2400" dirty="0" smtClean="0"/>
              <a:t>Use Different Time Slots </a:t>
            </a:r>
            <a:r>
              <a:rPr lang="en-US" sz="2400" dirty="0"/>
              <a:t>to S</a:t>
            </a:r>
            <a:r>
              <a:rPr lang="en-US" sz="2400" dirty="0" smtClean="0"/>
              <a:t>eparate </a:t>
            </a:r>
            <a:r>
              <a:rPr lang="en-US" sz="2400" dirty="0"/>
              <a:t>STAs</a:t>
            </a:r>
          </a:p>
        </p:txBody>
      </p:sp>
      <p:pic>
        <p:nvPicPr>
          <p:cNvPr id="5" name="Picture 4" descr="C:\Users\jiangfe1\Pictures\ul sounding.png"/>
          <p:cNvPicPr/>
          <p:nvPr/>
        </p:nvPicPr>
        <p:blipFill>
          <a:blip r:embed="rId2">
            <a:extLst>
              <a:ext uri="{28A0092B-C50C-407E-A947-70E740481C1C}">
                <a14:useLocalDpi xmlns:a14="http://schemas.microsoft.com/office/drawing/2010/main" val="0"/>
              </a:ext>
            </a:extLst>
          </a:blip>
          <a:srcRect/>
          <a:stretch>
            <a:fillRect/>
          </a:stretch>
        </p:blipFill>
        <p:spPr bwMode="auto">
          <a:xfrm>
            <a:off x="564529" y="2392511"/>
            <a:ext cx="5394960" cy="3123565"/>
          </a:xfrm>
          <a:prstGeom prst="rect">
            <a:avLst/>
          </a:prstGeom>
          <a:noFill/>
          <a:ln>
            <a:noFill/>
          </a:ln>
        </p:spPr>
      </p:pic>
      <p:sp>
        <p:nvSpPr>
          <p:cNvPr id="6" name="TextBox 5"/>
          <p:cNvSpPr txBox="1"/>
          <p:nvPr/>
        </p:nvSpPr>
        <p:spPr>
          <a:xfrm>
            <a:off x="6105249" y="2392510"/>
            <a:ext cx="2931268" cy="1384995"/>
          </a:xfrm>
          <a:prstGeom prst="rect">
            <a:avLst/>
          </a:prstGeom>
          <a:noFill/>
        </p:spPr>
        <p:txBody>
          <a:bodyPr wrap="square" rtlCol="0">
            <a:spAutoFit/>
          </a:bodyPr>
          <a:lstStyle/>
          <a:p>
            <a:pPr marL="171450" indent="-171450" algn="just">
              <a:buFont typeface="Arial" panose="020B0604020202020204" pitchFamily="34" charset="0"/>
              <a:buChar char="•"/>
            </a:pPr>
            <a:r>
              <a:rPr lang="en-US" sz="1400" dirty="0">
                <a:solidFill>
                  <a:schemeClr val="tx2"/>
                </a:solidFill>
                <a:cs typeface="Neo Sans Intel"/>
              </a:rPr>
              <a:t>AP schedules the STAs based on receive signal power level and device type</a:t>
            </a:r>
          </a:p>
          <a:p>
            <a:pPr marL="171450" indent="-171450" algn="just">
              <a:buFont typeface="Arial" panose="020B0604020202020204" pitchFamily="34" charset="0"/>
              <a:buChar char="•"/>
            </a:pPr>
            <a:r>
              <a:rPr lang="en-US" sz="1400" dirty="0">
                <a:solidFill>
                  <a:schemeClr val="tx2"/>
                </a:solidFill>
                <a:cs typeface="Neo Sans Intel"/>
              </a:rPr>
              <a:t>Need to define a new trigger frame format to indicate the scheduling results to </a:t>
            </a:r>
            <a:r>
              <a:rPr lang="en-US" sz="1400" dirty="0" smtClean="0">
                <a:solidFill>
                  <a:schemeClr val="tx2"/>
                </a:solidFill>
                <a:cs typeface="Neo Sans Intel"/>
              </a:rPr>
              <a:t>STAs</a:t>
            </a:r>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Tree>
    <p:extLst>
      <p:ext uri="{BB962C8B-B14F-4D97-AF65-F5344CB8AC3E}">
        <p14:creationId xmlns:p14="http://schemas.microsoft.com/office/powerpoint/2010/main" val="7116910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4</a:t>
            </a:fld>
            <a:endParaRPr lang="en-US" dirty="0"/>
          </a:p>
        </p:txBody>
      </p:sp>
      <p:sp>
        <p:nvSpPr>
          <p:cNvPr id="3" name="Title 2"/>
          <p:cNvSpPr>
            <a:spLocks noGrp="1"/>
          </p:cNvSpPr>
          <p:nvPr>
            <p:ph type="title"/>
          </p:nvPr>
        </p:nvSpPr>
        <p:spPr>
          <a:xfrm>
            <a:off x="455613" y="411480"/>
            <a:ext cx="8550340" cy="1161288"/>
          </a:xfrm>
        </p:spPr>
        <p:txBody>
          <a:bodyPr/>
          <a:lstStyle/>
          <a:p>
            <a:r>
              <a:rPr lang="en-US" sz="2400" dirty="0"/>
              <a:t>Method 2: </a:t>
            </a:r>
            <a:r>
              <a:rPr lang="en-US" sz="2400" dirty="0" smtClean="0"/>
              <a:t>Use </a:t>
            </a:r>
            <a:r>
              <a:rPr lang="en-US" sz="2400" dirty="0"/>
              <a:t>D</a:t>
            </a:r>
            <a:r>
              <a:rPr lang="en-US" sz="2400" dirty="0" smtClean="0"/>
              <a:t>ifferent Trigger Frames </a:t>
            </a:r>
            <a:r>
              <a:rPr lang="en-US" sz="2400" dirty="0"/>
              <a:t>to </a:t>
            </a:r>
            <a:r>
              <a:rPr lang="en-US" sz="2400" dirty="0" smtClean="0"/>
              <a:t>Separate </a:t>
            </a:r>
            <a:r>
              <a:rPr lang="en-US" sz="2400" dirty="0"/>
              <a:t>STAs</a:t>
            </a:r>
          </a:p>
        </p:txBody>
      </p:sp>
      <p:pic>
        <p:nvPicPr>
          <p:cNvPr id="5" name="Picture 4" descr="C:\Users\jiangfe1\Pictures\ul sounding2.png"/>
          <p:cNvPicPr/>
          <p:nvPr/>
        </p:nvPicPr>
        <p:blipFill>
          <a:blip r:embed="rId2">
            <a:extLst>
              <a:ext uri="{28A0092B-C50C-407E-A947-70E740481C1C}">
                <a14:useLocalDpi xmlns:a14="http://schemas.microsoft.com/office/drawing/2010/main" val="0"/>
              </a:ext>
            </a:extLst>
          </a:blip>
          <a:srcRect/>
          <a:stretch>
            <a:fillRect/>
          </a:stretch>
        </p:blipFill>
        <p:spPr bwMode="auto">
          <a:xfrm>
            <a:off x="397249" y="2263075"/>
            <a:ext cx="5588505" cy="2958652"/>
          </a:xfrm>
          <a:prstGeom prst="rect">
            <a:avLst/>
          </a:prstGeom>
          <a:noFill/>
          <a:ln>
            <a:noFill/>
          </a:ln>
        </p:spPr>
      </p:pic>
      <p:sp>
        <p:nvSpPr>
          <p:cNvPr id="6" name="TextBox 5"/>
          <p:cNvSpPr txBox="1"/>
          <p:nvPr/>
        </p:nvSpPr>
        <p:spPr>
          <a:xfrm>
            <a:off x="6372200" y="2248662"/>
            <a:ext cx="2633752" cy="2246769"/>
          </a:xfrm>
          <a:prstGeom prst="rect">
            <a:avLst/>
          </a:prstGeom>
          <a:noFill/>
        </p:spPr>
        <p:txBody>
          <a:bodyPr wrap="square" rtlCol="0">
            <a:spAutoFit/>
          </a:bodyPr>
          <a:lstStyle/>
          <a:p>
            <a:pPr marL="171450" indent="-171450" algn="just">
              <a:buFont typeface="Arial" panose="020B0604020202020204" pitchFamily="34" charset="0"/>
              <a:buChar char="•"/>
            </a:pPr>
            <a:r>
              <a:rPr lang="en-US" sz="1400" dirty="0">
                <a:solidFill>
                  <a:schemeClr val="tx2"/>
                </a:solidFill>
                <a:cs typeface="Neo Sans Intel"/>
              </a:rPr>
              <a:t>AP schedules the STAs based on receive signal power level and device type</a:t>
            </a:r>
          </a:p>
          <a:p>
            <a:pPr marL="171450" indent="-171450" algn="just">
              <a:buFont typeface="Arial" panose="020B0604020202020204" pitchFamily="34" charset="0"/>
              <a:buChar char="•"/>
            </a:pPr>
            <a:r>
              <a:rPr lang="en-US" sz="1400" dirty="0">
                <a:solidFill>
                  <a:schemeClr val="tx2"/>
                </a:solidFill>
                <a:cs typeface="Neo Sans Intel"/>
              </a:rPr>
              <a:t>Re-use the trigger frame format in 11ax and simplify the </a:t>
            </a:r>
            <a:r>
              <a:rPr lang="en-US" sz="1400" dirty="0" smtClean="0">
                <a:solidFill>
                  <a:schemeClr val="tx2"/>
                </a:solidFill>
                <a:cs typeface="Neo Sans Intel"/>
              </a:rPr>
              <a:t>implementation. A new trigger frame type is needed to solicit NDP from STAs</a:t>
            </a:r>
            <a:endParaRPr lang="en-US" sz="1400" dirty="0">
              <a:solidFill>
                <a:schemeClr val="tx2"/>
              </a:solidFill>
              <a:cs typeface="Neo Sans Intel"/>
            </a:endParaRPr>
          </a:p>
          <a:p>
            <a:pPr marL="171450" indent="-171450" algn="just">
              <a:buFont typeface="Arial" panose="020B0604020202020204" pitchFamily="34" charset="0"/>
              <a:buChar char="•"/>
            </a:pPr>
            <a:r>
              <a:rPr lang="en-US" sz="1400" dirty="0">
                <a:solidFill>
                  <a:schemeClr val="tx2"/>
                </a:solidFill>
                <a:cs typeface="Neo Sans Intel"/>
              </a:rPr>
              <a:t>The efficiency is lower than first method </a:t>
            </a:r>
            <a:endParaRPr lang="en-US" sz="1400" dirty="0" smtClean="0">
              <a:solidFill>
                <a:schemeClr val="tx2"/>
              </a:solidFill>
              <a:cs typeface="Neo Sans Intel"/>
            </a:endParaRPr>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Tree>
    <p:extLst>
      <p:ext uri="{BB962C8B-B14F-4D97-AF65-F5344CB8AC3E}">
        <p14:creationId xmlns:p14="http://schemas.microsoft.com/office/powerpoint/2010/main" val="16494562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5</a:t>
            </a:fld>
            <a:endParaRPr lang="en-US" dirty="0"/>
          </a:p>
        </p:txBody>
      </p:sp>
      <p:sp>
        <p:nvSpPr>
          <p:cNvPr id="3" name="Title 2"/>
          <p:cNvSpPr>
            <a:spLocks noGrp="1"/>
          </p:cNvSpPr>
          <p:nvPr>
            <p:ph type="title"/>
          </p:nvPr>
        </p:nvSpPr>
        <p:spPr/>
        <p:txBody>
          <a:bodyPr/>
          <a:lstStyle/>
          <a:p>
            <a:r>
              <a:rPr lang="en-US" dirty="0" smtClean="0"/>
              <a:t>Conclusion </a:t>
            </a:r>
            <a:endParaRPr lang="en-US" dirty="0"/>
          </a:p>
        </p:txBody>
      </p:sp>
      <p:sp>
        <p:nvSpPr>
          <p:cNvPr id="4" name="Content Placeholder 3"/>
          <p:cNvSpPr>
            <a:spLocks noGrp="1"/>
          </p:cNvSpPr>
          <p:nvPr>
            <p:ph sz="quarter" idx="13"/>
          </p:nvPr>
        </p:nvSpPr>
        <p:spPr/>
        <p:txBody>
          <a:bodyPr/>
          <a:lstStyle/>
          <a:p>
            <a:pPr algn="just"/>
            <a:r>
              <a:rPr lang="en-US" sz="2000" b="0" dirty="0" smtClean="0"/>
              <a:t>Two UL sounding sequence designs are proposed for the MU scenario to solve the near-far problem</a:t>
            </a:r>
          </a:p>
          <a:p>
            <a:pPr algn="just"/>
            <a:r>
              <a:rPr lang="en-US" sz="2000" b="0" dirty="0" smtClean="0"/>
              <a:t>Method 1 achieves the best tradeoff between the medium usage efficiency and the implementation complexity </a:t>
            </a:r>
          </a:p>
          <a:p>
            <a:pPr algn="just"/>
            <a:r>
              <a:rPr lang="en-US" sz="2000" b="0" dirty="0" smtClean="0"/>
              <a:t>Method 2 maximally reuses the components in the 11ax spec and has the lowest implementation complexity, but meanwhile the efficiency is low</a:t>
            </a:r>
            <a:endParaRPr lang="en-US" sz="2000" b="0" dirty="0"/>
          </a:p>
        </p:txBody>
      </p:sp>
      <p:sp>
        <p:nvSpPr>
          <p:cNvPr id="5" name="Date Placeholder 4"/>
          <p:cNvSpPr>
            <a:spLocks noGrp="1"/>
          </p:cNvSpPr>
          <p:nvPr>
            <p:ph type="dt" sz="half" idx="10"/>
          </p:nvPr>
        </p:nvSpPr>
        <p:spPr/>
        <p:txBody>
          <a:bodyPr/>
          <a:lstStyle/>
          <a:p>
            <a:pPr>
              <a:defRPr/>
            </a:pPr>
            <a:r>
              <a:rPr lang="en-US" smtClean="0"/>
              <a:t>May 2017</a:t>
            </a:r>
            <a:endParaRPr lang="en-US" dirty="0"/>
          </a:p>
        </p:txBody>
      </p:sp>
    </p:spTree>
    <p:extLst>
      <p:ext uri="{BB962C8B-B14F-4D97-AF65-F5344CB8AC3E}">
        <p14:creationId xmlns:p14="http://schemas.microsoft.com/office/powerpoint/2010/main" val="15532485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6</a:t>
            </a:fld>
            <a:endParaRPr lang="en-US" dirty="0"/>
          </a:p>
        </p:txBody>
      </p:sp>
      <p:sp>
        <p:nvSpPr>
          <p:cNvPr id="3" name="Title 2"/>
          <p:cNvSpPr>
            <a:spLocks noGrp="1"/>
          </p:cNvSpPr>
          <p:nvPr>
            <p:ph type="title"/>
          </p:nvPr>
        </p:nvSpPr>
        <p:spPr/>
        <p:txBody>
          <a:bodyPr/>
          <a:lstStyle/>
          <a:p>
            <a:r>
              <a:rPr lang="en-US" dirty="0" smtClean="0"/>
              <a:t>Straw poll</a:t>
            </a:r>
            <a:endParaRPr lang="en-US" dirty="0"/>
          </a:p>
        </p:txBody>
      </p:sp>
      <p:sp>
        <p:nvSpPr>
          <p:cNvPr id="4" name="Content Placeholder 3"/>
          <p:cNvSpPr>
            <a:spLocks noGrp="1"/>
          </p:cNvSpPr>
          <p:nvPr>
            <p:ph sz="quarter" idx="13"/>
          </p:nvPr>
        </p:nvSpPr>
        <p:spPr>
          <a:xfrm>
            <a:off x="457201" y="1412776"/>
            <a:ext cx="8228012" cy="4056814"/>
          </a:xfrm>
        </p:spPr>
        <p:txBody>
          <a:bodyPr/>
          <a:lstStyle/>
          <a:p>
            <a:pPr marL="342900" lvl="1" indent="-342900" algn="just">
              <a:buFontTx/>
              <a:buChar char="•"/>
            </a:pPr>
            <a:r>
              <a:rPr lang="en-US" sz="2000" dirty="0">
                <a:ea typeface="+mn-ea"/>
                <a:cs typeface="+mn-cs"/>
              </a:rPr>
              <a:t>D</a:t>
            </a:r>
            <a:r>
              <a:rPr lang="en-US" sz="2000" dirty="0" smtClean="0">
                <a:ea typeface="+mn-ea"/>
                <a:cs typeface="+mn-cs"/>
              </a:rPr>
              <a:t>o you support that:</a:t>
            </a:r>
            <a:endParaRPr lang="en-US" sz="2000" dirty="0">
              <a:ea typeface="+mn-ea"/>
              <a:cs typeface="+mn-cs"/>
            </a:endParaRPr>
          </a:p>
          <a:p>
            <a:pPr lvl="1" algn="just"/>
            <a:r>
              <a:rPr lang="en-US" dirty="0"/>
              <a:t>The measurement phase for the </a:t>
            </a:r>
            <a:r>
              <a:rPr lang="en-US" dirty="0" smtClean="0"/>
              <a:t>MU ranging </a:t>
            </a:r>
            <a:r>
              <a:rPr lang="en-US" dirty="0"/>
              <a:t>protocol </a:t>
            </a:r>
            <a:r>
              <a:rPr lang="en-US" dirty="0" smtClean="0"/>
              <a:t>shall consists of</a:t>
            </a:r>
            <a:r>
              <a:rPr lang="en-US" b="0" dirty="0" smtClean="0"/>
              <a:t> one or more rounds of uplink sounding followed by one round of downlink sounding, where each round of uplink sounding consists of one trigger frame and simultaneous NDP sounding frames and each round of downlink sounding consists of one NDPA frame and one NDP sounding frame.  </a:t>
            </a:r>
          </a:p>
          <a:p>
            <a:pPr marL="0" indent="0" algn="just">
              <a:buNone/>
            </a:pPr>
            <a:endParaRPr lang="en-US" b="0" dirty="0"/>
          </a:p>
          <a:p>
            <a:pPr marL="0" indent="0" algn="just">
              <a:buNone/>
            </a:pPr>
            <a:endParaRPr lang="en-US" b="0" dirty="0" smtClean="0"/>
          </a:p>
          <a:p>
            <a:pPr lvl="1"/>
            <a:endParaRPr lang="en-US" dirty="0" smtClean="0"/>
          </a:p>
          <a:p>
            <a:pPr lvl="1"/>
            <a:endParaRPr lang="en-US" dirty="0"/>
          </a:p>
          <a:p>
            <a:pPr lvl="1"/>
            <a:endParaRPr lang="en-US" dirty="0" smtClean="0"/>
          </a:p>
          <a:p>
            <a:pPr lvl="1"/>
            <a:endParaRPr lang="en-US" dirty="0" smtClean="0"/>
          </a:p>
          <a:p>
            <a:pPr marL="457200" lvl="1" indent="0">
              <a:buNone/>
            </a:pPr>
            <a:endParaRPr lang="en-US" dirty="0" smtClean="0"/>
          </a:p>
          <a:p>
            <a:pPr marL="457200" lvl="1" indent="0">
              <a:buNone/>
            </a:pPr>
            <a:endParaRPr lang="en-US" dirty="0"/>
          </a:p>
          <a:p>
            <a:pPr marL="57150" indent="0">
              <a:spcBef>
                <a:spcPts val="600"/>
              </a:spcBef>
              <a:buNone/>
            </a:pPr>
            <a:r>
              <a:rPr lang="en-US" dirty="0" smtClean="0"/>
              <a:t>            </a:t>
            </a:r>
            <a:r>
              <a:rPr lang="en-US" sz="1600" b="0" dirty="0" smtClean="0"/>
              <a:t>Y:</a:t>
            </a:r>
            <a:r>
              <a:rPr lang="en-US" sz="1600" b="0" dirty="0"/>
              <a:t> </a:t>
            </a:r>
            <a:r>
              <a:rPr lang="en-US" sz="1600" b="0" dirty="0" smtClean="0"/>
              <a:t>          N:</a:t>
            </a:r>
            <a:r>
              <a:rPr lang="en-US" sz="1600" b="0" dirty="0"/>
              <a:t> </a:t>
            </a:r>
            <a:r>
              <a:rPr lang="en-US" sz="1600" b="0" dirty="0" smtClean="0"/>
              <a:t>          Abstain:</a:t>
            </a:r>
          </a:p>
          <a:p>
            <a:pPr lvl="1"/>
            <a:endParaRPr lang="en-US" dirty="0" smtClean="0"/>
          </a:p>
        </p:txBody>
      </p:sp>
      <p:sp>
        <p:nvSpPr>
          <p:cNvPr id="5" name="Date Placeholder 4"/>
          <p:cNvSpPr>
            <a:spLocks noGrp="1"/>
          </p:cNvSpPr>
          <p:nvPr>
            <p:ph type="dt" sz="half" idx="10"/>
          </p:nvPr>
        </p:nvSpPr>
        <p:spPr/>
        <p:txBody>
          <a:bodyPr/>
          <a:lstStyle/>
          <a:p>
            <a:pPr>
              <a:defRPr/>
            </a:pPr>
            <a:r>
              <a:rPr lang="en-US" smtClean="0"/>
              <a:t>May 2017</a:t>
            </a:r>
            <a:endParaRPr lang="en-US" dirty="0"/>
          </a:p>
        </p:txBody>
      </p:sp>
      <p:pic>
        <p:nvPicPr>
          <p:cNvPr id="6" name="Picture 5" descr="C:\Users\jiangfe1\Pictures\ul sounding2.png"/>
          <p:cNvPicPr/>
          <p:nvPr/>
        </p:nvPicPr>
        <p:blipFill>
          <a:blip r:embed="rId2">
            <a:extLst>
              <a:ext uri="{28A0092B-C50C-407E-A947-70E740481C1C}">
                <a14:useLocalDpi xmlns:a14="http://schemas.microsoft.com/office/drawing/2010/main" val="0"/>
              </a:ext>
            </a:extLst>
          </a:blip>
          <a:srcRect/>
          <a:stretch>
            <a:fillRect/>
          </a:stretch>
        </p:blipFill>
        <p:spPr bwMode="auto">
          <a:xfrm>
            <a:off x="2123728" y="3501008"/>
            <a:ext cx="5616623" cy="2160240"/>
          </a:xfrm>
          <a:prstGeom prst="rect">
            <a:avLst/>
          </a:prstGeom>
          <a:noFill/>
          <a:ln>
            <a:noFill/>
          </a:ln>
        </p:spPr>
      </p:pic>
    </p:spTree>
    <p:extLst>
      <p:ext uri="{BB962C8B-B14F-4D97-AF65-F5344CB8AC3E}">
        <p14:creationId xmlns:p14="http://schemas.microsoft.com/office/powerpoint/2010/main" val="23098410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7</a:t>
            </a:fld>
            <a:endParaRPr lang="en-US" dirty="0"/>
          </a:p>
        </p:txBody>
      </p:sp>
      <p:sp>
        <p:nvSpPr>
          <p:cNvPr id="3" name="Title 2"/>
          <p:cNvSpPr>
            <a:spLocks noGrp="1"/>
          </p:cNvSpPr>
          <p:nvPr>
            <p:ph type="title"/>
          </p:nvPr>
        </p:nvSpPr>
        <p:spPr/>
        <p:txBody>
          <a:bodyPr/>
          <a:lstStyle/>
          <a:p>
            <a:r>
              <a:rPr lang="en-US" dirty="0" smtClean="0"/>
              <a:t>Motion</a:t>
            </a:r>
            <a:endParaRPr lang="en-US" dirty="0"/>
          </a:p>
        </p:txBody>
      </p:sp>
      <p:sp>
        <p:nvSpPr>
          <p:cNvPr id="4" name="Content Placeholder 3"/>
          <p:cNvSpPr>
            <a:spLocks noGrp="1"/>
          </p:cNvSpPr>
          <p:nvPr>
            <p:ph sz="quarter" idx="13"/>
          </p:nvPr>
        </p:nvSpPr>
        <p:spPr>
          <a:xfrm>
            <a:off x="457201" y="1412776"/>
            <a:ext cx="8228012" cy="4056814"/>
          </a:xfrm>
        </p:spPr>
        <p:txBody>
          <a:bodyPr/>
          <a:lstStyle/>
          <a:p>
            <a:pPr marL="342900" lvl="1" indent="-342900" algn="just">
              <a:buFontTx/>
              <a:buChar char="•"/>
            </a:pPr>
            <a:r>
              <a:rPr lang="en-US" sz="2000" dirty="0">
                <a:ea typeface="+mn-ea"/>
                <a:cs typeface="+mn-cs"/>
              </a:rPr>
              <a:t>We agree to </a:t>
            </a:r>
            <a:r>
              <a:rPr lang="en-US" sz="2000" dirty="0" smtClean="0">
                <a:ea typeface="+mn-ea"/>
                <a:cs typeface="+mn-cs"/>
              </a:rPr>
              <a:t>add the </a:t>
            </a:r>
            <a:r>
              <a:rPr lang="en-US" sz="2000" dirty="0">
                <a:ea typeface="+mn-ea"/>
                <a:cs typeface="+mn-cs"/>
              </a:rPr>
              <a:t>following text for 11az SFD under the “Accuracy and Coverage over 2.4 and 5GHz” subsection:</a:t>
            </a:r>
          </a:p>
          <a:p>
            <a:pPr lvl="1" algn="just"/>
            <a:r>
              <a:rPr lang="en-US" dirty="0"/>
              <a:t>The measurement phase for the </a:t>
            </a:r>
            <a:r>
              <a:rPr lang="en-US" dirty="0" smtClean="0"/>
              <a:t>MU ranging </a:t>
            </a:r>
            <a:r>
              <a:rPr lang="en-US" dirty="0"/>
              <a:t>protocol </a:t>
            </a:r>
            <a:r>
              <a:rPr lang="en-US" dirty="0" smtClean="0"/>
              <a:t>shall consists of</a:t>
            </a:r>
            <a:r>
              <a:rPr lang="en-US" b="0" dirty="0" smtClean="0"/>
              <a:t> one or more rounds of uplink sounding followed by one round of downlink sounding, where each round of uplink sounding consists of one trigger frame and simultaneous NDP sounding frames and each round of downlink sounding consists of one NDPA frame and one NDP sounding frame.  </a:t>
            </a:r>
          </a:p>
          <a:p>
            <a:pPr marL="0" indent="0" algn="just">
              <a:buNone/>
            </a:pPr>
            <a:endParaRPr lang="en-US" b="0" dirty="0"/>
          </a:p>
          <a:p>
            <a:pPr marL="0" indent="0" algn="just">
              <a:buNone/>
            </a:pPr>
            <a:endParaRPr lang="en-US" b="0" dirty="0" smtClean="0"/>
          </a:p>
          <a:p>
            <a:pPr lvl="1"/>
            <a:endParaRPr lang="en-US" dirty="0" smtClean="0"/>
          </a:p>
          <a:p>
            <a:pPr lvl="1"/>
            <a:endParaRPr lang="en-US" dirty="0"/>
          </a:p>
          <a:p>
            <a:pPr lvl="1"/>
            <a:endParaRPr lang="en-US" dirty="0" smtClean="0"/>
          </a:p>
          <a:p>
            <a:pPr lvl="1"/>
            <a:endParaRPr lang="en-US" dirty="0" smtClean="0"/>
          </a:p>
          <a:p>
            <a:pPr marL="457200" lvl="1" indent="0">
              <a:buNone/>
            </a:pPr>
            <a:endParaRPr lang="en-US" dirty="0"/>
          </a:p>
          <a:p>
            <a:pPr marL="57150" indent="0">
              <a:lnSpc>
                <a:spcPct val="150000"/>
              </a:lnSpc>
              <a:buNone/>
            </a:pPr>
            <a:r>
              <a:rPr lang="en-US" dirty="0" smtClean="0"/>
              <a:t>            </a:t>
            </a:r>
            <a:r>
              <a:rPr lang="en-US" sz="1600" b="0" dirty="0" smtClean="0"/>
              <a:t>Y:</a:t>
            </a:r>
            <a:r>
              <a:rPr lang="en-US" sz="1600" b="0" dirty="0"/>
              <a:t> </a:t>
            </a:r>
            <a:r>
              <a:rPr lang="en-US" sz="1600" b="0" dirty="0" smtClean="0"/>
              <a:t>          N:</a:t>
            </a:r>
            <a:r>
              <a:rPr lang="en-US" sz="1600" b="0" dirty="0"/>
              <a:t> </a:t>
            </a:r>
            <a:r>
              <a:rPr lang="en-US" sz="1600" b="0" dirty="0" smtClean="0"/>
              <a:t>          Abstain:</a:t>
            </a:r>
          </a:p>
          <a:p>
            <a:pPr lvl="1">
              <a:lnSpc>
                <a:spcPct val="150000"/>
              </a:lnSpc>
            </a:pPr>
            <a:endParaRPr lang="en-US" dirty="0" smtClean="0"/>
          </a:p>
        </p:txBody>
      </p:sp>
      <p:sp>
        <p:nvSpPr>
          <p:cNvPr id="5" name="Date Placeholder 4"/>
          <p:cNvSpPr>
            <a:spLocks noGrp="1"/>
          </p:cNvSpPr>
          <p:nvPr>
            <p:ph type="dt" sz="half" idx="10"/>
          </p:nvPr>
        </p:nvSpPr>
        <p:spPr/>
        <p:txBody>
          <a:bodyPr/>
          <a:lstStyle/>
          <a:p>
            <a:pPr>
              <a:defRPr/>
            </a:pPr>
            <a:r>
              <a:rPr lang="en-US" smtClean="0"/>
              <a:t>May 2017</a:t>
            </a:r>
            <a:endParaRPr lang="en-US" dirty="0"/>
          </a:p>
        </p:txBody>
      </p:sp>
      <p:pic>
        <p:nvPicPr>
          <p:cNvPr id="6" name="Picture 5" descr="C:\Users\jiangfe1\Pictures\ul sounding2.png"/>
          <p:cNvPicPr/>
          <p:nvPr/>
        </p:nvPicPr>
        <p:blipFill>
          <a:blip r:embed="rId2">
            <a:extLst>
              <a:ext uri="{28A0092B-C50C-407E-A947-70E740481C1C}">
                <a14:useLocalDpi xmlns:a14="http://schemas.microsoft.com/office/drawing/2010/main" val="0"/>
              </a:ext>
            </a:extLst>
          </a:blip>
          <a:srcRect/>
          <a:stretch>
            <a:fillRect/>
          </a:stretch>
        </p:blipFill>
        <p:spPr bwMode="auto">
          <a:xfrm>
            <a:off x="2123728" y="3717032"/>
            <a:ext cx="5616623" cy="2160240"/>
          </a:xfrm>
          <a:prstGeom prst="rect">
            <a:avLst/>
          </a:prstGeom>
          <a:noFill/>
          <a:ln>
            <a:noFill/>
          </a:ln>
        </p:spPr>
      </p:pic>
    </p:spTree>
    <p:extLst>
      <p:ext uri="{BB962C8B-B14F-4D97-AF65-F5344CB8AC3E}">
        <p14:creationId xmlns:p14="http://schemas.microsoft.com/office/powerpoint/2010/main" val="13457250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8</a:t>
            </a:fld>
            <a:endParaRPr lang="en-US" dirty="0"/>
          </a:p>
        </p:txBody>
      </p:sp>
      <p:sp>
        <p:nvSpPr>
          <p:cNvPr id="5" name="Title 1"/>
          <p:cNvSpPr txBox="1">
            <a:spLocks/>
          </p:cNvSpPr>
          <p:nvPr/>
        </p:nvSpPr>
        <p:spPr bwMode="auto">
          <a:xfrm>
            <a:off x="683568" y="2564904"/>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3600" kern="0" smtClean="0"/>
              <a:t>Appendix </a:t>
            </a:r>
            <a:endParaRPr lang="en-US" sz="3600" kern="0" dirty="0"/>
          </a:p>
        </p:txBody>
      </p:sp>
      <p:sp>
        <p:nvSpPr>
          <p:cNvPr id="3" name="Date Placeholder 2"/>
          <p:cNvSpPr>
            <a:spLocks noGrp="1"/>
          </p:cNvSpPr>
          <p:nvPr>
            <p:ph type="dt" sz="half" idx="10"/>
          </p:nvPr>
        </p:nvSpPr>
        <p:spPr/>
        <p:txBody>
          <a:bodyPr/>
          <a:lstStyle/>
          <a:p>
            <a:pPr>
              <a:defRPr/>
            </a:pPr>
            <a:r>
              <a:rPr lang="en-US" smtClean="0"/>
              <a:t>May 2017</a:t>
            </a:r>
            <a:endParaRPr lang="en-US" dirty="0"/>
          </a:p>
        </p:txBody>
      </p:sp>
    </p:spTree>
    <p:extLst>
      <p:ext uri="{BB962C8B-B14F-4D97-AF65-F5344CB8AC3E}">
        <p14:creationId xmlns:p14="http://schemas.microsoft.com/office/powerpoint/2010/main" val="40350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9</a:t>
            </a:fld>
            <a:endParaRPr lang="en-US" dirty="0"/>
          </a:p>
        </p:txBody>
      </p:sp>
      <p:sp>
        <p:nvSpPr>
          <p:cNvPr id="3" name="Title 2"/>
          <p:cNvSpPr>
            <a:spLocks noGrp="1"/>
          </p:cNvSpPr>
          <p:nvPr>
            <p:ph type="title"/>
          </p:nvPr>
        </p:nvSpPr>
        <p:spPr/>
        <p:txBody>
          <a:bodyPr/>
          <a:lstStyle/>
          <a:p>
            <a:r>
              <a:rPr lang="en-US" sz="2400" dirty="0" smtClean="0"/>
              <a:t>Method </a:t>
            </a:r>
            <a:r>
              <a:rPr lang="en-US" sz="2400" dirty="0"/>
              <a:t>3: U</a:t>
            </a:r>
            <a:r>
              <a:rPr lang="en-US" sz="2400" dirty="0" smtClean="0"/>
              <a:t>se </a:t>
            </a:r>
            <a:r>
              <a:rPr lang="en-US" sz="2400" dirty="0"/>
              <a:t>D</a:t>
            </a:r>
            <a:r>
              <a:rPr lang="en-US" sz="2400" dirty="0" smtClean="0"/>
              <a:t>ifferent </a:t>
            </a:r>
            <a:r>
              <a:rPr lang="en-US" sz="2400" dirty="0"/>
              <a:t>P-matrix to S</a:t>
            </a:r>
            <a:r>
              <a:rPr lang="en-US" sz="2400" dirty="0" smtClean="0"/>
              <a:t>eparate </a:t>
            </a:r>
            <a:r>
              <a:rPr lang="en-US" sz="2400" dirty="0"/>
              <a:t>STAs</a:t>
            </a:r>
          </a:p>
        </p:txBody>
      </p:sp>
      <p:pic>
        <p:nvPicPr>
          <p:cNvPr id="5" name="Picture 4" descr="C:\Users\jiangfe1\Pictures\concatenated P-matrix.png"/>
          <p:cNvPicPr/>
          <p:nvPr/>
        </p:nvPicPr>
        <p:blipFill>
          <a:blip r:embed="rId3">
            <a:extLst>
              <a:ext uri="{28A0092B-C50C-407E-A947-70E740481C1C}">
                <a14:useLocalDpi xmlns:a14="http://schemas.microsoft.com/office/drawing/2010/main" val="0"/>
              </a:ext>
            </a:extLst>
          </a:blip>
          <a:srcRect/>
          <a:stretch>
            <a:fillRect/>
          </a:stretch>
        </p:blipFill>
        <p:spPr bwMode="auto">
          <a:xfrm>
            <a:off x="455613" y="2297127"/>
            <a:ext cx="3970020" cy="3301365"/>
          </a:xfrm>
          <a:prstGeom prst="rect">
            <a:avLst/>
          </a:prstGeom>
          <a:noFill/>
          <a:ln>
            <a:noFill/>
          </a:ln>
        </p:spPr>
      </p:pic>
      <p:pic>
        <p:nvPicPr>
          <p:cNvPr id="6" name="Picture 5" descr="C:\Users\jiangfe1\Pictures\concatenated P-matrix.png"/>
          <p:cNvPicPr/>
          <p:nvPr/>
        </p:nvPicPr>
        <p:blipFill>
          <a:blip r:embed="rId4">
            <a:extLst>
              <a:ext uri="{28A0092B-C50C-407E-A947-70E740481C1C}">
                <a14:useLocalDpi xmlns:a14="http://schemas.microsoft.com/office/drawing/2010/main" val="0"/>
              </a:ext>
            </a:extLst>
          </a:blip>
          <a:srcRect/>
          <a:stretch>
            <a:fillRect/>
          </a:stretch>
        </p:blipFill>
        <p:spPr bwMode="auto">
          <a:xfrm>
            <a:off x="5119752" y="2297126"/>
            <a:ext cx="3886200" cy="1913890"/>
          </a:xfrm>
          <a:prstGeom prst="rect">
            <a:avLst/>
          </a:prstGeom>
          <a:noFill/>
          <a:ln>
            <a:noFill/>
          </a:ln>
        </p:spPr>
      </p:pic>
      <p:sp>
        <p:nvSpPr>
          <p:cNvPr id="7" name="TextBox 6"/>
          <p:cNvSpPr txBox="1"/>
          <p:nvPr/>
        </p:nvSpPr>
        <p:spPr>
          <a:xfrm>
            <a:off x="5112856" y="4430273"/>
            <a:ext cx="3745388" cy="1815882"/>
          </a:xfrm>
          <a:prstGeom prst="rect">
            <a:avLst/>
          </a:prstGeom>
          <a:noFill/>
        </p:spPr>
        <p:txBody>
          <a:bodyPr wrap="square" rtlCol="0">
            <a:spAutoFit/>
          </a:bodyPr>
          <a:lstStyle/>
          <a:p>
            <a:pPr marL="171450" indent="-171450" algn="just">
              <a:buFont typeface="Arial" panose="020B0604020202020204" pitchFamily="34" charset="0"/>
              <a:buChar char="•"/>
            </a:pPr>
            <a:r>
              <a:rPr lang="en-US" sz="1400" dirty="0">
                <a:solidFill>
                  <a:schemeClr val="tx2"/>
                </a:solidFill>
                <a:cs typeface="Neo Sans Intel"/>
              </a:rPr>
              <a:t>AP schedules the STAs based on receive signal power level and device type</a:t>
            </a:r>
          </a:p>
          <a:p>
            <a:pPr marL="171450" indent="-171450" algn="just">
              <a:buFont typeface="Arial" panose="020B0604020202020204" pitchFamily="34" charset="0"/>
              <a:buChar char="•"/>
            </a:pPr>
            <a:r>
              <a:rPr lang="en-US" sz="1400" dirty="0">
                <a:solidFill>
                  <a:schemeClr val="tx2"/>
                </a:solidFill>
                <a:cs typeface="Neo Sans Intel"/>
              </a:rPr>
              <a:t>Re-use the P-matrix structure and remove the redundant preamble overhead. </a:t>
            </a:r>
          </a:p>
          <a:p>
            <a:pPr marL="171450" indent="-171450" algn="just">
              <a:buFont typeface="Arial" panose="020B0604020202020204" pitchFamily="34" charset="0"/>
              <a:buChar char="•"/>
            </a:pPr>
            <a:r>
              <a:rPr lang="en-US" sz="1400" dirty="0">
                <a:solidFill>
                  <a:schemeClr val="tx2"/>
                </a:solidFill>
                <a:cs typeface="Neo Sans Intel"/>
              </a:rPr>
              <a:t>Achieve high efficiency in medium </a:t>
            </a:r>
            <a:r>
              <a:rPr lang="en-US" sz="1400" dirty="0" smtClean="0">
                <a:solidFill>
                  <a:schemeClr val="tx2"/>
                </a:solidFill>
                <a:cs typeface="Neo Sans Intel"/>
              </a:rPr>
              <a:t>usage</a:t>
            </a:r>
          </a:p>
          <a:p>
            <a:pPr marL="171450" indent="-171450" algn="just">
              <a:buFont typeface="Arial" panose="020B0604020202020204" pitchFamily="34" charset="0"/>
              <a:buChar char="•"/>
            </a:pPr>
            <a:r>
              <a:rPr lang="en-US" sz="1400" dirty="0">
                <a:solidFill>
                  <a:schemeClr val="tx2"/>
                </a:solidFill>
                <a:cs typeface="Neo Sans Intel"/>
              </a:rPr>
              <a:t>Need to define a new trigger frame format to indicate the </a:t>
            </a:r>
            <a:r>
              <a:rPr lang="en-US" sz="1400" dirty="0" smtClean="0">
                <a:solidFill>
                  <a:schemeClr val="tx2"/>
                </a:solidFill>
                <a:cs typeface="Neo Sans Intel"/>
              </a:rPr>
              <a:t>P-matrix allocation </a:t>
            </a:r>
            <a:r>
              <a:rPr lang="en-US" sz="1400" dirty="0">
                <a:solidFill>
                  <a:schemeClr val="tx2"/>
                </a:solidFill>
                <a:cs typeface="Neo Sans Intel"/>
              </a:rPr>
              <a:t>to </a:t>
            </a:r>
            <a:r>
              <a:rPr lang="en-US" sz="1400" dirty="0" smtClean="0">
                <a:solidFill>
                  <a:schemeClr val="tx2"/>
                </a:solidFill>
                <a:cs typeface="Neo Sans Intel"/>
              </a:rPr>
              <a:t>STAs</a:t>
            </a:r>
            <a:endParaRPr lang="en-US" sz="1400" dirty="0">
              <a:solidFill>
                <a:schemeClr val="tx2"/>
              </a:solidFill>
              <a:cs typeface="Neo Sans Intel"/>
            </a:endParaRPr>
          </a:p>
          <a:p>
            <a:pPr marL="171450" indent="-171450" algn="just">
              <a:buFont typeface="Arial" panose="020B0604020202020204" pitchFamily="34" charset="0"/>
              <a:buChar char="•"/>
            </a:pPr>
            <a:r>
              <a:rPr lang="en-US" sz="1400" dirty="0">
                <a:solidFill>
                  <a:schemeClr val="tx2"/>
                </a:solidFill>
                <a:cs typeface="Neo Sans Intel"/>
              </a:rPr>
              <a:t>Some concern about AGC </a:t>
            </a:r>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Tree>
    <p:extLst>
      <p:ext uri="{BB962C8B-B14F-4D97-AF65-F5344CB8AC3E}">
        <p14:creationId xmlns:p14="http://schemas.microsoft.com/office/powerpoint/2010/main" val="4200620410"/>
      </p:ext>
    </p:extLst>
  </p:cSld>
  <p:clrMapOvr>
    <a:masterClrMapping/>
  </p:clrMapOvr>
  <p:timing>
    <p:tnLst>
      <p:par>
        <p:cTn id="1" dur="indefinite" restart="never" nodeType="tmRoot"/>
      </p:par>
    </p:tnLst>
  </p:timing>
</p:sld>
</file>

<file path=ppt/theme/theme1.xml><?xml version="1.0" encoding="utf-8"?>
<a:theme xmlns:a="http://schemas.openxmlformats.org/drawingml/2006/main" name="Theme_iee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me_ieee" id="{962B99E3-1281-4E42-AB78-D2B19DEB8B66}" vid="{0A5F6BAE-67BD-49F9-86DB-2DD0355F527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Theme_ieee</Template>
  <TotalTime>159392</TotalTime>
  <Words>609</Words>
  <Application>Microsoft Office PowerPoint</Application>
  <PresentationFormat>On-screen Show (4:3)</PresentationFormat>
  <Paragraphs>93</Paragraphs>
  <Slides>10</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5" baseType="lpstr">
      <vt:lpstr>Neo Sans Intel</vt:lpstr>
      <vt:lpstr>Arial</vt:lpstr>
      <vt:lpstr>Times New Roman</vt:lpstr>
      <vt:lpstr>Theme_ieee</vt:lpstr>
      <vt:lpstr>Document</vt:lpstr>
      <vt:lpstr>Uplink Sounding Sequence Design for MU Scenario in 11az</vt:lpstr>
      <vt:lpstr>Introduction  </vt:lpstr>
      <vt:lpstr>Method 1: Use Different Time Slots to Separate STAs</vt:lpstr>
      <vt:lpstr>Method 2: Use Different Trigger Frames to Separate STAs</vt:lpstr>
      <vt:lpstr>Conclusion </vt:lpstr>
      <vt:lpstr>Straw poll</vt:lpstr>
      <vt:lpstr>Motion</vt:lpstr>
      <vt:lpstr>PowerPoint Presentation</vt:lpstr>
      <vt:lpstr>Method 3: Use Different P-matrix to Separate STAs</vt:lpstr>
      <vt:lpstr>Method 4: Use Compressed NDP to Separate STAs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FTM timing accuracy</dc:title>
  <dc:subject>FTM timing accuracy</dc:subject>
  <dc:creator>Jonathan Segev</dc:creator>
  <cp:keywords>CTPClassification=CTP_PUBLIC:VisualMarkings=</cp:keywords>
  <cp:lastModifiedBy>Jiang, Feng1</cp:lastModifiedBy>
  <cp:revision>1140</cp:revision>
  <cp:lastPrinted>2017-04-25T02:33:57Z</cp:lastPrinted>
  <dcterms:created xsi:type="dcterms:W3CDTF">2009-11-13T19:11:16Z</dcterms:created>
  <dcterms:modified xsi:type="dcterms:W3CDTF">2017-05-06T06:34:52Z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a66d3ba6-87d8-4801-bd8d-230e840074a0</vt:lpwstr>
  </property>
  <property fmtid="{D5CDD505-2E9C-101B-9397-08002B2CF9AE}" pid="4" name="CTP_BU">
    <vt:lpwstr>NA</vt:lpwstr>
  </property>
  <property fmtid="{D5CDD505-2E9C-101B-9397-08002B2CF9AE}" pid="5" name="CTP_TimeStamp">
    <vt:lpwstr>2017-05-06 04:16:07Z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CTP_PUBLIC</vt:lpwstr>
  </property>
</Properties>
</file>