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17"/>
  </p:notesMasterIdLst>
  <p:handoutMasterIdLst>
    <p:handoutMasterId r:id="rId18"/>
  </p:handoutMasterIdLst>
  <p:sldIdLst>
    <p:sldId id="293" r:id="rId7"/>
    <p:sldId id="287" r:id="rId8"/>
    <p:sldId id="308" r:id="rId9"/>
    <p:sldId id="309" r:id="rId10"/>
    <p:sldId id="337" r:id="rId11"/>
    <p:sldId id="316" r:id="rId12"/>
    <p:sldId id="292" r:id="rId13"/>
    <p:sldId id="313" r:id="rId14"/>
    <p:sldId id="339" r:id="rId15"/>
    <p:sldId id="338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62" autoAdjust="0"/>
    <p:restoredTop sz="89325" autoAdjust="0"/>
  </p:normalViewPr>
  <p:slideViewPr>
    <p:cSldViewPr snapToGrid="0">
      <p:cViewPr varScale="1">
        <p:scale>
          <a:sx n="60" d="100"/>
          <a:sy n="60" d="100"/>
        </p:scale>
        <p:origin x="1291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802.11-16/571r1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a-DK"/>
              <a:t>Yu Wang et al., Ericsson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802.11-16/571r1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2016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Yu Wang et al., Ericsson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/>
              <a:t>Lochan Verma, Qualcomm et.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802.11-17/0773r1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Doppler Design in 802.11ax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Date: 2017-05-09</a:t>
            </a:r>
          </a:p>
          <a:p>
            <a:r>
              <a:rPr lang="en-US" dirty="0"/>
              <a:t>Authors: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416609"/>
              </p:ext>
            </p:extLst>
          </p:nvPr>
        </p:nvGraphicFramePr>
        <p:xfrm>
          <a:off x="685800" y="3103563"/>
          <a:ext cx="7772400" cy="1788531"/>
        </p:xfrm>
        <a:graphic>
          <a:graphicData uri="http://schemas.openxmlformats.org/drawingml/2006/table">
            <a:tbl>
              <a:tblPr firstRow="1" bandRow="1"/>
              <a:tblGrid>
                <a:gridCol w="1554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7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8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0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17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T="45730" marB="4573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Lochan Verma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Qualcomm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100" dirty="0"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</a:t>
                      </a:r>
                      <a:r>
                        <a:rPr lang="en-US" sz="1100" dirty="0">
                          <a:latin typeface="Times New Roman"/>
                          <a:ea typeface="Times New Roman"/>
                          <a:cs typeface="Arial"/>
                        </a:rPr>
                        <a:t>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t-IT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729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mid-amble is adopted, the coding shall be continuous across mid-ambles?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Y/N/A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007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802.11ax D1.0 has 1 bit in HE-SIG-A to signal Doppler mode but no procedure for Doppler is provided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dirty="0"/>
              <a:t>It is needed to support outdoor mobility use cases (e.g., Drones)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Doppler design options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dirty="0"/>
              <a:t>802.11ah Walking pilot based approach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dirty="0"/>
              <a:t>Mid-amble based approach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dirty="0"/>
              <a:t>Leave Doppler handling to implementation. No Spec. changes</a:t>
            </a:r>
            <a:endParaRPr lang="en-US" dirty="0">
              <a:sym typeface="Wingdings" panose="05000000000000000000" pitchFamily="2" charset="2"/>
            </a:endParaRPr>
          </a:p>
          <a:p>
            <a:pPr marL="1200150" lvl="2" indent="-342900" algn="just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e.g., </a:t>
            </a:r>
            <a:r>
              <a:rPr lang="en-US" dirty="0"/>
              <a:t>Rx data aided channel update</a:t>
            </a:r>
          </a:p>
          <a:p>
            <a:pPr marL="857250" lvl="2" indent="0" algn="just"/>
            <a:endParaRPr lang="en-US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/>
              <a:t>This slide-set is an introduction to the Mid-amble based Doppler design for 802.11ax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880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mid-amble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1500"/>
            <a:ext cx="7770813" cy="4113213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A mid-amble has one or many HE-LTF symbols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1800" dirty="0"/>
              <a:t># of HE-LTF symbols is a function of # of space-time streams (</a:t>
            </a:r>
            <a:r>
              <a:rPr lang="en-US" sz="1800" dirty="0" err="1"/>
              <a:t>Nsts</a:t>
            </a:r>
            <a:r>
              <a:rPr lang="en-US" sz="1800" dirty="0"/>
              <a:t>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1800" dirty="0"/>
              <a:t>HE-LTF can be used for channel estimation updates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US" sz="2000" dirty="0"/>
              <a:t>Need for an HE-STF in a mid-amble is open for discussion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1800" dirty="0"/>
              <a:t>Generally, amplitude variation through the packet duration not significant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US" sz="1800" dirty="0"/>
              <a:t>HE-STF may not be needed for AGC adjustment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Mid-amble frequency represents the number of data symbols between two mid-ambles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Coding is continuous across mid-amble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  <p:grpSp>
        <p:nvGrpSpPr>
          <p:cNvPr id="7" name="Group 6"/>
          <p:cNvGrpSpPr/>
          <p:nvPr/>
        </p:nvGrpSpPr>
        <p:grpSpPr>
          <a:xfrm>
            <a:off x="304800" y="4948382"/>
            <a:ext cx="8229600" cy="1383145"/>
            <a:chOff x="304800" y="4948382"/>
            <a:chExt cx="8229600" cy="1383145"/>
          </a:xfrm>
        </p:grpSpPr>
        <p:sp>
          <p:nvSpPr>
            <p:cNvPr id="8" name="Rectangle 7"/>
            <p:cNvSpPr/>
            <p:nvPr/>
          </p:nvSpPr>
          <p:spPr bwMode="auto">
            <a:xfrm>
              <a:off x="304800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L-STF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766618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L-LTF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228436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L-SIG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685636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RL-SIG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142836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HE-SIG-A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600036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HE-SIG-B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057236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HE-STF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3514436" y="49530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HE-LTF1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438072" y="4950691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</a:t>
              </a:r>
              <a:r>
                <a:rPr kumimoji="0" lang="en-US" sz="9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LTFn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3971636" y="4950691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…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4909125" y="4950691"/>
              <a:ext cx="613851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Data Symbol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428672" y="4950691"/>
              <a:ext cx="385616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…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5814288" y="4950691"/>
              <a:ext cx="457200" cy="4572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Mid-amble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6266871" y="4950691"/>
              <a:ext cx="598839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Data Symbol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6800272" y="4950691"/>
              <a:ext cx="3810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…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7181272" y="4950691"/>
              <a:ext cx="457200" cy="4572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Mid-amble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7638472" y="4948382"/>
              <a:ext cx="609416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Data Symbol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8176490" y="4948382"/>
              <a:ext cx="35791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PE</a:t>
              </a:r>
            </a:p>
          </p:txBody>
        </p:sp>
        <p:cxnSp>
          <p:nvCxnSpPr>
            <p:cNvPr id="26" name="Straight Arrow Connector 25"/>
            <p:cNvCxnSpPr/>
            <p:nvPr/>
          </p:nvCxnSpPr>
          <p:spPr bwMode="auto">
            <a:xfrm>
              <a:off x="6266872" y="5562600"/>
              <a:ext cx="900657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6266872" y="5554162"/>
              <a:ext cx="17341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Mid-amble Frequency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4377315" y="5867400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HE-LTF1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5300951" y="5874327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HE-</a:t>
              </a:r>
              <a:r>
                <a:rPr kumimoji="0" lang="en-US" sz="9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LTFn</a:t>
              </a:r>
              <a:endPara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4834515" y="5874327"/>
              <a:ext cx="457200" cy="4572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</a:rPr>
                <a:t>…</a:t>
              </a:r>
            </a:p>
          </p:txBody>
        </p:sp>
        <p:cxnSp>
          <p:nvCxnSpPr>
            <p:cNvPr id="32" name="Straight Connector 31"/>
            <p:cNvCxnSpPr/>
            <p:nvPr/>
          </p:nvCxnSpPr>
          <p:spPr bwMode="auto">
            <a:xfrm flipH="1">
              <a:off x="4344988" y="5405582"/>
              <a:ext cx="1446212" cy="379412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flipH="1">
              <a:off x="5771571" y="5412509"/>
              <a:ext cx="472211" cy="372485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456039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Mid-amble over Walking Pilot-based Doppler Design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9259376"/>
              </p:ext>
            </p:extLst>
          </p:nvPr>
        </p:nvGraphicFramePr>
        <p:xfrm>
          <a:off x="685799" y="1824673"/>
          <a:ext cx="7770814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5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5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Mid-amble</a:t>
                      </a:r>
                      <a:r>
                        <a:rPr lang="en-US" baseline="0" dirty="0"/>
                        <a:t> based approach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Walking Pilot</a:t>
                      </a:r>
                      <a:r>
                        <a:rPr lang="en-US" baseline="0" dirty="0"/>
                        <a:t> based approach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Applicable to wide range of Doppler speeds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Difficult</a:t>
                      </a:r>
                      <a:r>
                        <a:rPr lang="en-US" baseline="0" dirty="0"/>
                        <a:t> to adapt this approach to different Doppler speeds</a:t>
                      </a:r>
                      <a:endParaRPr lang="en-US" dirty="0"/>
                    </a:p>
                    <a:p>
                      <a:r>
                        <a:rPr lang="en-US" dirty="0"/>
                        <a:t>-</a:t>
                      </a:r>
                      <a:r>
                        <a:rPr lang="en-US" baseline="0" dirty="0"/>
                        <a:t> Channel update interval is fixed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Applicable</a:t>
                      </a:r>
                      <a:r>
                        <a:rPr lang="en-US" baseline="0" dirty="0"/>
                        <a:t> to all RU sizes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Needs</a:t>
                      </a:r>
                      <a:r>
                        <a:rPr lang="en-US" baseline="0" dirty="0"/>
                        <a:t> study</a:t>
                      </a:r>
                    </a:p>
                    <a:p>
                      <a:r>
                        <a:rPr lang="en-US" baseline="0" dirty="0"/>
                        <a:t>-Pilot density for 80 MHz (16/996) may be insufficient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Easily</a:t>
                      </a:r>
                      <a:r>
                        <a:rPr lang="en-US" baseline="0" dirty="0"/>
                        <a:t> extensible to multiple streams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Have to sacrifice</a:t>
                      </a:r>
                      <a:r>
                        <a:rPr lang="en-US" baseline="0" dirty="0"/>
                        <a:t> either on channel estimation update interval or frequency selectivity related loss while extending to multiple streams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 our</a:t>
                      </a:r>
                      <a:r>
                        <a:rPr lang="en-US" baseline="0" dirty="0"/>
                        <a:t> view, slightly s</a:t>
                      </a:r>
                      <a:r>
                        <a:rPr lang="en-US" dirty="0"/>
                        <a:t>impler</a:t>
                      </a:r>
                      <a:r>
                        <a:rPr lang="en-US" baseline="0" dirty="0"/>
                        <a:t> implementation </a:t>
                      </a:r>
                    </a:p>
                    <a:p>
                      <a:r>
                        <a:rPr lang="en-US" baseline="0" dirty="0"/>
                        <a:t>- No change to the channel estimation signal processing; just re-done multiple times in a PPDU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069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Channel : UMI-NLOS; 5 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Ntx</a:t>
            </a:r>
            <a:r>
              <a:rPr lang="en-US" dirty="0"/>
              <a:t> = </a:t>
            </a:r>
            <a:r>
              <a:rPr lang="en-US" dirty="0" err="1"/>
              <a:t>Nrx</a:t>
            </a:r>
            <a:r>
              <a:rPr lang="en-US" dirty="0"/>
              <a:t> = 2; NSS = 1; STBC: Off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MCSs = 0, 1, 3, and 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GI = 3.2 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Doppler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15 Km/h on all taps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30 Km/h on all taps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60 Km/h on all taps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60 Km/h on 2</a:t>
            </a:r>
            <a:r>
              <a:rPr lang="en-US" baseline="30000" dirty="0"/>
              <a:t>nd</a:t>
            </a:r>
            <a:r>
              <a:rPr lang="en-US" dirty="0"/>
              <a:t> and 3</a:t>
            </a:r>
            <a:r>
              <a:rPr lang="en-US" baseline="30000" dirty="0"/>
              <a:t>rd</a:t>
            </a:r>
            <a:r>
              <a:rPr lang="en-US" dirty="0"/>
              <a:t> tap and all other taps at 3 Km/h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4077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Mid-amble frequency </a:t>
            </a:r>
            <a:br>
              <a:rPr lang="en-US" dirty="0"/>
            </a:br>
            <a:r>
              <a:rPr lang="en-US" dirty="0" err="1"/>
              <a:t>Ntx</a:t>
            </a:r>
            <a:r>
              <a:rPr lang="en-US" dirty="0"/>
              <a:t> = </a:t>
            </a:r>
            <a:r>
              <a:rPr lang="en-US" dirty="0" err="1"/>
              <a:t>Nrx</a:t>
            </a:r>
            <a:r>
              <a:rPr lang="en-US" dirty="0"/>
              <a:t> = 2; NSS =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6042406"/>
              </p:ext>
            </p:extLst>
          </p:nvPr>
        </p:nvGraphicFramePr>
        <p:xfrm>
          <a:off x="1671180" y="2683717"/>
          <a:ext cx="6355219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1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3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20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017">
                  <a:extLst>
                    <a:ext uri="{9D8B030D-6E8A-4147-A177-3AD203B41FA5}">
                      <a16:colId xmlns:a16="http://schemas.microsoft.com/office/drawing/2014/main" val="3285995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none" dirty="0"/>
                        <a:t>Doppler/MCS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 dirty="0"/>
                        <a:t>BPSK (MCS0)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 dirty="0"/>
                        <a:t>QPSK (MCS1)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 dirty="0"/>
                        <a:t>16 QAM (MCS3)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 dirty="0"/>
                        <a:t>64 QAM (MCS5)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u="none" dirty="0"/>
                        <a:t>60 Km/h on 2</a:t>
                      </a:r>
                      <a:r>
                        <a:rPr lang="en-US" sz="1800" u="none" baseline="30000" dirty="0"/>
                        <a:t>nd</a:t>
                      </a:r>
                      <a:r>
                        <a:rPr lang="en-US" sz="1800" u="none" dirty="0"/>
                        <a:t>/3</a:t>
                      </a:r>
                      <a:r>
                        <a:rPr lang="en-US" sz="1800" u="none" baseline="30000" dirty="0"/>
                        <a:t>rd</a:t>
                      </a:r>
                      <a:r>
                        <a:rPr lang="en-US" sz="1800" u="none" dirty="0"/>
                        <a:t> tap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u="none" dirty="0"/>
                        <a:t>60 Km/h on all taps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u="none" dirty="0"/>
                        <a:t>30 Km/h on all taps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u="none" dirty="0"/>
                        <a:t>15 Km/h on all taps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/>
                        <a:t>120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u="none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-794" y="201731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Mid-amble</a:t>
            </a:r>
            <a:r>
              <a:rPr lang="en-US" sz="1800" dirty="0">
                <a:solidFill>
                  <a:schemeClr val="tx1"/>
                </a:solidFill>
              </a:rPr>
              <a:t> frequency for 1 ~ 2 dB performance loss @ 10% PER compared with No Doppler</a:t>
            </a:r>
          </a:p>
        </p:txBody>
      </p:sp>
    </p:spTree>
    <p:extLst>
      <p:ext uri="{BB962C8B-B14F-4D97-AF65-F5344CB8AC3E}">
        <p14:creationId xmlns:p14="http://schemas.microsoft.com/office/powerpoint/2010/main" val="1393761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We introduced the Mid-amble based Doppler design for 802.11ax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A mid-amble has one or many HE-LTFs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HE-STF may not be present in mid-amble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Coding is continuous across mid-ambles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The benefits of mid-amble based Doppler design over walking pilot-based Doppler design are enumerated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Preliminary simulation results depicting the mid-amble frequency for various Doppler speeds and MCSs are provided </a:t>
            </a:r>
            <a:endParaRPr lang="en-US" sz="1800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696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that Doppler procedure in 802.11ax is based on mid-ambles?</a:t>
            </a:r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1268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Doppler Design option do you prefer for 802.11ax?</a:t>
            </a:r>
          </a:p>
          <a:p>
            <a:endParaRPr lang="en-US" sz="2000" dirty="0"/>
          </a:p>
          <a:p>
            <a:r>
              <a:rPr lang="en-US" sz="2000" dirty="0"/>
              <a:t>Option 1: Mid-amble based approach </a:t>
            </a:r>
          </a:p>
          <a:p>
            <a:endParaRPr lang="en-US" sz="2000" dirty="0"/>
          </a:p>
          <a:p>
            <a:r>
              <a:rPr lang="en-US" sz="2000" dirty="0"/>
              <a:t>Option 2: 802.11ah Walking pilot based approach</a:t>
            </a:r>
          </a:p>
          <a:p>
            <a:endParaRPr lang="en-US" sz="2000" dirty="0"/>
          </a:p>
          <a:p>
            <a:r>
              <a:rPr lang="en-US" sz="2000" dirty="0"/>
              <a:t>Option 3: Leave the Doppler handling </a:t>
            </a:r>
            <a:r>
              <a:rPr lang="en-US" sz="2000"/>
              <a:t>to implementation</a:t>
            </a:r>
            <a:endParaRPr lang="en-US" dirty="0"/>
          </a:p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/>
              <a:t>Lochan Verma, Qualcomm et. 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83029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riCOLLCategory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Research</TermName>
          <TermId xmlns="http://schemas.microsoft.com/office/infopath/2007/PartnerControls">7f1f7aab-c784-40ec-8666-825d2ac7abef</TermId>
        </TermInfo>
      </Terms>
    </EriCOLLCategoryTaxHTField0>
    <EriCOLLOrganizationUnitTaxHTField0 xmlns="fb4050a4-637c-4513-a9e2-f3546918e5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GFTE Ericsson Research</TermName>
          <TermId xmlns="http://schemas.microsoft.com/office/infopath/2007/PartnerControls">0d32837b-94cf-4afa-837c-2da939e9a94e</TermId>
        </TermInfo>
        <TermInfo xmlns="http://schemas.microsoft.com/office/infopath/2007/PartnerControls">
          <TermName xmlns="http://schemas.microsoft.com/office/infopath/2007/PartnerControls">GFTE ER Wireless Access Networks</TermName>
          <TermId xmlns="http://schemas.microsoft.com/office/infopath/2007/PartnerControls">ff4ebfd4-b054-4157-89e2-fb527533ae9d</TermId>
        </TermInfo>
        <TermInfo xmlns="http://schemas.microsoft.com/office/infopath/2007/PartnerControls">
          <TermName xmlns="http://schemas.microsoft.com/office/infopath/2007/PartnerControls">GFTE ER Radio Access Technologies</TermName>
          <TermId xmlns="http://schemas.microsoft.com/office/infopath/2007/PartnerControls">692a7af5-c1f7-4d68-b1ab-a7920dfecb78</TermId>
        </TermInfo>
      </Terms>
    </EriCOLLOrganizationUnitTaxHTField0>
    <_dlc_DocId xmlns="08b2df90-05d3-4030-90d4-c9feeb4a1cd9">Y4EHK2M7W7CH-1-390</_dlc_DocId>
    <TaxCatchAll xmlns="08b2df90-05d3-4030-90d4-c9feeb4a1cd9">
      <Value>4</Value>
      <Value>3</Value>
      <Value>2</Value>
      <Value>1</Value>
    </TaxCatchAll>
    <_dlc_DocIdUrl xmlns="08b2df90-05d3-4030-90d4-c9feeb4a1cd9">
      <Url>https://ericoll.internal.ericsson.com/sites/TWIST/_layouts/DocIdRedir.aspx?ID=Y4EHK2M7W7CH-1-390</Url>
      <Description>Y4EHK2M7W7CH-1-390</Description>
    </_dlc_DocIdUrl>
    <Prepared. xmlns="fb4050a4-637c-4513-a9e2-f3546918e5c9">Yu Wang A</Prepared.>
    <AbstractOrSummary. xmlns="fb4050a4-637c-4513-a9e2-f3546918e5c9" xsi:nil="true"/>
    <EriCOLLCountryTaxHTField0 xmlns="fb4050a4-637c-4513-a9e2-f3546918e5c9">
      <Terms xmlns="http://schemas.microsoft.com/office/infopath/2007/PartnerControls"/>
    </EriCOLLCountryTaxHTField0>
    <EriCOLLDate. xmlns="fb4050a4-637c-4513-a9e2-f3546918e5c9" xsi:nil="true"/>
    <TaxKeywordTaxHTField xmlns="08b2df90-05d3-4030-90d4-c9feeb4a1cd9">
      <Terms xmlns="http://schemas.microsoft.com/office/infopath/2007/PartnerControls"/>
    </TaxKeywordTaxHTField>
    <EriCOLLProcessTaxHTField0 xmlns="fb4050a4-637c-4513-a9e2-f3546918e5c9">
      <Terms xmlns="http://schemas.microsoft.com/office/infopath/2007/PartnerControls"/>
    </EriCOLLProcessTaxHTField0>
    <EriCOLLProductsTaxHTField0 xmlns="fb4050a4-637c-4513-a9e2-f3546918e5c9">
      <Terms xmlns="http://schemas.microsoft.com/office/infopath/2007/PartnerControls"/>
    </EriCOLLProductsTaxHTField0>
    <EriCOLLCompetenceTaxHTField0 xmlns="fb4050a4-637c-4513-a9e2-f3546918e5c9">
      <Terms xmlns="http://schemas.microsoft.com/office/infopath/2007/PartnerControls"/>
    </EriCOLLCompetenceTaxHTField0>
    <EriCOLLProjectsTaxHTField0 xmlns="fb4050a4-637c-4513-a9e2-f3546918e5c9">
      <Terms xmlns="http://schemas.microsoft.com/office/infopath/2007/PartnerControls"/>
    </EriCOLLProjectsTaxHTField0>
    <EriCOLLCustomerTaxHTField0 xmlns="08b2df90-05d3-4030-90d4-c9feeb4a1cd9">
      <Terms xmlns="http://schemas.microsoft.com/office/infopath/2007/PartnerControls"/>
    </EriCOLLCustomerTaxHTField0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EriCOLL Docs" ma:contentTypeID="0x010100BB337192E63E44A7A744CE7393F41F4E005E1FC8A6FAA4D54893A4DA807756C4D1" ma:contentTypeVersion="3" ma:contentTypeDescription="EriCOLL Document Content Type" ma:contentTypeScope="" ma:versionID="5c2bff0d66ead4b707bb4962815a2ba8">
  <xsd:schema xmlns:xsd="http://www.w3.org/2001/XMLSchema" xmlns:xs="http://www.w3.org/2001/XMLSchema" xmlns:p="http://schemas.microsoft.com/office/2006/metadata/properties" xmlns:ns2="08b2df90-05d3-4030-90d4-c9feeb4a1cd9" xmlns:ns3="fb4050a4-637c-4513-a9e2-f3546918e5c9" targetNamespace="http://schemas.microsoft.com/office/2006/metadata/properties" ma:root="true" ma:fieldsID="5f55e1a68e358f3914c8f56bd39fda2d" ns2:_="" ns3:_="">
    <xsd:import namespace="08b2df90-05d3-4030-90d4-c9feeb4a1cd9"/>
    <xsd:import namespace="fb4050a4-637c-4513-a9e2-f3546918e5c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Prepared." minOccurs="0"/>
                <xsd:element ref="ns3:EriCOLLDate." minOccurs="0"/>
                <xsd:element ref="ns3:AbstractOrSummary." minOccurs="0"/>
                <xsd:element ref="ns2:TaxKeywordTaxHTField" minOccurs="0"/>
                <xsd:element ref="ns2:TaxCatchAll" minOccurs="0"/>
                <xsd:element ref="ns2:TaxCatchAllLabel" minOccurs="0"/>
                <xsd:element ref="ns3:EriCOLLCategoryTaxHTField0" minOccurs="0"/>
                <xsd:element ref="ns3:EriCOLLOrganizationUnitTaxHTField0" minOccurs="0"/>
                <xsd:element ref="ns3:EriCOLLCompetenceTaxHTField0" minOccurs="0"/>
                <xsd:element ref="ns3:EriCOLLCountryTaxHTField0" minOccurs="0"/>
                <xsd:element ref="ns2:EriCOLLCustomerTaxHTField0" minOccurs="0"/>
                <xsd:element ref="ns3:EriCOLLProcessTaxHTField0" minOccurs="0"/>
                <xsd:element ref="ns3:EriCOLLProductsTaxHTField0" minOccurs="0"/>
                <xsd:element ref="ns3:EriCOLLProject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2df90-05d3-4030-90d4-c9feeb4a1cd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Keywords." ma:readOnly="false" ma:fieldId="{23f27201-bee3-471e-b2e7-b64fd8b7ca38}" ma:taxonomyMulti="true" ma:sspId="0e710d51-58b4-4530-836b-fce5679fe04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description="" ma:hidden="true" ma:list="{10190e14-58db-48f2-99d2-0df41d2b7e5f}" ma:internalName="TaxCatchAll" ma:showField="CatchAllData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description="" ma:hidden="true" ma:list="{10190e14-58db-48f2-99d2-0df41d2b7e5f}" ma:internalName="TaxCatchAllLabel" ma:readOnly="true" ma:showField="CatchAllDataLabel" ma:web="fb4050a4-637c-4513-a9e2-f3546918e5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riCOLLCustomerTaxHTField0" ma:index="26" nillable="true" ma:taxonomy="true" ma:internalName="EriCOLLCustomerTaxHTField0" ma:taxonomyFieldName="EriCOLLCustomer" ma:displayName="Customer." ma:default="" ma:fieldId="{8480f48b-f8b7-4c77-be55-63d41a1fdb0d}" ma:taxonomyMulti="true" ma:sspId="0e710d51-58b4-4530-836b-fce5679fe049" ma:termSetId="4e0bb0d4-0179-488a-a161-abd655dda2e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050a4-637c-4513-a9e2-f3546918e5c9" elementFormDefault="qualified">
    <xsd:import namespace="http://schemas.microsoft.com/office/2006/documentManagement/types"/>
    <xsd:import namespace="http://schemas.microsoft.com/office/infopath/2007/PartnerControls"/>
    <xsd:element name="Prepared." ma:index="11" nillable="true" ma:displayName="Prepared." ma:internalName="Prepared_x002e_" ma:readOnly="false">
      <xsd:simpleType>
        <xsd:restriction base="dms:Text">
          <xsd:maxLength value="255"/>
        </xsd:restriction>
      </xsd:simpleType>
    </xsd:element>
    <xsd:element name="EriCOLLDate." ma:index="12" nillable="true" ma:displayName="Date." ma:internalName="EriCOLLDate_x002e_" ma:readOnly="false">
      <xsd:simpleType>
        <xsd:restriction base="dms:Text">
          <xsd:maxLength value="255"/>
        </xsd:restriction>
      </xsd:simpleType>
    </xsd:element>
    <xsd:element name="AbstractOrSummary." ma:index="13" nillable="true" ma:displayName="Abstract/Summary." ma:internalName="AbstractOrSummary_x002e_" ma:readOnly="false">
      <xsd:simpleType>
        <xsd:restriction base="dms:Note"/>
      </xsd:simpleType>
    </xsd:element>
    <xsd:element name="EriCOLLCategoryTaxHTField0" ma:index="18" nillable="true" ma:taxonomy="true" ma:internalName="EriCOLLCategoryTaxHTField0" ma:taxonomyFieldName="EriCOLLCategory" ma:displayName="Category." ma:default="1;#Research|7f1f7aab-c784-40ec-8666-825d2ac7abef" ma:fieldId="{e72cc46e-70aa-41d8-b11d-9bbfd769c5eb}" ma:taxonomyMulti="true" ma:sspId="0e710d51-58b4-4530-836b-fce5679fe049" ma:termSetId="f35c1d4c-78ac-4f40-bb38-8d71ec401e6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OrganizationUnitTaxHTField0" ma:index="20" nillable="true" ma:taxonomy="true" ma:internalName="EriCOLLOrganizationUnitTaxHTField0" ma:taxonomyFieldName="EriCOLLOrganizationUnit" ma:displayName="Organization Unit." ma:default="2;#GFTE Ericsson Research|0d32837b-94cf-4afa-837c-2da939e9a94e;#3;#GFTE ER Wireless Access Networks|ff4ebfd4-b054-4157-89e2-fb527533ae9d;#4;#GFTE ER Radio Access Technologies|692a7af5-c1f7-4d68-b1ab-a7920dfecb78" ma:fieldId="{7588c015-b936-47f7-bb64-663949dc467e}" ma:taxonomyMulti="true" ma:sspId="0e710d51-58b4-4530-836b-fce5679fe049" ma:termSetId="67f5b04f-38bf-47c9-889f-003f3bcd139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mpetenceTaxHTField0" ma:index="22" nillable="true" ma:taxonomy="true" ma:internalName="EriCOLLCompetenceTaxHTField0" ma:taxonomyFieldName="EriCOLLCompetence" ma:displayName="Competence." ma:default="" ma:fieldId="{ff7cf505-5048-4f7f-991c-4d426a4ce272}" ma:taxonomyMulti="true" ma:sspId="0e710d51-58b4-4530-836b-fce5679fe049" ma:termSetId="3b0c01a2-44af-4012-bd1f-a99c2b798e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CountryTaxHTField0" ma:index="24" nillable="true" ma:taxonomy="true" ma:internalName="EriCOLLCountryTaxHTField0" ma:taxonomyFieldName="EriCOLLCountry" ma:displayName="Country." ma:default="" ma:fieldId="{a6c34b01-f2c2-4f05-b9ad-d4935bafeeb2}" ma:taxonomyMulti="true" ma:sspId="0e710d51-58b4-4530-836b-fce5679fe049" ma:termSetId="d4bcc4ed-3121-4db4-a523-83f3d101879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cessTaxHTField0" ma:index="28" nillable="true" ma:taxonomy="true" ma:internalName="EriCOLLProcessTaxHTField0" ma:taxonomyFieldName="EriCOLLProcess" ma:displayName="Process." ma:default="" ma:fieldId="{69b1f811-b392-4734-aa69-0125c68961bd}" ma:taxonomyMulti="true" ma:sspId="0e710d51-58b4-4530-836b-fce5679fe049" ma:termSetId="3d5773de-e402-4858-b471-2c5969a51f0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ductsTaxHTField0" ma:index="30" nillable="true" ma:taxonomy="true" ma:internalName="EriCOLLProductsTaxHTField0" ma:taxonomyFieldName="EriCOLLProducts" ma:displayName="Products." ma:default="" ma:fieldId="{e7fe205b-2114-43c4-bcb7-1bbbbd16d461}" ma:taxonomyMulti="true" ma:sspId="0e710d51-58b4-4530-836b-fce5679fe049" ma:termSetId="943c8fbd-8b50-4b6a-b4b8-9342be84b8f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riCOLLProjectsTaxHTField0" ma:index="32" nillable="true" ma:taxonomy="true" ma:internalName="EriCOLLProjectsTaxHTField0" ma:taxonomyFieldName="EriCOLLProjects" ma:displayName="Projects." ma:default="" ma:fieldId="{6d690e96-80d8-4550-9bd4-922d740a55ff}" ma:taxonomyMulti="true" ma:sspId="0e710d51-58b4-4530-836b-fce5679fe049" ma:termSetId="66ed0c52-5b15-42c7-a9e7-77fbdfe62b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0e710d51-58b4-4530-836b-fce5679fe049" ContentTypeId="0x010100BB337192E63E44A7A744CE7393F41F4E" PreviousValue="false"/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15D529-37C3-487D-952D-E0CEE95C6FDE}">
  <ds:schemaRefs>
    <ds:schemaRef ds:uri="http://purl.org/dc/terms/"/>
    <ds:schemaRef ds:uri="http://www.w3.org/XML/1998/namespace"/>
    <ds:schemaRef ds:uri="08b2df90-05d3-4030-90d4-c9feeb4a1cd9"/>
    <ds:schemaRef ds:uri="http://schemas.microsoft.com/office/2006/documentManagement/types"/>
    <ds:schemaRef ds:uri="fb4050a4-637c-4513-a9e2-f3546918e5c9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568B24B-477D-4DA8-9107-F73AECE743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b2df90-05d3-4030-90d4-c9feeb4a1cd9"/>
    <ds:schemaRef ds:uri="fb4050a4-637c-4513-a9e2-f3546918e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D74CFB-7FB7-46A9-B9E1-8AFA69E5841B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BF62C6AB-6769-43B9-8873-110082B7F53F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D2B04353-2F50-4ABD-8403-36401AA678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5347</TotalTime>
  <Words>676</Words>
  <Application>Microsoft Office PowerPoint</Application>
  <PresentationFormat>On-screen Show (4:3)</PresentationFormat>
  <Paragraphs>158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Wingdings</vt:lpstr>
      <vt:lpstr>802-11-Submission</vt:lpstr>
      <vt:lpstr>Thoughts on Doppler Design in 802.11ax</vt:lpstr>
      <vt:lpstr>Introduction</vt:lpstr>
      <vt:lpstr>What is a mid-amble</vt:lpstr>
      <vt:lpstr>Benefits of Mid-amble over Walking Pilot-based Doppler Design</vt:lpstr>
      <vt:lpstr>Simulation Setup</vt:lpstr>
      <vt:lpstr>Mid-amble frequency  Ntx = Nrx = 2; NSS = 1</vt:lpstr>
      <vt:lpstr>Summary</vt:lpstr>
      <vt:lpstr>SP#1</vt:lpstr>
      <vt:lpstr>SP#1</vt:lpstr>
      <vt:lpstr>SP#2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Doppler Design</dc:title>
  <dc:creator>lverma@qti.qualcomm.com</dc:creator>
  <cp:lastModifiedBy>Lochan Verma</cp:lastModifiedBy>
  <cp:revision>284</cp:revision>
  <cp:lastPrinted>1601-01-01T00:00:00Z</cp:lastPrinted>
  <dcterms:created xsi:type="dcterms:W3CDTF">2016-02-04T15:36:19Z</dcterms:created>
  <dcterms:modified xsi:type="dcterms:W3CDTF">2017-05-08T01:50:47Z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ad191cdc-cb8e-4cc6-a320-1deb6294656f</vt:lpwstr>
  </property>
  <property fmtid="{D5CDD505-2E9C-101B-9397-08002B2CF9AE}" pid="3" name="ContentTypeId">
    <vt:lpwstr>0x010100BB337192E63E44A7A744CE7393F41F4E005E1FC8A6FAA4D54893A4DA807756C4D1</vt:lpwstr>
  </property>
  <property fmtid="{D5CDD505-2E9C-101B-9397-08002B2CF9AE}" pid="4" name="EriCOLLCategory">
    <vt:lpwstr>1;#Research|7f1f7aab-c784-40ec-8666-825d2ac7abef</vt:lpwstr>
  </property>
  <property fmtid="{D5CDD505-2E9C-101B-9397-08002B2CF9AE}" pid="5" name="TaxKeyword">
    <vt:lpwstr/>
  </property>
  <property fmtid="{D5CDD505-2E9C-101B-9397-08002B2CF9AE}" pid="6" name="EriCOLLOrganizationUnit">
    <vt:lpwstr>2;#GFTE Ericsson Research|0d32837b-94cf-4afa-837c-2da939e9a94e;#3;#GFTE ER Wireless Access Networks|ff4ebfd4-b054-4157-89e2-fb527533ae9d;#4;#GFTE ER Radio Access Technologies|692a7af5-c1f7-4d68-b1ab-a7920dfecb78</vt:lpwstr>
  </property>
  <property fmtid="{D5CDD505-2E9C-101B-9397-08002B2CF9AE}" pid="7" name="EriCOLLProjects">
    <vt:lpwstr/>
  </property>
  <property fmtid="{D5CDD505-2E9C-101B-9397-08002B2CF9AE}" pid="8" name="EriCOLLCountry">
    <vt:lpwstr/>
  </property>
  <property fmtid="{D5CDD505-2E9C-101B-9397-08002B2CF9AE}" pid="9" name="EriCOLLCompetence">
    <vt:lpwstr/>
  </property>
  <property fmtid="{D5CDD505-2E9C-101B-9397-08002B2CF9AE}" pid="10" name="EriCOLLProcess">
    <vt:lpwstr/>
  </property>
  <property fmtid="{D5CDD505-2E9C-101B-9397-08002B2CF9AE}" pid="11" name="EriCOLLProducts">
    <vt:lpwstr/>
  </property>
  <property fmtid="{D5CDD505-2E9C-101B-9397-08002B2CF9AE}" pid="12" name="EriCOLLCustomer">
    <vt:lpwstr/>
  </property>
  <property fmtid="{D5CDD505-2E9C-101B-9397-08002B2CF9AE}" pid="13" name="_AdHocReviewCycleID">
    <vt:i4>-1649588982</vt:i4>
  </property>
  <property fmtid="{D5CDD505-2E9C-101B-9397-08002B2CF9AE}" pid="14" name="_NewReviewCycle">
    <vt:lpwstr/>
  </property>
  <property fmtid="{D5CDD505-2E9C-101B-9397-08002B2CF9AE}" pid="15" name="_EmailSubject">
    <vt:lpwstr>Three more TGax submissions</vt:lpwstr>
  </property>
  <property fmtid="{D5CDD505-2E9C-101B-9397-08002B2CF9AE}" pid="16" name="_AuthorEmail">
    <vt:lpwstr>svverman@qti.qualcomm.com</vt:lpwstr>
  </property>
  <property fmtid="{D5CDD505-2E9C-101B-9397-08002B2CF9AE}" pid="17" name="_AuthorEmailDisplayName">
    <vt:lpwstr>Vermani, Sameer</vt:lpwstr>
  </property>
  <property fmtid="{D5CDD505-2E9C-101B-9397-08002B2CF9AE}" pid="18" name="_PreviousAdHocReviewCycleID">
    <vt:i4>-897535724</vt:i4>
  </property>
</Properties>
</file>