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19" r:id="rId3"/>
    <p:sldId id="269" r:id="rId4"/>
    <p:sldId id="313" r:id="rId5"/>
    <p:sldId id="320" r:id="rId6"/>
    <p:sldId id="316" r:id="rId7"/>
    <p:sldId id="321" r:id="rId8"/>
    <p:sldId id="322" r:id="rId9"/>
    <p:sldId id="310" r:id="rId10"/>
    <p:sldId id="267" r:id="rId11"/>
    <p:sldId id="277" r:id="rId12"/>
    <p:sldId id="318" r:id="rId13"/>
    <p:sldId id="264" r:id="rId14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704" userDrawn="1">
          <p15:clr>
            <a:srgbClr val="A4A3A4"/>
          </p15:clr>
        </p15:guide>
        <p15:guide id="4" orient="horz" pos="2614">
          <p15:clr>
            <a:srgbClr val="A4A3A4"/>
          </p15:clr>
        </p15:guide>
        <p15:guide id="5" orient="horz" pos="1706">
          <p15:clr>
            <a:srgbClr val="A4A3A4"/>
          </p15:clr>
        </p15:guide>
        <p15:guide id="6" pos="419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062">
          <p15:clr>
            <a:srgbClr val="A4A3A4"/>
          </p15:clr>
        </p15:guide>
        <p15:guide id="4" pos="209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CCFF"/>
    <a:srgbClr val="0000FF"/>
    <a:srgbClr val="C000C0"/>
    <a:srgbClr val="00FF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23" autoAdjust="0"/>
    <p:restoredTop sz="95280" autoAdjust="0"/>
  </p:normalViewPr>
  <p:slideViewPr>
    <p:cSldViewPr snapToGrid="0">
      <p:cViewPr varScale="1">
        <p:scale>
          <a:sx n="67" d="100"/>
          <a:sy n="67" d="100"/>
        </p:scale>
        <p:origin x="53" y="437"/>
      </p:cViewPr>
      <p:guideLst>
        <p:guide orient="horz" pos="3838"/>
        <p:guide pos="2880"/>
        <p:guide orient="horz" pos="2704"/>
        <p:guide orient="horz" pos="2614"/>
        <p:guide orient="horz" pos="1706"/>
        <p:guide pos="4195"/>
      </p:guideLst>
    </p:cSldViewPr>
  </p:slideViewPr>
  <p:outlineViewPr>
    <p:cViewPr varScale="1">
      <p:scale>
        <a:sx n="170" d="200"/>
        <a:sy n="170" d="200"/>
      </p:scale>
      <p:origin x="174" y="8541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  <p:guide orient="horz" pos="3062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802.11-17/0410r0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/>
              <a:t>May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8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Julian Webber, ATR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8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1" y="2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2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802.11-17/0410r0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4" y="102952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4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2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Julian Webber, ATR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4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4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5" y="9550715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3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802.11-17/0410r0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Julian Webber,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7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6" y="4686754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802.11-17/0410r0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Julian Webber,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97486" y="4686754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802.11-17/0410r0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Julian Webber,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97486" y="4686754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802.11-17/0410r0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Julian Webber,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97486" y="4686754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802.11-17/0410r0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Julian Webber,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97486" y="4686754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802.11-17/0410r0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Julian Webber,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97486" y="4686754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802.11-17/0410r0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Julian Webber,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97486" y="4686754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802.11-17/0410r0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Julian Webber,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97486" y="4686754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802.11-17/0410r0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Julian Webber,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97486" y="4686754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5577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802.11-17/0410r0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Julian Webber,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97486" y="4686754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557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802.11-17/0410r0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Julian Webber,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97486" y="4686754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677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802.11-17/0410r0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Julian Webber,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97486" y="4686754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8442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802.11-17/0410r0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Julian Webber,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34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Julian Webber,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Julian Webber, ATR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Julian Webber,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Julian Webber, ATR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Julian Webber, ATR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Julian Webber, ATR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Julian Webber, ATR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Julian Webber,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Julian Webber,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/>
              <a:t>May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Julian Webber, ATR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802.11-17/0767r0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ypress.com/documentation/datasheets/bcm89359-single-chip-5g-wifi-ieee-80211ac-2x2-macbasebandradio-integrated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May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Julian Webber, ATR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14623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Concurrent multi-band transmission </a:t>
            </a:r>
            <a:br>
              <a:rPr lang="en-GB" dirty="0"/>
            </a:br>
            <a:r>
              <a:rPr lang="en-GB" dirty="0"/>
              <a:t>in WLAN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0537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2017-05-09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9247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6812661"/>
              </p:ext>
            </p:extLst>
          </p:nvPr>
        </p:nvGraphicFramePr>
        <p:xfrm>
          <a:off x="517525" y="2819400"/>
          <a:ext cx="8139113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5" name="Document" r:id="rId4" imgW="8242501" imgH="2652972" progId="Word.Document.8">
                  <p:embed/>
                </p:oleObj>
              </mc:Choice>
              <mc:Fallback>
                <p:oleObj name="Document" r:id="rId4" imgW="8242501" imgH="265297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819400"/>
                        <a:ext cx="8139113" cy="260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dirty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ja-JP" dirty="0"/>
              <a:t>Julian Webber,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/>
              <a:t>Summary 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1700808"/>
            <a:ext cx="8208912" cy="4114800"/>
          </a:xfrm>
          <a:ln/>
        </p:spPr>
        <p:txBody>
          <a:bodyPr/>
          <a:lstStyle/>
          <a:p>
            <a:pPr lvl="0">
              <a:buFont typeface="Times New Roman" pitchFamily="16" charset="0"/>
              <a:buChar char="•"/>
            </a:pPr>
            <a:r>
              <a:rPr lang="en-US" altLang="ja-JP" dirty="0"/>
              <a:t>This talk discussed features of concurrent multi-band technology to exploit multi-band diversity at a wireless node. </a:t>
            </a:r>
            <a:endParaRPr lang="en-GB" altLang="ja-JP" dirty="0"/>
          </a:p>
          <a:p>
            <a:pPr>
              <a:buFont typeface="Times New Roman" pitchFamily="16" charset="0"/>
              <a:buChar char="•"/>
            </a:pPr>
            <a:r>
              <a:rPr lang="en-GB" altLang="ja-JP" dirty="0"/>
              <a:t>If a STA has a capability to utilize multiple bands, </a:t>
            </a:r>
            <a:br>
              <a:rPr lang="en-GB" altLang="ja-JP" dirty="0"/>
            </a:br>
            <a:r>
              <a:rPr lang="en-GB" altLang="ja-JP" dirty="0"/>
              <a:t>the achievable </a:t>
            </a:r>
            <a:r>
              <a:rPr lang="en-GB" altLang="ja-JP" dirty="0" err="1"/>
              <a:t>QoS</a:t>
            </a:r>
            <a:r>
              <a:rPr lang="en-GB" altLang="ja-JP" dirty="0"/>
              <a:t> would be improved. 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ja-JP" dirty="0"/>
              <a:t>In addition, if the transmitted data is split into available bands based on </a:t>
            </a:r>
            <a:r>
              <a:rPr lang="en-US" altLang="ja-JP" i="1" dirty="0"/>
              <a:t>instantaneous channel condition</a:t>
            </a:r>
            <a:r>
              <a:rPr lang="en-US" altLang="ja-JP" dirty="0"/>
              <a:t>, further </a:t>
            </a:r>
            <a:r>
              <a:rPr lang="en-GB" altLang="ja-JP" dirty="0" err="1"/>
              <a:t>QoS</a:t>
            </a:r>
            <a:r>
              <a:rPr lang="en-GB" altLang="ja-JP" dirty="0"/>
              <a:t> improvement would be achieved.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dirty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ja-JP" dirty="0"/>
              <a:t>Julian Webber,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Straw Poll #1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ja-JP" dirty="0"/>
              <a:t>Do you agree that a concurrent multi-band technology is beneficial to improve achievable </a:t>
            </a:r>
            <a:r>
              <a:rPr lang="en-GB" altLang="ja-JP" dirty="0" err="1"/>
              <a:t>QoS</a:t>
            </a:r>
            <a:r>
              <a:rPr lang="en-GB" altLang="ja-JP" dirty="0"/>
              <a:t> of wireless LAN?</a:t>
            </a:r>
            <a:endParaRPr lang="en-US" altLang="ja-JP" sz="280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2800" dirty="0"/>
          </a:p>
          <a:p>
            <a:pPr marL="457200" lvl="1" indent="0"/>
            <a:r>
              <a:rPr lang="en-US" altLang="ja-JP" sz="2400" b="1" dirty="0"/>
              <a:t>Y:</a:t>
            </a:r>
          </a:p>
          <a:p>
            <a:pPr marL="457200" lvl="1" indent="0"/>
            <a:r>
              <a:rPr lang="en-US" altLang="ja-JP" sz="2400" b="1" dirty="0"/>
              <a:t>N:</a:t>
            </a:r>
          </a:p>
          <a:p>
            <a:pPr marL="457200" lvl="1" indent="0"/>
            <a:r>
              <a:rPr lang="en-US" altLang="ja-JP" sz="2400" b="1" dirty="0"/>
              <a:t>Need more information: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dirty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ja-JP" dirty="0"/>
              <a:t>Julian Webber,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Straw Poll #2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1662" y="1981200"/>
            <a:ext cx="7940676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ja-JP" dirty="0"/>
              <a:t>Do you think that a concurrent multi-band technology, with splitting the transmitted data </a:t>
            </a:r>
            <a:r>
              <a:rPr lang="en-US" altLang="ja-JP" dirty="0"/>
              <a:t>into available bands based on instantaneous channel condition,</a:t>
            </a:r>
            <a:r>
              <a:rPr lang="en-GB" altLang="ja-JP" dirty="0"/>
              <a:t> is a promising approach as a way to further improve the </a:t>
            </a:r>
            <a:r>
              <a:rPr lang="en-GB" altLang="ja-JP" dirty="0" err="1"/>
              <a:t>QoS</a:t>
            </a:r>
            <a:r>
              <a:rPr lang="en-GB" altLang="ja-JP" dirty="0"/>
              <a:t> of wireless LAN?</a:t>
            </a:r>
            <a:endParaRPr lang="en-US" altLang="ja-JP" sz="280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2800" dirty="0"/>
          </a:p>
          <a:p>
            <a:pPr marL="457200" lvl="1" indent="0"/>
            <a:r>
              <a:rPr lang="en-US" altLang="ja-JP" sz="2400" b="1" dirty="0"/>
              <a:t>Y:</a:t>
            </a:r>
          </a:p>
          <a:p>
            <a:pPr marL="457200" lvl="1" indent="0"/>
            <a:r>
              <a:rPr lang="en-US" altLang="ja-JP" sz="2400" b="1" dirty="0"/>
              <a:t>N:</a:t>
            </a:r>
          </a:p>
          <a:p>
            <a:pPr marL="457200" lvl="1" indent="0"/>
            <a:r>
              <a:rPr lang="en-US" altLang="ja-JP" sz="2400" b="1" dirty="0"/>
              <a:t>Need more information: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dirty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altLang="ja-JP" dirty="0"/>
              <a:t>Julian Webber,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Cisco, “</a:t>
            </a:r>
            <a:r>
              <a:rPr lang="en-US" altLang="ja-JP" dirty="0"/>
              <a:t>Cisco Visual Networking Index: Global Mobile Data Traffic Forecast Update, 2016–2021,</a:t>
            </a:r>
            <a:r>
              <a:rPr lang="en-US" dirty="0"/>
              <a:t>” Cisco White Paper </a:t>
            </a:r>
            <a:r>
              <a:rPr lang="en-US" altLang="ja-JP" dirty="0"/>
              <a:t>C11-738429-00, March 2017. </a:t>
            </a:r>
          </a:p>
          <a:p>
            <a:r>
              <a:rPr lang="en-US" dirty="0">
                <a:solidFill>
                  <a:schemeClr val="tx1"/>
                </a:solidFill>
              </a:rPr>
              <a:t>[2]</a:t>
            </a:r>
            <a:r>
              <a:rPr lang="en-GB" dirty="0"/>
              <a:t> BCM89359 - Single-Chip 5G </a:t>
            </a:r>
            <a:r>
              <a:rPr lang="en-GB" dirty="0" err="1"/>
              <a:t>WiFi</a:t>
            </a:r>
            <a:r>
              <a:rPr lang="en-GB" dirty="0"/>
              <a:t> IEEE 802.11ac 2x2 MAC/Baseband/Radio with Integrated Bluetooth 4.1/RSDB for Automotive Applications, Available at: </a:t>
            </a:r>
            <a:r>
              <a:rPr lang="en-GB" dirty="0">
                <a:solidFill>
                  <a:schemeClr val="tx1"/>
                </a:solidFill>
                <a:hlinkClick r:id="rId3"/>
              </a:rPr>
              <a:t>http</a:t>
            </a:r>
            <a:r>
              <a:rPr lang="en-GB" dirty="0">
                <a:hlinkClick r:id="rId3"/>
              </a:rPr>
              <a:t>://www.cypress.com/documentation/datasheets/bcm89359-single-chip-5g-wifi-ieee-80211ac-2x2-macbasebandradio-integrated</a:t>
            </a:r>
            <a:r>
              <a:rPr lang="en-GB" dirty="0"/>
              <a:t> </a:t>
            </a:r>
            <a:r>
              <a:rPr lang="en-GB"/>
              <a:t>[Accessed </a:t>
            </a:r>
            <a:r>
              <a:rPr lang="en-GB" dirty="0"/>
              <a:t>May 2, 2017]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dirty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ja-JP" dirty="0"/>
              <a:t>Julian Webber,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780693"/>
          </a:xfrm>
          <a:ln/>
        </p:spPr>
        <p:txBody>
          <a:bodyPr lIns="90000" tIns="46800" rIns="90000" bIns="46800"/>
          <a:lstStyle/>
          <a:p>
            <a:r>
              <a:rPr lang="en-US" dirty="0"/>
              <a:t>Abstract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25781" y="1566597"/>
            <a:ext cx="8298179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200" dirty="0"/>
              <a:t>Utilizing multiple frequency bands at the same time to concurrently transmit and receive data by a wireless node will increase the available bandwidth and improve the achievable </a:t>
            </a:r>
            <a:r>
              <a:rPr lang="en-GB" altLang="ja-JP" sz="2200" dirty="0" err="1"/>
              <a:t>QoS</a:t>
            </a:r>
            <a:r>
              <a:rPr lang="en-GB" altLang="ja-JP" sz="2200" dirty="0"/>
              <a:t>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200" dirty="0"/>
              <a:t>This presentation </a:t>
            </a:r>
            <a:r>
              <a:rPr lang="en-GB" altLang="ja-JP" sz="2200" b="1" dirty="0"/>
              <a:t>describes several ways to utilize multiple bands : 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b="1" dirty="0"/>
              <a:t>Multi-band capable AP with multiple independent transceivers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b="1" dirty="0"/>
              <a:t>Introducing concurrent multi-band technology to a STA</a:t>
            </a:r>
          </a:p>
          <a:p>
            <a:pPr lvl="2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000" b="1" dirty="0"/>
              <a:t>Splitting data into either of available bands before queuing, </a:t>
            </a:r>
            <a:r>
              <a:rPr lang="en-US" altLang="ja-JP" sz="2000" b="1" dirty="0"/>
              <a:t>taking into account the average channel condition</a:t>
            </a:r>
          </a:p>
          <a:p>
            <a:pPr lvl="2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000" b="1" dirty="0"/>
              <a:t>Splitting data into either of available bands, </a:t>
            </a:r>
            <a:r>
              <a:rPr lang="en-US" altLang="ja-JP" sz="2000" b="1" dirty="0"/>
              <a:t>based on instantaneous channel condition, after queuing</a:t>
            </a:r>
            <a:endParaRPr lang="en-GB" altLang="ja-JP" sz="20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dirty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ja-JP" dirty="0"/>
              <a:t>Julian Webber,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Background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7874" y="1556792"/>
            <a:ext cx="8640960" cy="1519808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ja-JP" sz="1800" dirty="0"/>
              <a:t>The amount of wireless LAN traffic is increasing every year.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ja-JP" sz="1800" dirty="0"/>
              <a:t>Forecasted amount of traffic will become four times larger from 2015 to 2020 [1].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ja-JP" sz="1800" dirty="0"/>
              <a:t>Traffic offload to WLAN will increase to 63% of all mobile traffic, with forecasted mobile traffic increasing seven times from 2016 to 2021 [1].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ja-JP" sz="1800" dirty="0"/>
              <a:t>Thus, enhancement of system throughput of the wireless LAN is still necessary. </a:t>
            </a:r>
          </a:p>
        </p:txBody>
      </p:sp>
      <p:pic>
        <p:nvPicPr>
          <p:cNvPr id="16386" name="Picture 2" descr="C:\cygwin64\home\yano\study\project\WLAN-CA\standardization\201703_plenary\my_presentation\cisco_whitepaper_fig2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4595" y="3429000"/>
            <a:ext cx="6339773" cy="2614501"/>
          </a:xfrm>
          <a:prstGeom prst="rect">
            <a:avLst/>
          </a:prstGeom>
          <a:noFill/>
        </p:spPr>
      </p:pic>
      <p:sp>
        <p:nvSpPr>
          <p:cNvPr id="8" name="テキスト ボックス 7"/>
          <p:cNvSpPr txBox="1"/>
          <p:nvPr/>
        </p:nvSpPr>
        <p:spPr>
          <a:xfrm>
            <a:off x="2531961" y="6042774"/>
            <a:ext cx="40927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Growth of IP traffic forecasted by Cisco [1].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テキスト ボックス 36"/>
          <p:cNvSpPr txBox="1"/>
          <p:nvPr/>
        </p:nvSpPr>
        <p:spPr>
          <a:xfrm>
            <a:off x="8484217" y="5744343"/>
            <a:ext cx="526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116</a:t>
            </a:r>
            <a:endParaRPr kumimoji="1" lang="ja-JP" altLang="en-US" sz="1600" dirty="0">
              <a:solidFill>
                <a:srgbClr val="C000C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pic>
        <p:nvPicPr>
          <p:cNvPr id="101" name="コンテンツ プレースホルダー 5"/>
          <p:cNvPicPr>
            <a:picLocks noGrp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99" r="39717"/>
          <a:stretch/>
        </p:blipFill>
        <p:spPr>
          <a:xfrm>
            <a:off x="8436001" y="1733915"/>
            <a:ext cx="643348" cy="4029624"/>
          </a:xfrm>
          <a:prstGeom prst="rect">
            <a:avLst/>
          </a:prstGeom>
        </p:spPr>
      </p:pic>
      <p:sp>
        <p:nvSpPr>
          <p:cNvPr id="102" name="正方形/長方形 47"/>
          <p:cNvSpPr/>
          <p:nvPr/>
        </p:nvSpPr>
        <p:spPr bwMode="auto">
          <a:xfrm flipV="1">
            <a:off x="8426458" y="3499752"/>
            <a:ext cx="652891" cy="149059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正方形/長方形 47"/>
          <p:cNvSpPr/>
          <p:nvPr/>
        </p:nvSpPr>
        <p:spPr bwMode="auto">
          <a:xfrm flipV="1">
            <a:off x="8426458" y="3809457"/>
            <a:ext cx="652891" cy="149059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4" name="正方形/長方形 47"/>
          <p:cNvSpPr/>
          <p:nvPr/>
        </p:nvSpPr>
        <p:spPr bwMode="auto">
          <a:xfrm flipV="1">
            <a:off x="8426458" y="2540665"/>
            <a:ext cx="652891" cy="92804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dirty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ja-JP" dirty="0"/>
              <a:t>Julian Webber,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582372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pic>
        <p:nvPicPr>
          <p:cNvPr id="21" name="Picture 4" descr="C:\cygwin64\home\yano\study\project\WLAN-CA\standardization\201703_plenary\my_presentation\measurement\cropped_2017年1月17日18_26_48_B_大阪駅busytime.tdms1.bin2.4GHz0.pn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5495660" y="1736181"/>
            <a:ext cx="1448874" cy="4031069"/>
          </a:xfrm>
          <a:prstGeom prst="rect">
            <a:avLst/>
          </a:prstGeom>
          <a:noFill/>
        </p:spPr>
      </p:pic>
      <p:sp>
        <p:nvSpPr>
          <p:cNvPr id="22" name="テキスト ボックス 21"/>
          <p:cNvSpPr txBox="1"/>
          <p:nvPr/>
        </p:nvSpPr>
        <p:spPr>
          <a:xfrm>
            <a:off x="5749255" y="5735551"/>
            <a:ext cx="2383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1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5553295" y="3028950"/>
            <a:ext cx="609380" cy="104775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5553295" y="2828925"/>
            <a:ext cx="609380" cy="126624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5553833" y="3267075"/>
            <a:ext cx="596618" cy="457200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正方形/長方形 43"/>
          <p:cNvSpPr/>
          <p:nvPr/>
        </p:nvSpPr>
        <p:spPr bwMode="auto">
          <a:xfrm>
            <a:off x="5553295" y="4867275"/>
            <a:ext cx="609380" cy="106774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5553295" y="4657725"/>
            <a:ext cx="609380" cy="139522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5553295" y="5067299"/>
            <a:ext cx="609380" cy="444841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5553295" y="5574659"/>
            <a:ext cx="609380" cy="93510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5553295" y="5471509"/>
            <a:ext cx="609380" cy="121130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380538" y="5743938"/>
            <a:ext cx="334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6</a:t>
            </a:r>
            <a:endParaRPr kumimoji="1" lang="ja-JP" altLang="en-US" sz="1600" dirty="0">
              <a:solidFill>
                <a:srgbClr val="C000C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pic>
        <p:nvPicPr>
          <p:cNvPr id="35" name="コンテンツ プレースホルダー 5"/>
          <p:cNvPicPr>
            <a:picLocks noGrp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02" r="60238"/>
          <a:stretch/>
        </p:blipFill>
        <p:spPr>
          <a:xfrm>
            <a:off x="7132121" y="1729479"/>
            <a:ext cx="1268797" cy="4029624"/>
          </a:xfrm>
          <a:prstGeom prst="rect">
            <a:avLst/>
          </a:prstGeom>
        </p:spPr>
      </p:pic>
      <p:sp>
        <p:nvSpPr>
          <p:cNvPr id="36" name="テキスト ボックス 35"/>
          <p:cNvSpPr txBox="1"/>
          <p:nvPr/>
        </p:nvSpPr>
        <p:spPr>
          <a:xfrm>
            <a:off x="7120651" y="5744343"/>
            <a:ext cx="625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108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 bwMode="auto">
          <a:xfrm flipV="1">
            <a:off x="7148150" y="4298712"/>
            <a:ext cx="623042" cy="474109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 flipV="1">
            <a:off x="7135677" y="4882728"/>
            <a:ext cx="636725" cy="132390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 flipV="1">
            <a:off x="7148149" y="5124914"/>
            <a:ext cx="623042" cy="631772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 flipV="1">
            <a:off x="7135677" y="3809458"/>
            <a:ext cx="636726" cy="368287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正方形/長方形 47"/>
          <p:cNvSpPr/>
          <p:nvPr/>
        </p:nvSpPr>
        <p:spPr bwMode="auto">
          <a:xfrm flipV="1">
            <a:off x="7135676" y="3058077"/>
            <a:ext cx="636727" cy="327581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正方形/長方形 48"/>
          <p:cNvSpPr/>
          <p:nvPr/>
        </p:nvSpPr>
        <p:spPr bwMode="auto">
          <a:xfrm flipV="1">
            <a:off x="7120650" y="3473979"/>
            <a:ext cx="653211" cy="150330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正方形/長方形 49"/>
          <p:cNvSpPr/>
          <p:nvPr/>
        </p:nvSpPr>
        <p:spPr bwMode="auto">
          <a:xfrm flipV="1">
            <a:off x="7122478" y="3682236"/>
            <a:ext cx="640259" cy="63463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正方形/長方形 50"/>
          <p:cNvSpPr/>
          <p:nvPr/>
        </p:nvSpPr>
        <p:spPr bwMode="auto">
          <a:xfrm flipV="1">
            <a:off x="7145650" y="1925516"/>
            <a:ext cx="625784" cy="95489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7764641" y="5745955"/>
            <a:ext cx="63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112</a:t>
            </a:r>
            <a:endParaRPr kumimoji="1" lang="ja-JP" altLang="en-US" sz="1600" dirty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4" name="テキスト ボックス 42"/>
          <p:cNvSpPr txBox="1"/>
          <p:nvPr/>
        </p:nvSpPr>
        <p:spPr>
          <a:xfrm>
            <a:off x="5015706" y="5949280"/>
            <a:ext cx="39533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(Left) 2.4 and (Right) 5 GHz Spectrogram</a:t>
            </a:r>
          </a:p>
          <a:p>
            <a:pPr algn="ctr"/>
            <a:r>
              <a:rPr kumimoji="1" lang="en-US" altLang="ja-JP" sz="1600" dirty="0">
                <a:solidFill>
                  <a:srgbClr val="FF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(Channel numbers shown)</a:t>
            </a:r>
            <a:endParaRPr kumimoji="1" lang="ja-JP" altLang="en-US" sz="1600" dirty="0">
              <a:solidFill>
                <a:srgbClr val="FF000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5" name="コンテンツ プレースホルダー 9226"/>
          <p:cNvSpPr>
            <a:spLocks noGrp="1"/>
          </p:cNvSpPr>
          <p:nvPr>
            <p:ph idx="1"/>
          </p:nvPr>
        </p:nvSpPr>
        <p:spPr>
          <a:xfrm>
            <a:off x="35495" y="1790698"/>
            <a:ext cx="4471864" cy="254281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We conducted channel measurements at a main-line railway station in Japan to record the received signal strength of WLAN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Example 500ms snapshot shows there are many short idle periods of which duration is typically 10-70 </a:t>
            </a:r>
            <a:r>
              <a:rPr lang="en-US" altLang="ja-JP" sz="2000" dirty="0" err="1"/>
              <a:t>ms</a:t>
            </a:r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u="sng" dirty="0"/>
              <a:t>An “agile receiver” will have the potential to exploit idle periods in other channels or bands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But to exploit the diversity, need to be able to switch channel sufficiently fast.</a:t>
            </a:r>
            <a:endParaRPr kumimoji="1" lang="ja-JP" altLang="en-US" sz="2000" dirty="0"/>
          </a:p>
        </p:txBody>
      </p:sp>
      <p:sp>
        <p:nvSpPr>
          <p:cNvPr id="5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31462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/>
              <a:t>Exploiting instantaneous channel </a:t>
            </a:r>
            <a:br>
              <a:rPr lang="en-US" altLang="ja-JP" dirty="0"/>
            </a:br>
            <a:r>
              <a:rPr lang="en-US" altLang="ja-JP" dirty="0"/>
              <a:t>idle periods</a:t>
            </a:r>
            <a:endParaRPr lang="en-US" dirty="0"/>
          </a:p>
        </p:txBody>
      </p:sp>
      <p:grpSp>
        <p:nvGrpSpPr>
          <p:cNvPr id="2" name="グループ化 52"/>
          <p:cNvGrpSpPr/>
          <p:nvPr/>
        </p:nvGrpSpPr>
        <p:grpSpPr>
          <a:xfrm>
            <a:off x="4943240" y="1556866"/>
            <a:ext cx="555052" cy="4416878"/>
            <a:chOff x="-100139" y="1580672"/>
            <a:chExt cx="972992" cy="4737193"/>
          </a:xfrm>
        </p:grpSpPr>
        <p:cxnSp>
          <p:nvCxnSpPr>
            <p:cNvPr id="57" name="直線コネクタ 56"/>
            <p:cNvCxnSpPr/>
            <p:nvPr/>
          </p:nvCxnSpPr>
          <p:spPr>
            <a:xfrm>
              <a:off x="650961" y="1765338"/>
              <a:ext cx="216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/>
            <p:cNvCxnSpPr/>
            <p:nvPr/>
          </p:nvCxnSpPr>
          <p:spPr>
            <a:xfrm>
              <a:off x="650961" y="2197386"/>
              <a:ext cx="216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/>
            <p:cNvCxnSpPr/>
            <p:nvPr/>
          </p:nvCxnSpPr>
          <p:spPr>
            <a:xfrm>
              <a:off x="650961" y="2629434"/>
              <a:ext cx="216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>
            <a:xfrm>
              <a:off x="650961" y="3061482"/>
              <a:ext cx="216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>
              <a:off x="650961" y="3493530"/>
              <a:ext cx="216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>
            <a:xfrm>
              <a:off x="650961" y="3925578"/>
              <a:ext cx="216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>
            <a:xfrm>
              <a:off x="650961" y="4357626"/>
              <a:ext cx="216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>
            <a:xfrm>
              <a:off x="656853" y="4789674"/>
              <a:ext cx="216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/>
            <p:cNvCxnSpPr/>
            <p:nvPr/>
          </p:nvCxnSpPr>
          <p:spPr>
            <a:xfrm>
              <a:off x="650961" y="5221722"/>
              <a:ext cx="216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>
            <a:xfrm>
              <a:off x="650961" y="5653770"/>
              <a:ext cx="216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/>
            <p:nvPr/>
          </p:nvCxnSpPr>
          <p:spPr>
            <a:xfrm>
              <a:off x="650961" y="6085818"/>
              <a:ext cx="216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テキスト ボックス 68"/>
            <p:cNvSpPr txBox="1"/>
            <p:nvPr/>
          </p:nvSpPr>
          <p:spPr>
            <a:xfrm>
              <a:off x="5762" y="5901152"/>
              <a:ext cx="707931" cy="4167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1200" dirty="0">
                  <a:solidFill>
                    <a:schemeClr val="tx1"/>
                  </a:solidFill>
                </a:rPr>
                <a:t>0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-100139" y="1580672"/>
              <a:ext cx="783708" cy="2970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1200" dirty="0">
                  <a:solidFill>
                    <a:schemeClr val="tx1"/>
                  </a:solidFill>
                </a:rPr>
                <a:t>500</a:t>
              </a:r>
            </a:p>
          </p:txBody>
        </p:sp>
        <p:sp>
          <p:nvSpPr>
            <p:cNvPr id="71" name="テキスト ボックス 70"/>
            <p:cNvSpPr txBox="1"/>
            <p:nvPr/>
          </p:nvSpPr>
          <p:spPr>
            <a:xfrm>
              <a:off x="-83403" y="2444768"/>
              <a:ext cx="766972" cy="2970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ja-JP" sz="1200" dirty="0">
                  <a:solidFill>
                    <a:schemeClr val="tx1"/>
                  </a:solidFill>
                </a:rPr>
                <a:t>400</a:t>
              </a: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-83403" y="3308864"/>
              <a:ext cx="766970" cy="2970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1200" dirty="0">
                  <a:solidFill>
                    <a:schemeClr val="tx1"/>
                  </a:solidFill>
                </a:rPr>
                <a:t>300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3" name="テキスト ボックス 72"/>
            <p:cNvSpPr txBox="1"/>
            <p:nvPr/>
          </p:nvSpPr>
          <p:spPr>
            <a:xfrm>
              <a:off x="-100139" y="4162303"/>
              <a:ext cx="788057" cy="2970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1200" dirty="0">
                  <a:solidFill>
                    <a:schemeClr val="tx1"/>
                  </a:solidFill>
                </a:rPr>
                <a:t>200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-100139" y="5037057"/>
              <a:ext cx="783708" cy="2970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1200" dirty="0">
                  <a:solidFill>
                    <a:schemeClr val="tx1"/>
                  </a:solidFill>
                </a:rPr>
                <a:t>100</a:t>
              </a:r>
            </a:p>
          </p:txBody>
        </p:sp>
      </p:grpSp>
      <p:sp>
        <p:nvSpPr>
          <p:cNvPr id="85" name="正方形/長方形 26"/>
          <p:cNvSpPr/>
          <p:nvPr/>
        </p:nvSpPr>
        <p:spPr bwMode="auto">
          <a:xfrm>
            <a:off x="6239481" y="4524375"/>
            <a:ext cx="625853" cy="72516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正方形/長方形 26"/>
          <p:cNvSpPr/>
          <p:nvPr/>
        </p:nvSpPr>
        <p:spPr bwMode="auto">
          <a:xfrm>
            <a:off x="6243230" y="5272889"/>
            <a:ext cx="625853" cy="118710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正方形/長方形 26"/>
          <p:cNvSpPr/>
          <p:nvPr/>
        </p:nvSpPr>
        <p:spPr bwMode="auto">
          <a:xfrm>
            <a:off x="6249730" y="5502290"/>
            <a:ext cx="625853" cy="118710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正方形/長方形 26"/>
          <p:cNvSpPr/>
          <p:nvPr/>
        </p:nvSpPr>
        <p:spPr bwMode="auto">
          <a:xfrm>
            <a:off x="6249730" y="3571012"/>
            <a:ext cx="625853" cy="118710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正方形/長方形 26"/>
          <p:cNvSpPr/>
          <p:nvPr/>
        </p:nvSpPr>
        <p:spPr bwMode="auto">
          <a:xfrm>
            <a:off x="6233602" y="3136619"/>
            <a:ext cx="625853" cy="118710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正方形/長方形 26"/>
          <p:cNvSpPr/>
          <p:nvPr/>
        </p:nvSpPr>
        <p:spPr bwMode="auto">
          <a:xfrm>
            <a:off x="6249730" y="2257425"/>
            <a:ext cx="625853" cy="139062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正方形/長方形 26"/>
          <p:cNvSpPr/>
          <p:nvPr/>
        </p:nvSpPr>
        <p:spPr bwMode="auto">
          <a:xfrm>
            <a:off x="6249730" y="1765381"/>
            <a:ext cx="625853" cy="118710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正方形/長方形 26"/>
          <p:cNvSpPr/>
          <p:nvPr/>
        </p:nvSpPr>
        <p:spPr bwMode="auto">
          <a:xfrm>
            <a:off x="6249730" y="2611321"/>
            <a:ext cx="625853" cy="118710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正方形/長方形 50"/>
          <p:cNvSpPr/>
          <p:nvPr/>
        </p:nvSpPr>
        <p:spPr bwMode="auto">
          <a:xfrm flipV="1">
            <a:off x="7773505" y="1813438"/>
            <a:ext cx="631941" cy="765242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正方形/長方形 50"/>
          <p:cNvSpPr/>
          <p:nvPr/>
        </p:nvSpPr>
        <p:spPr bwMode="auto">
          <a:xfrm flipV="1">
            <a:off x="7772401" y="2844088"/>
            <a:ext cx="631941" cy="540260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正方形/長方形 50"/>
          <p:cNvSpPr/>
          <p:nvPr/>
        </p:nvSpPr>
        <p:spPr bwMode="auto">
          <a:xfrm flipV="1">
            <a:off x="7772401" y="3490521"/>
            <a:ext cx="631941" cy="699493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正方形/長方形 50"/>
          <p:cNvSpPr/>
          <p:nvPr/>
        </p:nvSpPr>
        <p:spPr bwMode="auto">
          <a:xfrm flipV="1">
            <a:off x="7772401" y="2684856"/>
            <a:ext cx="631941" cy="114236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正方形/長方形 50"/>
          <p:cNvSpPr/>
          <p:nvPr/>
        </p:nvSpPr>
        <p:spPr bwMode="auto">
          <a:xfrm flipV="1">
            <a:off x="7772401" y="4296189"/>
            <a:ext cx="631941" cy="502903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正方形/長方形 50"/>
          <p:cNvSpPr/>
          <p:nvPr/>
        </p:nvSpPr>
        <p:spPr bwMode="auto">
          <a:xfrm flipV="1">
            <a:off x="7772401" y="4858748"/>
            <a:ext cx="631941" cy="134881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9" name="正方形/長方形 50"/>
          <p:cNvSpPr/>
          <p:nvPr/>
        </p:nvSpPr>
        <p:spPr bwMode="auto">
          <a:xfrm flipV="1">
            <a:off x="7772401" y="5124911"/>
            <a:ext cx="631941" cy="285577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0" name="正方形/長方形 50"/>
          <p:cNvSpPr/>
          <p:nvPr/>
        </p:nvSpPr>
        <p:spPr bwMode="auto">
          <a:xfrm flipV="1">
            <a:off x="7762364" y="5477480"/>
            <a:ext cx="631941" cy="235433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 rot="16200000">
            <a:off x="4079894" y="3356840"/>
            <a:ext cx="12480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>
                <a:solidFill>
                  <a:schemeClr val="tx1"/>
                </a:solidFill>
              </a:rPr>
              <a:t>Time (</a:t>
            </a:r>
            <a:r>
              <a:rPr lang="en-GB" sz="2000" dirty="0" err="1">
                <a:solidFill>
                  <a:schemeClr val="tx1"/>
                </a:solidFill>
              </a:rPr>
              <a:t>ms</a:t>
            </a:r>
            <a:r>
              <a:rPr lang="en-GB" sz="20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5" name="正方形/長方形 50"/>
          <p:cNvSpPr/>
          <p:nvPr/>
        </p:nvSpPr>
        <p:spPr bwMode="auto">
          <a:xfrm flipV="1">
            <a:off x="7150479" y="1796642"/>
            <a:ext cx="625784" cy="76121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正方形/長方形 39"/>
          <p:cNvSpPr/>
          <p:nvPr/>
        </p:nvSpPr>
        <p:spPr bwMode="auto">
          <a:xfrm>
            <a:off x="5553295" y="1743076"/>
            <a:ext cx="609380" cy="95250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正方形/長方形 26"/>
          <p:cNvSpPr/>
          <p:nvPr/>
        </p:nvSpPr>
        <p:spPr bwMode="auto">
          <a:xfrm>
            <a:off x="6249729" y="5668169"/>
            <a:ext cx="625853" cy="72516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99097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正方形/長方形 71"/>
          <p:cNvSpPr/>
          <p:nvPr/>
        </p:nvSpPr>
        <p:spPr bwMode="auto">
          <a:xfrm>
            <a:off x="4823460" y="5577840"/>
            <a:ext cx="1501140" cy="8686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正方形/長方形 70"/>
          <p:cNvSpPr/>
          <p:nvPr/>
        </p:nvSpPr>
        <p:spPr bwMode="auto">
          <a:xfrm>
            <a:off x="4831080" y="4671060"/>
            <a:ext cx="1501140" cy="8610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dirty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ja-JP" dirty="0"/>
              <a:t>Julian Webber,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684213"/>
            <a:ext cx="8496944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 </a:t>
            </a:r>
            <a:r>
              <a:rPr lang="en-US" altLang="ja-JP" dirty="0"/>
              <a:t>Multi-band capable APs with multiple transceivers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889919"/>
            <a:ext cx="8629590" cy="2784951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ja-JP" sz="2000" dirty="0"/>
              <a:t>A way to utilize multiple bands without fast switching of the band is to employ multiple transceivers having a different operating band.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altLang="ja-JP" sz="2000" dirty="0"/>
              <a:t>Multi-band capable </a:t>
            </a:r>
            <a:r>
              <a:rPr lang="en-GB" altLang="ja-JP" sz="2000" dirty="0"/>
              <a:t>AP have been available for around 10 years.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altLang="ja-JP" b="1" dirty="0"/>
              <a:t>The multi-band capable AP sets up a different BSS for each transceiver. 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altLang="ja-JP" b="1" dirty="0"/>
              <a:t>Each STA joins one of the BSSs provided by the multi-band AP.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altLang="ja-JP" b="1" dirty="0"/>
              <a:t>If the STA chooses the joining BSS properly, the average </a:t>
            </a:r>
            <a:r>
              <a:rPr lang="en-GB" altLang="ja-JP" b="1" dirty="0" err="1"/>
              <a:t>QoS</a:t>
            </a:r>
            <a:r>
              <a:rPr lang="en-GB" altLang="ja-JP" b="1" dirty="0"/>
              <a:t> will be improved.  However, each STA cannot utilize multiple bands simultaneously in this configuration.</a:t>
            </a:r>
          </a:p>
        </p:txBody>
      </p:sp>
      <p:cxnSp>
        <p:nvCxnSpPr>
          <p:cNvPr id="15" name="直線コネクタ 14"/>
          <p:cNvCxnSpPr>
            <a:stCxn id="8" idx="3"/>
            <a:endCxn id="20" idx="4"/>
          </p:cNvCxnSpPr>
          <p:nvPr/>
        </p:nvCxnSpPr>
        <p:spPr bwMode="auto">
          <a:xfrm flipH="1">
            <a:off x="850807" y="5088991"/>
            <a:ext cx="1524267" cy="50207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triangle" w="lg" len="lg"/>
            <a:tailEnd type="triangle" w="lg" len="lg"/>
          </a:ln>
          <a:effectLst/>
        </p:spPr>
      </p:cxnSp>
      <p:cxnSp>
        <p:nvCxnSpPr>
          <p:cNvPr id="16" name="直線コネクタ 15"/>
          <p:cNvCxnSpPr>
            <a:stCxn id="69" idx="3"/>
            <a:endCxn id="14" idx="4"/>
          </p:cNvCxnSpPr>
          <p:nvPr/>
        </p:nvCxnSpPr>
        <p:spPr bwMode="auto">
          <a:xfrm flipH="1" flipV="1">
            <a:off x="1113598" y="5591358"/>
            <a:ext cx="1261476" cy="302305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00FF"/>
            </a:solidFill>
            <a:prstDash val="sysDash"/>
            <a:round/>
            <a:headEnd type="triangle" w="lg" len="lg"/>
            <a:tailEnd type="triangle" w="lg" len="lg"/>
          </a:ln>
          <a:effectLst/>
        </p:spPr>
      </p:cxnSp>
      <p:grpSp>
        <p:nvGrpSpPr>
          <p:cNvPr id="2" name="グループ化 9215"/>
          <p:cNvGrpSpPr/>
          <p:nvPr/>
        </p:nvGrpSpPr>
        <p:grpSpPr>
          <a:xfrm>
            <a:off x="524797" y="5375036"/>
            <a:ext cx="720080" cy="907337"/>
            <a:chOff x="1732567" y="5352176"/>
            <a:chExt cx="720080" cy="907337"/>
          </a:xfrm>
        </p:grpSpPr>
        <p:sp>
          <p:nvSpPr>
            <p:cNvPr id="13" name="直方体 12"/>
            <p:cNvSpPr/>
            <p:nvPr/>
          </p:nvSpPr>
          <p:spPr bwMode="auto">
            <a:xfrm>
              <a:off x="1732567" y="5797910"/>
              <a:ext cx="720080" cy="402338"/>
            </a:xfrm>
            <a:prstGeom prst="cube">
              <a:avLst>
                <a:gd name="adj" fmla="val 43939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円柱 13"/>
            <p:cNvSpPr/>
            <p:nvPr/>
          </p:nvSpPr>
          <p:spPr bwMode="auto">
            <a:xfrm>
              <a:off x="2275649" y="5352473"/>
              <a:ext cx="45719" cy="432049"/>
            </a:xfrm>
            <a:prstGeom prst="can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円柱 19"/>
            <p:cNvSpPr/>
            <p:nvPr/>
          </p:nvSpPr>
          <p:spPr bwMode="auto">
            <a:xfrm>
              <a:off x="2012858" y="5352176"/>
              <a:ext cx="45719" cy="432049"/>
            </a:xfrm>
            <a:prstGeom prst="can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793480" y="5920959"/>
              <a:ext cx="47096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>
                  <a:solidFill>
                    <a:schemeClr val="tx1"/>
                  </a:solidFill>
                </a:rPr>
                <a:t>AP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2567695" y="5134413"/>
            <a:ext cx="729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STA1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585442" y="5930675"/>
            <a:ext cx="729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STA2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grpSp>
        <p:nvGrpSpPr>
          <p:cNvPr id="3" name="グループ化 1"/>
          <p:cNvGrpSpPr/>
          <p:nvPr/>
        </p:nvGrpSpPr>
        <p:grpSpPr>
          <a:xfrm flipH="1">
            <a:off x="2375074" y="4802649"/>
            <a:ext cx="304800" cy="572684"/>
            <a:chOff x="1404286" y="4779789"/>
            <a:chExt cx="304800" cy="572684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1404286" y="4779789"/>
              <a:ext cx="304800" cy="572684"/>
              <a:chOff x="7524328" y="2636912"/>
              <a:chExt cx="576064" cy="864096"/>
            </a:xfrm>
          </p:grpSpPr>
          <p:sp>
            <p:nvSpPr>
              <p:cNvPr id="8" name="角丸四角形 7"/>
              <p:cNvSpPr/>
              <p:nvPr/>
            </p:nvSpPr>
            <p:spPr bwMode="auto">
              <a:xfrm>
                <a:off x="7524328" y="2636912"/>
                <a:ext cx="576064" cy="864096"/>
              </a:xfrm>
              <a:prstGeom prst="round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" name="正方形/長方形 8"/>
              <p:cNvSpPr/>
              <p:nvPr/>
            </p:nvSpPr>
            <p:spPr bwMode="auto">
              <a:xfrm>
                <a:off x="7765745" y="3407005"/>
                <a:ext cx="86063" cy="58236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5" name="正方形/長方形 69"/>
            <p:cNvSpPr/>
            <p:nvPr/>
          </p:nvSpPr>
          <p:spPr bwMode="auto">
            <a:xfrm>
              <a:off x="1577297" y="5054765"/>
              <a:ext cx="131527" cy="99615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7" name="テキスト ボックス 59"/>
          <p:cNvSpPr txBox="1"/>
          <p:nvPr/>
        </p:nvSpPr>
        <p:spPr>
          <a:xfrm>
            <a:off x="1257598" y="4971911"/>
            <a:ext cx="729430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rgbClr val="FF0000"/>
                </a:solidFill>
              </a:rPr>
              <a:t>Band A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28" name="テキスト ボックス 60"/>
          <p:cNvSpPr txBox="1"/>
          <p:nvPr/>
        </p:nvSpPr>
        <p:spPr>
          <a:xfrm>
            <a:off x="1360211" y="5776946"/>
            <a:ext cx="72968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rgbClr val="0000FF"/>
                </a:solidFill>
              </a:rPr>
              <a:t>Band B</a:t>
            </a:r>
            <a:endParaRPr kumimoji="1" lang="ja-JP" altLang="en-US" sz="1400" dirty="0">
              <a:solidFill>
                <a:srgbClr val="0000FF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 bwMode="auto">
          <a:xfrm>
            <a:off x="5195129" y="5623194"/>
            <a:ext cx="1080120" cy="35957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5195129" y="5119745"/>
            <a:ext cx="1086221" cy="360040"/>
          </a:xfrm>
          <a:prstGeom prst="rect">
            <a:avLst/>
          </a:prstGeom>
          <a:solidFill>
            <a:schemeClr val="bg1">
              <a:alpha val="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5195129" y="5626905"/>
            <a:ext cx="1086221" cy="360040"/>
          </a:xfrm>
          <a:prstGeom prst="rect">
            <a:avLst/>
          </a:prstGeom>
          <a:solidFill>
            <a:schemeClr val="bg1">
              <a:alpha val="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5195129" y="5119745"/>
            <a:ext cx="1080120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4" name="直線コネクタ 33"/>
          <p:cNvCxnSpPr/>
          <p:nvPr/>
        </p:nvCxnSpPr>
        <p:spPr bwMode="auto">
          <a:xfrm>
            <a:off x="5195129" y="5293958"/>
            <a:ext cx="63103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正方形/長方形 34"/>
          <p:cNvSpPr/>
          <p:nvPr/>
        </p:nvSpPr>
        <p:spPr bwMode="auto">
          <a:xfrm>
            <a:off x="5987217" y="5119745"/>
            <a:ext cx="144016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5843201" y="5119745"/>
            <a:ext cx="144016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7" name="直線コネクタ 36"/>
          <p:cNvCxnSpPr/>
          <p:nvPr/>
        </p:nvCxnSpPr>
        <p:spPr bwMode="auto">
          <a:xfrm>
            <a:off x="4038443" y="5291681"/>
            <a:ext cx="1156686" cy="227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テキスト ボックス 37"/>
          <p:cNvSpPr txBox="1"/>
          <p:nvPr/>
        </p:nvSpPr>
        <p:spPr>
          <a:xfrm>
            <a:off x="5123121" y="4871266"/>
            <a:ext cx="7030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solidFill>
                  <a:schemeClr val="tx1"/>
                </a:solidFill>
              </a:rPr>
              <a:t>Queue A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172506" y="5989311"/>
            <a:ext cx="11521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solidFill>
                  <a:schemeClr val="tx1"/>
                </a:solidFill>
              </a:rPr>
              <a:t>Queue B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cxnSp>
        <p:nvCxnSpPr>
          <p:cNvPr id="40" name="直線コネクタ 39"/>
          <p:cNvCxnSpPr/>
          <p:nvPr/>
        </p:nvCxnSpPr>
        <p:spPr bwMode="auto">
          <a:xfrm>
            <a:off x="4033681" y="5796506"/>
            <a:ext cx="1161448" cy="35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線コネクタ 40"/>
          <p:cNvCxnSpPr/>
          <p:nvPr/>
        </p:nvCxnSpPr>
        <p:spPr bwMode="auto">
          <a:xfrm>
            <a:off x="7591991" y="5293958"/>
            <a:ext cx="28193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直線コネクタ 41"/>
          <p:cNvCxnSpPr/>
          <p:nvPr/>
        </p:nvCxnSpPr>
        <p:spPr bwMode="auto">
          <a:xfrm>
            <a:off x="7585889" y="5800048"/>
            <a:ext cx="28193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テキスト ボックス 42"/>
          <p:cNvSpPr txBox="1"/>
          <p:nvPr/>
        </p:nvSpPr>
        <p:spPr>
          <a:xfrm>
            <a:off x="4810777" y="4662687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Upper MAC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pSp>
        <p:nvGrpSpPr>
          <p:cNvPr id="10" name="グループ化 108"/>
          <p:cNvGrpSpPr/>
          <p:nvPr/>
        </p:nvGrpSpPr>
        <p:grpSpPr>
          <a:xfrm>
            <a:off x="3583692" y="5126842"/>
            <a:ext cx="479618" cy="819360"/>
            <a:chOff x="355682" y="2316424"/>
            <a:chExt cx="479618" cy="819360"/>
          </a:xfrm>
        </p:grpSpPr>
        <p:sp>
          <p:nvSpPr>
            <p:cNvPr id="45" name="正方形/長方形 44"/>
            <p:cNvSpPr/>
            <p:nvPr/>
          </p:nvSpPr>
          <p:spPr bwMode="auto">
            <a:xfrm>
              <a:off x="381541" y="2316424"/>
              <a:ext cx="427900" cy="81936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1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355682" y="2520107"/>
              <a:ext cx="4796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en-US" altLang="ja-JP" sz="1800" dirty="0">
                  <a:solidFill>
                    <a:schemeClr val="tx1"/>
                  </a:solidFill>
                </a:rPr>
                <a:t>OS</a:t>
              </a:r>
              <a:endParaRPr lang="ja-JP" altLang="en-US" sz="1800" dirty="0"/>
            </a:p>
          </p:txBody>
        </p:sp>
      </p:grpSp>
      <p:sp>
        <p:nvSpPr>
          <p:cNvPr id="47" name="テキスト ボックス 46"/>
          <p:cNvSpPr txBox="1"/>
          <p:nvPr/>
        </p:nvSpPr>
        <p:spPr>
          <a:xfrm>
            <a:off x="4002208" y="5001173"/>
            <a:ext cx="5977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BSS A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7801913" y="5113616"/>
            <a:ext cx="28803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正方形/長方形 49"/>
          <p:cNvSpPr/>
          <p:nvPr/>
        </p:nvSpPr>
        <p:spPr bwMode="auto">
          <a:xfrm>
            <a:off x="7801913" y="5635519"/>
            <a:ext cx="28803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1" name="直線コネクタ 50"/>
          <p:cNvCxnSpPr>
            <a:stCxn id="49" idx="3"/>
          </p:cNvCxnSpPr>
          <p:nvPr/>
        </p:nvCxnSpPr>
        <p:spPr bwMode="auto">
          <a:xfrm>
            <a:off x="8089945" y="5293636"/>
            <a:ext cx="1440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二等辺三角形 51"/>
          <p:cNvSpPr/>
          <p:nvPr/>
        </p:nvSpPr>
        <p:spPr bwMode="auto">
          <a:xfrm flipV="1">
            <a:off x="8161953" y="4831667"/>
            <a:ext cx="144016" cy="153567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3" name="直線コネクタ 52"/>
          <p:cNvCxnSpPr/>
          <p:nvPr/>
        </p:nvCxnSpPr>
        <p:spPr bwMode="auto">
          <a:xfrm flipV="1">
            <a:off x="8233961" y="4960049"/>
            <a:ext cx="0" cy="3335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線コネクタ 53"/>
          <p:cNvCxnSpPr/>
          <p:nvPr/>
        </p:nvCxnSpPr>
        <p:spPr bwMode="auto">
          <a:xfrm>
            <a:off x="8098329" y="5801441"/>
            <a:ext cx="1440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二等辺三角形 54"/>
          <p:cNvSpPr/>
          <p:nvPr/>
        </p:nvSpPr>
        <p:spPr bwMode="auto">
          <a:xfrm flipV="1">
            <a:off x="8170337" y="5339472"/>
            <a:ext cx="144016" cy="153567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6" name="直線コネクタ 55"/>
          <p:cNvCxnSpPr/>
          <p:nvPr/>
        </p:nvCxnSpPr>
        <p:spPr bwMode="auto">
          <a:xfrm flipV="1">
            <a:off x="8242345" y="5467854"/>
            <a:ext cx="0" cy="3335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正方形/長方形 56"/>
          <p:cNvSpPr/>
          <p:nvPr/>
        </p:nvSpPr>
        <p:spPr>
          <a:xfrm>
            <a:off x="8288953" y="5269231"/>
            <a:ext cx="7296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400" dirty="0">
                <a:solidFill>
                  <a:srgbClr val="0000FF"/>
                </a:solidFill>
              </a:rPr>
              <a:t>Band B</a:t>
            </a:r>
            <a:endParaRPr lang="ja-JP" altLang="en-US" sz="1400" dirty="0">
              <a:solidFill>
                <a:srgbClr val="0000FF"/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8278708" y="4745430"/>
            <a:ext cx="7294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400" dirty="0">
                <a:solidFill>
                  <a:srgbClr val="FF0000"/>
                </a:solidFill>
              </a:rPr>
              <a:t>Band A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7752971" y="5155136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RF</a:t>
            </a:r>
            <a:endParaRPr lang="ja-JP" altLang="en-US" sz="1200" dirty="0"/>
          </a:p>
        </p:txBody>
      </p:sp>
      <p:sp>
        <p:nvSpPr>
          <p:cNvPr id="60" name="正方形/長方形 59"/>
          <p:cNvSpPr/>
          <p:nvPr/>
        </p:nvSpPr>
        <p:spPr>
          <a:xfrm>
            <a:off x="7767829" y="5681358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RF</a:t>
            </a:r>
            <a:endParaRPr lang="ja-JP" altLang="en-US" sz="1200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002208" y="5515191"/>
            <a:ext cx="5982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rgbClr val="0000FF"/>
                </a:solidFill>
              </a:rPr>
              <a:t>BSS B</a:t>
            </a:r>
            <a:endParaRPr kumimoji="1" lang="ja-JP" altLang="en-US" sz="1200" dirty="0">
              <a:solidFill>
                <a:srgbClr val="0000FF"/>
              </a:solidFill>
            </a:endParaRPr>
          </a:p>
        </p:txBody>
      </p:sp>
      <p:cxnSp>
        <p:nvCxnSpPr>
          <p:cNvPr id="62" name="直線コネクタ 61"/>
          <p:cNvCxnSpPr>
            <a:endCxn id="63" idx="1"/>
          </p:cNvCxnSpPr>
          <p:nvPr/>
        </p:nvCxnSpPr>
        <p:spPr bwMode="auto">
          <a:xfrm>
            <a:off x="5195129" y="5801119"/>
            <a:ext cx="791121" cy="5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正方形/長方形 62"/>
          <p:cNvSpPr/>
          <p:nvPr/>
        </p:nvSpPr>
        <p:spPr bwMode="auto">
          <a:xfrm>
            <a:off x="5986250" y="5623193"/>
            <a:ext cx="144016" cy="356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正方形/長方形 63"/>
          <p:cNvSpPr/>
          <p:nvPr/>
        </p:nvSpPr>
        <p:spPr bwMode="auto">
          <a:xfrm>
            <a:off x="6131233" y="5119745"/>
            <a:ext cx="144016" cy="36004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正方形/長方形 64"/>
          <p:cNvSpPr/>
          <p:nvPr/>
        </p:nvSpPr>
        <p:spPr bwMode="auto">
          <a:xfrm>
            <a:off x="6130266" y="5623193"/>
            <a:ext cx="144016" cy="35826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1" name="グループ化 65"/>
          <p:cNvGrpSpPr/>
          <p:nvPr/>
        </p:nvGrpSpPr>
        <p:grpSpPr>
          <a:xfrm flipH="1">
            <a:off x="2375074" y="5607321"/>
            <a:ext cx="304800" cy="572684"/>
            <a:chOff x="1404286" y="4779789"/>
            <a:chExt cx="304800" cy="572684"/>
          </a:xfrm>
        </p:grpSpPr>
        <p:grpSp>
          <p:nvGrpSpPr>
            <p:cNvPr id="12" name="グループ化 66"/>
            <p:cNvGrpSpPr/>
            <p:nvPr/>
          </p:nvGrpSpPr>
          <p:grpSpPr>
            <a:xfrm>
              <a:off x="1404286" y="4779789"/>
              <a:ext cx="304800" cy="572684"/>
              <a:chOff x="7524328" y="2636912"/>
              <a:chExt cx="576064" cy="864096"/>
            </a:xfrm>
          </p:grpSpPr>
          <p:sp>
            <p:nvSpPr>
              <p:cNvPr id="69" name="角丸四角形 68"/>
              <p:cNvSpPr/>
              <p:nvPr/>
            </p:nvSpPr>
            <p:spPr bwMode="auto">
              <a:xfrm>
                <a:off x="7524328" y="2636912"/>
                <a:ext cx="576064" cy="864096"/>
              </a:xfrm>
              <a:prstGeom prst="round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0" name="正方形/長方形 69"/>
              <p:cNvSpPr/>
              <p:nvPr/>
            </p:nvSpPr>
            <p:spPr bwMode="auto">
              <a:xfrm>
                <a:off x="7765745" y="3407005"/>
                <a:ext cx="86063" cy="58236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68" name="正方形/長方形 69"/>
            <p:cNvSpPr/>
            <p:nvPr/>
          </p:nvSpPr>
          <p:spPr bwMode="auto">
            <a:xfrm>
              <a:off x="1577297" y="5054765"/>
              <a:ext cx="131527" cy="99615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3" name="テキスト ボックス 72"/>
          <p:cNvSpPr txBox="1"/>
          <p:nvPr/>
        </p:nvSpPr>
        <p:spPr>
          <a:xfrm>
            <a:off x="4810777" y="6179067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Upper MAC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74" name="直線コネクタ 73"/>
          <p:cNvCxnSpPr/>
          <p:nvPr/>
        </p:nvCxnSpPr>
        <p:spPr bwMode="auto">
          <a:xfrm>
            <a:off x="6296591" y="5293958"/>
            <a:ext cx="28193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直線コネクタ 74"/>
          <p:cNvCxnSpPr/>
          <p:nvPr/>
        </p:nvCxnSpPr>
        <p:spPr bwMode="auto">
          <a:xfrm>
            <a:off x="6290489" y="5800048"/>
            <a:ext cx="28193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正方形/長方形 75"/>
          <p:cNvSpPr/>
          <p:nvPr/>
        </p:nvSpPr>
        <p:spPr bwMode="auto">
          <a:xfrm>
            <a:off x="6468412" y="5113616"/>
            <a:ext cx="526747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6434710" y="5056076"/>
            <a:ext cx="5909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Lower</a:t>
            </a:r>
          </a:p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MAC</a:t>
            </a:r>
            <a:endParaRPr lang="ja-JP" altLang="en-US" sz="1200" dirty="0"/>
          </a:p>
        </p:txBody>
      </p:sp>
      <p:sp>
        <p:nvSpPr>
          <p:cNvPr id="80" name="正方形/長方形 79"/>
          <p:cNvSpPr/>
          <p:nvPr/>
        </p:nvSpPr>
        <p:spPr bwMode="auto">
          <a:xfrm>
            <a:off x="6460792" y="5624156"/>
            <a:ext cx="526747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6427090" y="5566616"/>
            <a:ext cx="5909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Lower</a:t>
            </a:r>
          </a:p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MAC</a:t>
            </a:r>
            <a:endParaRPr lang="ja-JP" altLang="en-US" sz="1200" dirty="0"/>
          </a:p>
        </p:txBody>
      </p:sp>
      <p:cxnSp>
        <p:nvCxnSpPr>
          <p:cNvPr id="82" name="直線コネクタ 81"/>
          <p:cNvCxnSpPr>
            <a:stCxn id="76" idx="3"/>
            <a:endCxn id="84" idx="1"/>
          </p:cNvCxnSpPr>
          <p:nvPr/>
        </p:nvCxnSpPr>
        <p:spPr bwMode="auto">
          <a:xfrm>
            <a:off x="6995159" y="5293636"/>
            <a:ext cx="14381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直線コネクタ 82"/>
          <p:cNvCxnSpPr>
            <a:stCxn id="80" idx="3"/>
            <a:endCxn id="89" idx="1"/>
          </p:cNvCxnSpPr>
          <p:nvPr/>
        </p:nvCxnSpPr>
        <p:spPr bwMode="auto">
          <a:xfrm>
            <a:off x="6987539" y="5804176"/>
            <a:ext cx="14381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4" name="正方形/長方形 83"/>
          <p:cNvSpPr/>
          <p:nvPr/>
        </p:nvSpPr>
        <p:spPr bwMode="auto">
          <a:xfrm>
            <a:off x="7138972" y="5113616"/>
            <a:ext cx="526747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7112890" y="5056076"/>
            <a:ext cx="5909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PHY</a:t>
            </a:r>
          </a:p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(BB)</a:t>
            </a:r>
            <a:endParaRPr lang="ja-JP" altLang="en-US" sz="1200" dirty="0"/>
          </a:p>
        </p:txBody>
      </p:sp>
      <p:sp>
        <p:nvSpPr>
          <p:cNvPr id="89" name="正方形/長方形 88"/>
          <p:cNvSpPr/>
          <p:nvPr/>
        </p:nvSpPr>
        <p:spPr bwMode="auto">
          <a:xfrm>
            <a:off x="7131352" y="5624156"/>
            <a:ext cx="526747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7105270" y="5566616"/>
            <a:ext cx="5909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PHY</a:t>
            </a:r>
          </a:p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(BB)</a:t>
            </a:r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3134251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dirty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ja-JP" dirty="0"/>
              <a:t>Julian Webber,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8496944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/>
              <a:t>Concurrent multi-band technology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340768"/>
            <a:ext cx="8784976" cy="5094322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ja-JP" sz="2000" dirty="0"/>
              <a:t>A STA needs to have a capability to utilize multiple bands if it wants to exploit the multi-band diversity.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ja-JP" sz="2000" dirty="0"/>
              <a:t>Concurrent multi-band is a technology for a wireless node to connect to two or more bands at the same time. It would be beneficial to enhance </a:t>
            </a:r>
            <a:r>
              <a:rPr lang="en-GB" altLang="ja-JP" sz="2000" dirty="0" err="1"/>
              <a:t>QoS</a:t>
            </a:r>
            <a:r>
              <a:rPr lang="en-GB" altLang="ja-JP" sz="2000" dirty="0"/>
              <a:t> achievable at a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ja-JP" b="1" dirty="0"/>
              <a:t>Recently concurrent multi-band technology has been developed for smartphones and automotive use-cases</a:t>
            </a:r>
            <a:r>
              <a:rPr lang="en-GB" altLang="ja-JP" b="1" dirty="0">
                <a:solidFill>
                  <a:schemeClr val="tx1"/>
                </a:solidFill>
              </a:rPr>
              <a:t>. [2]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ja-JP" sz="2000" dirty="0"/>
              <a:t>The architectures of concurrent multi-band can be categorized into 2 types:</a:t>
            </a:r>
          </a:p>
          <a:p>
            <a:pPr marL="0" indent="0"/>
            <a:r>
              <a:rPr lang="en-GB" altLang="ja-JP" sz="2000" dirty="0"/>
              <a:t>	- Type 1: Data is split into either of </a:t>
            </a:r>
          </a:p>
          <a:p>
            <a:pPr marL="0" indent="0"/>
            <a:r>
              <a:rPr lang="en-GB" altLang="ja-JP" sz="2000" dirty="0"/>
              <a:t>	available bands before queuing</a:t>
            </a:r>
          </a:p>
          <a:p>
            <a:pPr marL="0" indent="0"/>
            <a:r>
              <a:rPr lang="en-GB" altLang="ja-JP" sz="2000" dirty="0"/>
              <a:t>	- </a:t>
            </a:r>
            <a:r>
              <a:rPr lang="en-US" altLang="ja-JP" sz="2000" dirty="0"/>
              <a:t>Type 2: </a:t>
            </a:r>
            <a:r>
              <a:rPr lang="en-GB" altLang="ja-JP" sz="2000" dirty="0"/>
              <a:t>Data is </a:t>
            </a:r>
            <a:r>
              <a:rPr lang="en-GB" sz="2000" dirty="0"/>
              <a:t>split </a:t>
            </a:r>
            <a:r>
              <a:rPr lang="en-GB" altLang="ja-JP" sz="2000" dirty="0"/>
              <a:t>into either of </a:t>
            </a:r>
          </a:p>
          <a:p>
            <a:pPr marL="0" indent="0"/>
            <a:r>
              <a:rPr lang="en-GB" altLang="ja-JP" sz="2000" dirty="0"/>
              <a:t>	available bands, based on instantaneous </a:t>
            </a:r>
          </a:p>
          <a:p>
            <a:pPr marL="0" indent="0"/>
            <a:r>
              <a:rPr lang="en-GB" altLang="ja-JP" sz="2000" dirty="0"/>
              <a:t>	channel condition, </a:t>
            </a:r>
            <a:r>
              <a:rPr lang="en-GB" sz="2000" dirty="0"/>
              <a:t>after queuing</a:t>
            </a:r>
          </a:p>
          <a:p>
            <a:pPr marL="0" indent="0"/>
            <a:r>
              <a:rPr lang="en-GB" sz="2000" dirty="0"/>
              <a:t>	(Proposed idea)</a:t>
            </a:r>
            <a:endParaRPr lang="en-GB" altLang="ja-JP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ja-JP" sz="2000" dirty="0"/>
          </a:p>
        </p:txBody>
      </p:sp>
      <p:grpSp>
        <p:nvGrpSpPr>
          <p:cNvPr id="10" name="グループ化 33"/>
          <p:cNvGrpSpPr/>
          <p:nvPr/>
        </p:nvGrpSpPr>
        <p:grpSpPr>
          <a:xfrm>
            <a:off x="7524328" y="5267248"/>
            <a:ext cx="504056" cy="736983"/>
            <a:chOff x="7524328" y="2636912"/>
            <a:chExt cx="576064" cy="864096"/>
          </a:xfrm>
        </p:grpSpPr>
        <p:sp>
          <p:nvSpPr>
            <p:cNvPr id="20" name="角丸四角形 45"/>
            <p:cNvSpPr/>
            <p:nvPr/>
          </p:nvSpPr>
          <p:spPr bwMode="auto">
            <a:xfrm>
              <a:off x="7524328" y="2636912"/>
              <a:ext cx="576064" cy="864096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正方形/長方形 46"/>
            <p:cNvSpPr/>
            <p:nvPr/>
          </p:nvSpPr>
          <p:spPr bwMode="auto">
            <a:xfrm>
              <a:off x="7765745" y="3407005"/>
              <a:ext cx="86063" cy="5823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5" name="正方形/長方形 73"/>
          <p:cNvSpPr/>
          <p:nvPr/>
        </p:nvSpPr>
        <p:spPr bwMode="auto">
          <a:xfrm>
            <a:off x="7521155" y="5438627"/>
            <a:ext cx="131527" cy="19923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正方形/長方形 72"/>
          <p:cNvSpPr/>
          <p:nvPr/>
        </p:nvSpPr>
        <p:spPr>
          <a:xfrm>
            <a:off x="6092190" y="4437706"/>
            <a:ext cx="28232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ja-JP" sz="1800" dirty="0">
                <a:solidFill>
                  <a:schemeClr val="tx1"/>
                </a:solidFill>
              </a:rPr>
              <a:t>Multi-band wireless adapter</a:t>
            </a:r>
          </a:p>
        </p:txBody>
      </p:sp>
      <p:cxnSp>
        <p:nvCxnSpPr>
          <p:cNvPr id="25" name="直線コネクタ 24"/>
          <p:cNvCxnSpPr/>
          <p:nvPr/>
        </p:nvCxnSpPr>
        <p:spPr bwMode="auto">
          <a:xfrm flipH="1" flipV="1">
            <a:off x="5966460" y="5246370"/>
            <a:ext cx="1554482" cy="24003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triangle" w="lg" len="lg"/>
            <a:tailEnd type="triangle" w="lg" len="lg"/>
          </a:ln>
          <a:effectLst/>
        </p:spPr>
      </p:cxnSp>
      <p:cxnSp>
        <p:nvCxnSpPr>
          <p:cNvPr id="26" name="直線コネクタ 25"/>
          <p:cNvCxnSpPr>
            <a:endCxn id="29" idx="4"/>
          </p:cNvCxnSpPr>
          <p:nvPr/>
        </p:nvCxnSpPr>
        <p:spPr bwMode="auto">
          <a:xfrm flipH="1" flipV="1">
            <a:off x="6218998" y="5408478"/>
            <a:ext cx="1290512" cy="20365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00FF"/>
            </a:solidFill>
            <a:prstDash val="sysDash"/>
            <a:round/>
            <a:headEnd type="triangle" w="lg" len="lg"/>
            <a:tailEnd type="triangle" w="lg" len="lg"/>
          </a:ln>
          <a:effectLst/>
        </p:spPr>
      </p:cxnSp>
      <p:grpSp>
        <p:nvGrpSpPr>
          <p:cNvPr id="27" name="グループ化 26"/>
          <p:cNvGrpSpPr/>
          <p:nvPr/>
        </p:nvGrpSpPr>
        <p:grpSpPr>
          <a:xfrm>
            <a:off x="5630197" y="5192156"/>
            <a:ext cx="720080" cy="907337"/>
            <a:chOff x="1732567" y="5352176"/>
            <a:chExt cx="720080" cy="907337"/>
          </a:xfrm>
        </p:grpSpPr>
        <p:sp>
          <p:nvSpPr>
            <p:cNvPr id="28" name="直方体 27"/>
            <p:cNvSpPr/>
            <p:nvPr/>
          </p:nvSpPr>
          <p:spPr bwMode="auto">
            <a:xfrm>
              <a:off x="1732567" y="5797910"/>
              <a:ext cx="720080" cy="402338"/>
            </a:xfrm>
            <a:prstGeom prst="cube">
              <a:avLst>
                <a:gd name="adj" fmla="val 43939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9" name="円柱 28"/>
            <p:cNvSpPr/>
            <p:nvPr/>
          </p:nvSpPr>
          <p:spPr bwMode="auto">
            <a:xfrm>
              <a:off x="2275649" y="5352473"/>
              <a:ext cx="45719" cy="432049"/>
            </a:xfrm>
            <a:prstGeom prst="can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円柱 29"/>
            <p:cNvSpPr/>
            <p:nvPr/>
          </p:nvSpPr>
          <p:spPr bwMode="auto">
            <a:xfrm>
              <a:off x="2012858" y="5352176"/>
              <a:ext cx="45719" cy="432049"/>
            </a:xfrm>
            <a:prstGeom prst="can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1793480" y="5920959"/>
              <a:ext cx="47096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>
                  <a:solidFill>
                    <a:schemeClr val="tx1"/>
                  </a:solidFill>
                </a:rPr>
                <a:t>AP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32" name="テキスト ボックス 59"/>
          <p:cNvSpPr txBox="1"/>
          <p:nvPr/>
        </p:nvSpPr>
        <p:spPr>
          <a:xfrm>
            <a:off x="6511588" y="5074781"/>
            <a:ext cx="729430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rgbClr val="FF0000"/>
                </a:solidFill>
              </a:rPr>
              <a:t>Band A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33" name="テキスト ボックス 60"/>
          <p:cNvSpPr txBox="1"/>
          <p:nvPr/>
        </p:nvSpPr>
        <p:spPr>
          <a:xfrm>
            <a:off x="6499901" y="5525486"/>
            <a:ext cx="72968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rgbClr val="0000FF"/>
                </a:solidFill>
              </a:rPr>
              <a:t>Band B</a:t>
            </a:r>
            <a:endParaRPr kumimoji="1" lang="ja-JP" altLang="en-US" sz="1400" dirty="0">
              <a:solidFill>
                <a:srgbClr val="0000FF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878835" y="5751633"/>
            <a:ext cx="729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STA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9216" name="直線矢印コネクタ 9215"/>
          <p:cNvCxnSpPr/>
          <p:nvPr/>
        </p:nvCxnSpPr>
        <p:spPr bwMode="auto">
          <a:xfrm flipH="1">
            <a:off x="7609779" y="4766310"/>
            <a:ext cx="185481" cy="67231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134251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dirty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ja-JP" dirty="0"/>
              <a:t>Julian Webber,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800571"/>
          </a:xfrm>
          <a:ln/>
        </p:spPr>
        <p:txBody>
          <a:bodyPr lIns="90000" tIns="46800" rIns="90000" bIns="46800"/>
          <a:lstStyle/>
          <a:p>
            <a:r>
              <a:rPr lang="en-US" altLang="ja-JP" sz="2800" dirty="0"/>
              <a:t>Type </a:t>
            </a:r>
            <a:r>
              <a:rPr lang="en-US" sz="2800" dirty="0"/>
              <a:t>1: </a:t>
            </a:r>
            <a:r>
              <a:rPr lang="en-US" sz="2800" dirty="0" err="1"/>
              <a:t>Spli</a:t>
            </a:r>
            <a:r>
              <a:rPr lang="en-GB" sz="2800" dirty="0" err="1"/>
              <a:t>tting</a:t>
            </a:r>
            <a:r>
              <a:rPr lang="en-GB" sz="2800" dirty="0"/>
              <a:t> before queuing</a:t>
            </a:r>
            <a:endParaRPr lang="en-US" sz="2800" dirty="0"/>
          </a:p>
        </p:txBody>
      </p:sp>
      <p:sp>
        <p:nvSpPr>
          <p:cNvPr id="9227" name="コンテンツ プレースホルダー 9226"/>
          <p:cNvSpPr>
            <a:spLocks noGrp="1"/>
          </p:cNvSpPr>
          <p:nvPr>
            <p:ph idx="1"/>
          </p:nvPr>
        </p:nvSpPr>
        <p:spPr>
          <a:xfrm>
            <a:off x="251518" y="1628800"/>
            <a:ext cx="8568954" cy="17281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Consider a STA connecting to an AP on two or more bands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000" dirty="0"/>
              <a:t>The queues in the Upper MAC on each band are totally independent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000" dirty="0"/>
              <a:t>Assume data of different applications are transmitted on different bands, taking into account the required </a:t>
            </a:r>
            <a:r>
              <a:rPr lang="en-US" altLang="ja-JP" sz="2000" dirty="0" err="1"/>
              <a:t>QoS</a:t>
            </a:r>
            <a:r>
              <a:rPr lang="en-US" altLang="ja-JP" sz="2000" dirty="0"/>
              <a:t> of each application and </a:t>
            </a:r>
            <a:r>
              <a:rPr lang="en-US" altLang="ja-JP" sz="2000" i="1" dirty="0"/>
              <a:t>average channel condition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Since the data cannot change the transmitted band after queuing,  </a:t>
            </a:r>
            <a:br>
              <a:rPr lang="en-US" altLang="ja-JP" sz="2000" dirty="0"/>
            </a:br>
            <a:r>
              <a:rPr lang="en-US" altLang="ja-JP" sz="2000" dirty="0"/>
              <a:t>it would be difficult to adapt to the instantaneous change of channel, </a:t>
            </a:r>
            <a:br>
              <a:rPr lang="en-US" altLang="ja-JP" sz="2000" dirty="0"/>
            </a:br>
            <a:r>
              <a:rPr lang="en-US" altLang="ja-JP" sz="2000" dirty="0"/>
              <a:t>if the length of queue is long.</a:t>
            </a:r>
            <a:endParaRPr lang="fr-FR" altLang="ja-JP" sz="2000" dirty="0"/>
          </a:p>
        </p:txBody>
      </p:sp>
      <p:sp>
        <p:nvSpPr>
          <p:cNvPr id="142" name="正方形/長方形 141"/>
          <p:cNvSpPr/>
          <p:nvPr/>
        </p:nvSpPr>
        <p:spPr bwMode="auto">
          <a:xfrm>
            <a:off x="3549258" y="4765638"/>
            <a:ext cx="1876334" cy="15592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3" name="正方形/長方形 142"/>
          <p:cNvSpPr/>
          <p:nvPr/>
        </p:nvSpPr>
        <p:spPr bwMode="auto">
          <a:xfrm>
            <a:off x="4193072" y="5658212"/>
            <a:ext cx="1080120" cy="35957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4" name="正方形/長方形 143"/>
          <p:cNvSpPr/>
          <p:nvPr/>
        </p:nvSpPr>
        <p:spPr bwMode="auto">
          <a:xfrm>
            <a:off x="4193072" y="5154763"/>
            <a:ext cx="1086221" cy="360040"/>
          </a:xfrm>
          <a:prstGeom prst="rect">
            <a:avLst/>
          </a:prstGeom>
          <a:solidFill>
            <a:schemeClr val="bg1">
              <a:alpha val="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5" name="正方形/長方形 144"/>
          <p:cNvSpPr/>
          <p:nvPr/>
        </p:nvSpPr>
        <p:spPr bwMode="auto">
          <a:xfrm>
            <a:off x="4193072" y="5661923"/>
            <a:ext cx="1086221" cy="360040"/>
          </a:xfrm>
          <a:prstGeom prst="rect">
            <a:avLst/>
          </a:prstGeom>
          <a:solidFill>
            <a:schemeClr val="bg1">
              <a:alpha val="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6" name="正方形/長方形 145"/>
          <p:cNvSpPr/>
          <p:nvPr/>
        </p:nvSpPr>
        <p:spPr bwMode="auto">
          <a:xfrm>
            <a:off x="4193072" y="5154763"/>
            <a:ext cx="1080120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7" name="直線コネクタ 146"/>
          <p:cNvCxnSpPr/>
          <p:nvPr/>
        </p:nvCxnSpPr>
        <p:spPr bwMode="auto">
          <a:xfrm>
            <a:off x="4193072" y="5328976"/>
            <a:ext cx="63103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8" name="正方形/長方形 147"/>
          <p:cNvSpPr/>
          <p:nvPr/>
        </p:nvSpPr>
        <p:spPr bwMode="auto">
          <a:xfrm>
            <a:off x="4985160" y="5154763"/>
            <a:ext cx="144016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9" name="正方形/長方形 148"/>
          <p:cNvSpPr/>
          <p:nvPr/>
        </p:nvSpPr>
        <p:spPr bwMode="auto">
          <a:xfrm>
            <a:off x="4841144" y="5154763"/>
            <a:ext cx="144016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4121064" y="4906284"/>
            <a:ext cx="7030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solidFill>
                  <a:schemeClr val="tx1"/>
                </a:solidFill>
              </a:rPr>
              <a:t>Queue A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4170449" y="6024329"/>
            <a:ext cx="11521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solidFill>
                  <a:schemeClr val="tx1"/>
                </a:solidFill>
              </a:rPr>
              <a:t>Queue B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156" name="テキスト ボックス 155"/>
          <p:cNvSpPr txBox="1"/>
          <p:nvPr/>
        </p:nvSpPr>
        <p:spPr>
          <a:xfrm>
            <a:off x="3519160" y="4728185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Upper MAC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176" name="直線コネクタ 175"/>
          <p:cNvCxnSpPr>
            <a:endCxn id="177" idx="1"/>
          </p:cNvCxnSpPr>
          <p:nvPr/>
        </p:nvCxnSpPr>
        <p:spPr bwMode="auto">
          <a:xfrm>
            <a:off x="4193072" y="5836137"/>
            <a:ext cx="791121" cy="5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正方形/長方形 176"/>
          <p:cNvSpPr/>
          <p:nvPr/>
        </p:nvSpPr>
        <p:spPr bwMode="auto">
          <a:xfrm>
            <a:off x="4984193" y="5658211"/>
            <a:ext cx="144016" cy="356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2" name="直線コネクタ 181"/>
          <p:cNvCxnSpPr/>
          <p:nvPr/>
        </p:nvCxnSpPr>
        <p:spPr bwMode="auto">
          <a:xfrm>
            <a:off x="3772371" y="5334916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3" name="直線コネクタ 182"/>
          <p:cNvCxnSpPr/>
          <p:nvPr/>
        </p:nvCxnSpPr>
        <p:spPr bwMode="auto">
          <a:xfrm>
            <a:off x="3772371" y="5841006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4" name="正方形/長方形 183"/>
          <p:cNvSpPr/>
          <p:nvPr/>
        </p:nvSpPr>
        <p:spPr bwMode="auto">
          <a:xfrm rot="16200000">
            <a:off x="3400523" y="5386986"/>
            <a:ext cx="866130" cy="40194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Splitter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5" name="直線コネクタ 184"/>
          <p:cNvCxnSpPr>
            <a:endCxn id="184" idx="0"/>
          </p:cNvCxnSpPr>
          <p:nvPr/>
        </p:nvCxnSpPr>
        <p:spPr bwMode="auto">
          <a:xfrm>
            <a:off x="3009535" y="5587675"/>
            <a:ext cx="623079" cy="2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6" name="正方形/長方形 65"/>
          <p:cNvSpPr/>
          <p:nvPr/>
        </p:nvSpPr>
        <p:spPr>
          <a:xfrm>
            <a:off x="2016224" y="5146863"/>
            <a:ext cx="13316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kumimoji="1" lang="en-US" altLang="ja-JP" sz="1600" dirty="0">
                <a:solidFill>
                  <a:srgbClr val="000000"/>
                </a:solidFill>
              </a:rPr>
              <a:t>From</a:t>
            </a:r>
          </a:p>
          <a:p>
            <a:pPr lvl="0" algn="ctr"/>
            <a:r>
              <a:rPr kumimoji="1" lang="en-US" altLang="ja-JP" sz="1600" dirty="0">
                <a:solidFill>
                  <a:srgbClr val="000000"/>
                </a:solidFill>
              </a:rPr>
              <a:t>NW </a:t>
            </a:r>
          </a:p>
          <a:p>
            <a:pPr lvl="0" algn="ctr"/>
            <a:r>
              <a:rPr kumimoji="1" lang="en-US" altLang="ja-JP" sz="1600" dirty="0">
                <a:solidFill>
                  <a:srgbClr val="000000"/>
                </a:solidFill>
              </a:rPr>
              <a:t>layer</a:t>
            </a:r>
            <a:endParaRPr lang="ja-JP" altLang="en-US" sz="1600" dirty="0">
              <a:solidFill>
                <a:srgbClr val="FFFFFF"/>
              </a:solidFill>
            </a:endParaRPr>
          </a:p>
        </p:txBody>
      </p:sp>
      <p:cxnSp>
        <p:nvCxnSpPr>
          <p:cNvPr id="43" name="直線コネクタ 42"/>
          <p:cNvCxnSpPr/>
          <p:nvPr/>
        </p:nvCxnSpPr>
        <p:spPr bwMode="auto">
          <a:xfrm>
            <a:off x="6602905" y="5321951"/>
            <a:ext cx="28193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直線コネクタ 43"/>
          <p:cNvCxnSpPr/>
          <p:nvPr/>
        </p:nvCxnSpPr>
        <p:spPr bwMode="auto">
          <a:xfrm>
            <a:off x="6596803" y="5828041"/>
            <a:ext cx="28193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正方形/長方形 44"/>
          <p:cNvSpPr/>
          <p:nvPr/>
        </p:nvSpPr>
        <p:spPr bwMode="auto">
          <a:xfrm>
            <a:off x="6812827" y="5141609"/>
            <a:ext cx="28803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6812827" y="5663512"/>
            <a:ext cx="28803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7" name="直線コネクタ 46"/>
          <p:cNvCxnSpPr>
            <a:stCxn id="45" idx="3"/>
          </p:cNvCxnSpPr>
          <p:nvPr/>
        </p:nvCxnSpPr>
        <p:spPr bwMode="auto">
          <a:xfrm>
            <a:off x="7100859" y="5321629"/>
            <a:ext cx="1440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二等辺三角形 47"/>
          <p:cNvSpPr/>
          <p:nvPr/>
        </p:nvSpPr>
        <p:spPr bwMode="auto">
          <a:xfrm flipV="1">
            <a:off x="7172867" y="4859660"/>
            <a:ext cx="144016" cy="153567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9" name="直線コネクタ 48"/>
          <p:cNvCxnSpPr/>
          <p:nvPr/>
        </p:nvCxnSpPr>
        <p:spPr bwMode="auto">
          <a:xfrm flipV="1">
            <a:off x="7244875" y="4988042"/>
            <a:ext cx="0" cy="3335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直線コネクタ 49"/>
          <p:cNvCxnSpPr/>
          <p:nvPr/>
        </p:nvCxnSpPr>
        <p:spPr bwMode="auto">
          <a:xfrm>
            <a:off x="7109243" y="5829434"/>
            <a:ext cx="1440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二等辺三角形 50"/>
          <p:cNvSpPr/>
          <p:nvPr/>
        </p:nvSpPr>
        <p:spPr bwMode="auto">
          <a:xfrm flipV="1">
            <a:off x="7181251" y="5367465"/>
            <a:ext cx="144016" cy="153567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2" name="直線コネクタ 51"/>
          <p:cNvCxnSpPr/>
          <p:nvPr/>
        </p:nvCxnSpPr>
        <p:spPr bwMode="auto">
          <a:xfrm flipV="1">
            <a:off x="7253259" y="5495847"/>
            <a:ext cx="0" cy="3335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正方形/長方形 52"/>
          <p:cNvSpPr/>
          <p:nvPr/>
        </p:nvSpPr>
        <p:spPr>
          <a:xfrm>
            <a:off x="7299867" y="5297224"/>
            <a:ext cx="7296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400" dirty="0">
                <a:solidFill>
                  <a:srgbClr val="0000FF"/>
                </a:solidFill>
              </a:rPr>
              <a:t>Band B</a:t>
            </a:r>
            <a:endParaRPr lang="ja-JP" altLang="en-US" sz="1400" dirty="0">
              <a:solidFill>
                <a:srgbClr val="0000FF"/>
              </a:solidFill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7289622" y="4773423"/>
            <a:ext cx="7294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400" dirty="0">
                <a:solidFill>
                  <a:srgbClr val="FF0000"/>
                </a:solidFill>
              </a:rPr>
              <a:t>Band A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6763885" y="5183129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RF</a:t>
            </a:r>
            <a:endParaRPr lang="ja-JP" altLang="en-US" sz="1200" dirty="0"/>
          </a:p>
        </p:txBody>
      </p:sp>
      <p:sp>
        <p:nvSpPr>
          <p:cNvPr id="56" name="正方形/長方形 55"/>
          <p:cNvSpPr/>
          <p:nvPr/>
        </p:nvSpPr>
        <p:spPr>
          <a:xfrm>
            <a:off x="6778743" y="5709351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RF</a:t>
            </a:r>
            <a:endParaRPr lang="ja-JP" altLang="en-US" sz="1200" dirty="0"/>
          </a:p>
        </p:txBody>
      </p:sp>
      <p:sp>
        <p:nvSpPr>
          <p:cNvPr id="57" name="正方形/長方形 56"/>
          <p:cNvSpPr/>
          <p:nvPr/>
        </p:nvSpPr>
        <p:spPr bwMode="auto">
          <a:xfrm>
            <a:off x="5142147" y="5147738"/>
            <a:ext cx="144016" cy="36004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正方形/長方形 57"/>
          <p:cNvSpPr/>
          <p:nvPr/>
        </p:nvSpPr>
        <p:spPr bwMode="auto">
          <a:xfrm>
            <a:off x="5141180" y="5651186"/>
            <a:ext cx="144016" cy="35826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9" name="直線コネクタ 58"/>
          <p:cNvCxnSpPr/>
          <p:nvPr/>
        </p:nvCxnSpPr>
        <p:spPr bwMode="auto">
          <a:xfrm>
            <a:off x="5307505" y="5321951"/>
            <a:ext cx="28193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直線コネクタ 59"/>
          <p:cNvCxnSpPr/>
          <p:nvPr/>
        </p:nvCxnSpPr>
        <p:spPr bwMode="auto">
          <a:xfrm>
            <a:off x="5301403" y="5828041"/>
            <a:ext cx="28193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正方形/長方形 60"/>
          <p:cNvSpPr/>
          <p:nvPr/>
        </p:nvSpPr>
        <p:spPr bwMode="auto">
          <a:xfrm>
            <a:off x="5479326" y="5141609"/>
            <a:ext cx="526747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5445624" y="5084069"/>
            <a:ext cx="5909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Lower</a:t>
            </a:r>
          </a:p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MAC</a:t>
            </a:r>
            <a:endParaRPr lang="ja-JP" altLang="en-US" sz="1200" dirty="0"/>
          </a:p>
        </p:txBody>
      </p:sp>
      <p:sp>
        <p:nvSpPr>
          <p:cNvPr id="63" name="正方形/長方形 62"/>
          <p:cNvSpPr/>
          <p:nvPr/>
        </p:nvSpPr>
        <p:spPr bwMode="auto">
          <a:xfrm>
            <a:off x="5471706" y="5652149"/>
            <a:ext cx="526747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5438004" y="5594609"/>
            <a:ext cx="5909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Lower</a:t>
            </a:r>
          </a:p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MAC</a:t>
            </a:r>
            <a:endParaRPr lang="ja-JP" altLang="en-US" sz="1200" dirty="0"/>
          </a:p>
        </p:txBody>
      </p:sp>
      <p:cxnSp>
        <p:nvCxnSpPr>
          <p:cNvPr id="65" name="直線コネクタ 64"/>
          <p:cNvCxnSpPr>
            <a:stCxn id="61" idx="3"/>
            <a:endCxn id="68" idx="1"/>
          </p:cNvCxnSpPr>
          <p:nvPr/>
        </p:nvCxnSpPr>
        <p:spPr bwMode="auto">
          <a:xfrm>
            <a:off x="6006073" y="5321629"/>
            <a:ext cx="14381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直線コネクタ 66"/>
          <p:cNvCxnSpPr>
            <a:stCxn id="63" idx="3"/>
            <a:endCxn id="70" idx="1"/>
          </p:cNvCxnSpPr>
          <p:nvPr/>
        </p:nvCxnSpPr>
        <p:spPr bwMode="auto">
          <a:xfrm>
            <a:off x="5998453" y="5832169"/>
            <a:ext cx="14381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正方形/長方形 67"/>
          <p:cNvSpPr/>
          <p:nvPr/>
        </p:nvSpPr>
        <p:spPr bwMode="auto">
          <a:xfrm>
            <a:off x="6149886" y="5141609"/>
            <a:ext cx="526747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6123804" y="5084069"/>
            <a:ext cx="5909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PHY</a:t>
            </a:r>
          </a:p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(BB)</a:t>
            </a:r>
            <a:endParaRPr lang="ja-JP" altLang="en-US" sz="1200" dirty="0"/>
          </a:p>
        </p:txBody>
      </p:sp>
      <p:sp>
        <p:nvSpPr>
          <p:cNvPr id="70" name="正方形/長方形 69"/>
          <p:cNvSpPr/>
          <p:nvPr/>
        </p:nvSpPr>
        <p:spPr bwMode="auto">
          <a:xfrm>
            <a:off x="6142266" y="5652149"/>
            <a:ext cx="526747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6116184" y="5594609"/>
            <a:ext cx="5909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PHY</a:t>
            </a:r>
          </a:p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(BB)</a:t>
            </a:r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4457330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1" name="直線コネクタ 170"/>
          <p:cNvCxnSpPr/>
          <p:nvPr/>
        </p:nvCxnSpPr>
        <p:spPr bwMode="auto">
          <a:xfrm>
            <a:off x="5712806" y="5658557"/>
            <a:ext cx="639" cy="29748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5" name="直線コネクタ 144"/>
          <p:cNvCxnSpPr/>
          <p:nvPr/>
        </p:nvCxnSpPr>
        <p:spPr bwMode="auto">
          <a:xfrm>
            <a:off x="5655224" y="5633661"/>
            <a:ext cx="1273" cy="2241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6" name="直線コネクタ 145"/>
          <p:cNvCxnSpPr/>
          <p:nvPr/>
        </p:nvCxnSpPr>
        <p:spPr bwMode="auto">
          <a:xfrm>
            <a:off x="5655224" y="5129787"/>
            <a:ext cx="1273" cy="2241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直線コネクタ 139"/>
          <p:cNvCxnSpPr/>
          <p:nvPr/>
        </p:nvCxnSpPr>
        <p:spPr bwMode="auto">
          <a:xfrm>
            <a:off x="6342614" y="5630557"/>
            <a:ext cx="1273" cy="2241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直線コネクタ 143"/>
          <p:cNvCxnSpPr/>
          <p:nvPr/>
        </p:nvCxnSpPr>
        <p:spPr bwMode="auto">
          <a:xfrm>
            <a:off x="6342614" y="5126683"/>
            <a:ext cx="1273" cy="2241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直線コネクタ 87"/>
          <p:cNvCxnSpPr/>
          <p:nvPr/>
        </p:nvCxnSpPr>
        <p:spPr bwMode="auto">
          <a:xfrm>
            <a:off x="6400161" y="5664777"/>
            <a:ext cx="639" cy="29748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1" name="正方形/長方形 130"/>
          <p:cNvSpPr/>
          <p:nvPr/>
        </p:nvSpPr>
        <p:spPr bwMode="auto">
          <a:xfrm>
            <a:off x="3100018" y="4384262"/>
            <a:ext cx="2191235" cy="16433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dirty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ja-JP" dirty="0"/>
              <a:t>Julian Webber,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684213"/>
            <a:ext cx="8208912" cy="1160462"/>
          </a:xfrm>
          <a:ln/>
        </p:spPr>
        <p:txBody>
          <a:bodyPr lIns="90000" tIns="46800" rIns="90000" bIns="46800"/>
          <a:lstStyle/>
          <a:p>
            <a:r>
              <a:rPr lang="en-US" sz="2800" dirty="0"/>
              <a:t>Type 2: </a:t>
            </a:r>
            <a:r>
              <a:rPr lang="en-GB" sz="2800" dirty="0"/>
              <a:t>Splitting </a:t>
            </a:r>
            <a:r>
              <a:rPr lang="en-GB" altLang="ja-JP" sz="2800" dirty="0"/>
              <a:t>based on instantaneous channel condition </a:t>
            </a:r>
            <a:r>
              <a:rPr lang="en-GB" sz="2800" dirty="0"/>
              <a:t>after queuing (Proposed idea)</a:t>
            </a:r>
            <a:endParaRPr lang="en-US" sz="2800" dirty="0"/>
          </a:p>
        </p:txBody>
      </p:sp>
      <p:sp>
        <p:nvSpPr>
          <p:cNvPr id="9227" name="コンテンツ プレースホルダー 9226"/>
          <p:cNvSpPr>
            <a:spLocks noGrp="1"/>
          </p:cNvSpPr>
          <p:nvPr>
            <p:ph idx="1"/>
          </p:nvPr>
        </p:nvSpPr>
        <p:spPr>
          <a:xfrm>
            <a:off x="76155" y="1700808"/>
            <a:ext cx="8991688" cy="17281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Here we c</a:t>
            </a:r>
            <a:r>
              <a:rPr kumimoji="1" lang="en-US" altLang="ja-JP" sz="2000" dirty="0"/>
              <a:t>onsider a wireless device having concurrent connections on two or more bands as in the previous slide.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However, this configuration employs a common queue for all bands.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The splitter directs each transmit data at the front of the queue to a particular band.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Splitting decisions can now be controlled by </a:t>
            </a:r>
            <a:r>
              <a:rPr kumimoji="1" lang="en-US" altLang="ja-JP" sz="2000" i="1" dirty="0"/>
              <a:t>real-time feedback </a:t>
            </a:r>
            <a:r>
              <a:rPr kumimoji="1" lang="en-US" altLang="ja-JP" sz="2000" dirty="0"/>
              <a:t>of channel Busy-Idle status and/or channel state information.</a:t>
            </a:r>
          </a:p>
        </p:txBody>
      </p:sp>
      <p:sp>
        <p:nvSpPr>
          <p:cNvPr id="133" name="正方形/長方形 132"/>
          <p:cNvSpPr/>
          <p:nvPr/>
        </p:nvSpPr>
        <p:spPr bwMode="auto">
          <a:xfrm>
            <a:off x="3388525" y="4798295"/>
            <a:ext cx="1086221" cy="907091"/>
          </a:xfrm>
          <a:prstGeom prst="rect">
            <a:avLst/>
          </a:prstGeom>
          <a:solidFill>
            <a:schemeClr val="bg1">
              <a:alpha val="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5" name="正方形/長方形 134"/>
          <p:cNvSpPr/>
          <p:nvPr/>
        </p:nvSpPr>
        <p:spPr bwMode="auto">
          <a:xfrm>
            <a:off x="3388525" y="4798295"/>
            <a:ext cx="1080120" cy="90709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36" name="直線コネクタ 135"/>
          <p:cNvCxnSpPr/>
          <p:nvPr/>
        </p:nvCxnSpPr>
        <p:spPr bwMode="auto">
          <a:xfrm>
            <a:off x="3388525" y="5248359"/>
            <a:ext cx="63103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37" name="正方形/長方形 136"/>
          <p:cNvSpPr/>
          <p:nvPr/>
        </p:nvSpPr>
        <p:spPr bwMode="auto">
          <a:xfrm>
            <a:off x="4180613" y="4798295"/>
            <a:ext cx="144016" cy="90709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正方形/長方形 137"/>
          <p:cNvSpPr/>
          <p:nvPr/>
        </p:nvSpPr>
        <p:spPr bwMode="auto">
          <a:xfrm>
            <a:off x="4036597" y="4798295"/>
            <a:ext cx="144016" cy="90709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9" name="テキスト ボックス 138"/>
          <p:cNvSpPr txBox="1"/>
          <p:nvPr/>
        </p:nvSpPr>
        <p:spPr>
          <a:xfrm>
            <a:off x="3386595" y="5705967"/>
            <a:ext cx="11812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i="1" dirty="0">
                <a:solidFill>
                  <a:srgbClr val="FF0000"/>
                </a:solidFill>
              </a:rPr>
              <a:t>Common Queue </a:t>
            </a:r>
            <a:endParaRPr kumimoji="1" lang="ja-JP" altLang="en-US" sz="1100" i="1" dirty="0">
              <a:solidFill>
                <a:srgbClr val="FF0000"/>
              </a:solidFill>
            </a:endParaRPr>
          </a:p>
        </p:txBody>
      </p:sp>
      <p:cxnSp>
        <p:nvCxnSpPr>
          <p:cNvPr id="141" name="直線コネクタ 140"/>
          <p:cNvCxnSpPr/>
          <p:nvPr/>
        </p:nvCxnSpPr>
        <p:spPr bwMode="auto">
          <a:xfrm>
            <a:off x="5009093" y="4971358"/>
            <a:ext cx="444598" cy="8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2" name="直線コネクタ 141"/>
          <p:cNvCxnSpPr/>
          <p:nvPr/>
        </p:nvCxnSpPr>
        <p:spPr bwMode="auto">
          <a:xfrm>
            <a:off x="5009092" y="5494090"/>
            <a:ext cx="44459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3" name="テキスト ボックス 142"/>
          <p:cNvSpPr txBox="1"/>
          <p:nvPr/>
        </p:nvSpPr>
        <p:spPr>
          <a:xfrm>
            <a:off x="3100493" y="4358910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Upper MAC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62" name="正方形/長方形 161"/>
          <p:cNvSpPr/>
          <p:nvPr/>
        </p:nvSpPr>
        <p:spPr bwMode="auto">
          <a:xfrm>
            <a:off x="4324629" y="4798295"/>
            <a:ext cx="144016" cy="90709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7" name="直線コネクタ 166"/>
          <p:cNvCxnSpPr>
            <a:cxnSpLocks/>
            <a:endCxn id="135" idx="1"/>
          </p:cNvCxnSpPr>
          <p:nvPr/>
        </p:nvCxnSpPr>
        <p:spPr bwMode="auto">
          <a:xfrm>
            <a:off x="2958336" y="5250917"/>
            <a:ext cx="430189" cy="9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9" name="正方形/長方形 168"/>
          <p:cNvSpPr/>
          <p:nvPr/>
        </p:nvSpPr>
        <p:spPr bwMode="auto">
          <a:xfrm rot="16200000">
            <a:off x="4453551" y="5054584"/>
            <a:ext cx="914101" cy="40194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Splitter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0" name="直線コネクタ 169"/>
          <p:cNvCxnSpPr>
            <a:stCxn id="133" idx="3"/>
            <a:endCxn id="169" idx="0"/>
          </p:cNvCxnSpPr>
          <p:nvPr/>
        </p:nvCxnSpPr>
        <p:spPr bwMode="auto">
          <a:xfrm>
            <a:off x="4474746" y="5251841"/>
            <a:ext cx="234881" cy="37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29" name="直線コネクタ 9228"/>
          <p:cNvCxnSpPr/>
          <p:nvPr/>
        </p:nvCxnSpPr>
        <p:spPr bwMode="auto">
          <a:xfrm flipH="1" flipV="1">
            <a:off x="5036303" y="5848238"/>
            <a:ext cx="1299183" cy="205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32" name="直線矢印コネクタ 9231"/>
          <p:cNvCxnSpPr/>
          <p:nvPr/>
        </p:nvCxnSpPr>
        <p:spPr bwMode="auto">
          <a:xfrm flipH="1" flipV="1">
            <a:off x="4828685" y="5693949"/>
            <a:ext cx="4572" cy="2776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7" name="テキスト ボックス 176"/>
          <p:cNvSpPr txBox="1"/>
          <p:nvPr/>
        </p:nvSpPr>
        <p:spPr>
          <a:xfrm>
            <a:off x="5352255" y="5973550"/>
            <a:ext cx="24769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rgbClr val="FF0000"/>
                </a:solidFill>
              </a:rPr>
              <a:t>Lower MAC and BB Feedback </a:t>
            </a:r>
          </a:p>
          <a:p>
            <a:r>
              <a:rPr kumimoji="1" lang="en-US" altLang="ja-JP" sz="1400" dirty="0">
                <a:solidFill>
                  <a:srgbClr val="FF0000"/>
                </a:solidFill>
              </a:rPr>
              <a:t>Busy-Idle and CSI information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178" name="正方形/長方形 177"/>
          <p:cNvSpPr/>
          <p:nvPr/>
        </p:nvSpPr>
        <p:spPr bwMode="auto">
          <a:xfrm>
            <a:off x="3892581" y="4804512"/>
            <a:ext cx="144016" cy="90709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0" name="直線コネクタ 89"/>
          <p:cNvCxnSpPr/>
          <p:nvPr/>
        </p:nvCxnSpPr>
        <p:spPr bwMode="auto">
          <a:xfrm flipH="1">
            <a:off x="4828687" y="5962262"/>
            <a:ext cx="1581444" cy="12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直線矢印コネクタ 91"/>
          <p:cNvCxnSpPr/>
          <p:nvPr/>
        </p:nvCxnSpPr>
        <p:spPr bwMode="auto">
          <a:xfrm flipV="1">
            <a:off x="5029950" y="5710228"/>
            <a:ext cx="471" cy="1411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正方形/長方形 158"/>
          <p:cNvSpPr/>
          <p:nvPr/>
        </p:nvSpPr>
        <p:spPr>
          <a:xfrm>
            <a:off x="2283138" y="4816311"/>
            <a:ext cx="6303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From</a:t>
            </a:r>
          </a:p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NW </a:t>
            </a:r>
          </a:p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layer</a:t>
            </a:r>
            <a:endParaRPr lang="ja-JP" altLang="en-US" sz="1600" dirty="0"/>
          </a:p>
        </p:txBody>
      </p:sp>
      <p:cxnSp>
        <p:nvCxnSpPr>
          <p:cNvPr id="44" name="直線コネクタ 43"/>
          <p:cNvCxnSpPr/>
          <p:nvPr/>
        </p:nvCxnSpPr>
        <p:spPr bwMode="auto">
          <a:xfrm>
            <a:off x="6574912" y="4986035"/>
            <a:ext cx="28193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直線コネクタ 44"/>
          <p:cNvCxnSpPr/>
          <p:nvPr/>
        </p:nvCxnSpPr>
        <p:spPr bwMode="auto">
          <a:xfrm>
            <a:off x="6568810" y="5492125"/>
            <a:ext cx="28193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正方形/長方形 45"/>
          <p:cNvSpPr/>
          <p:nvPr/>
        </p:nvSpPr>
        <p:spPr bwMode="auto">
          <a:xfrm>
            <a:off x="6784834" y="4805693"/>
            <a:ext cx="28803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6784834" y="5327596"/>
            <a:ext cx="28803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8" name="直線コネクタ 47"/>
          <p:cNvCxnSpPr>
            <a:stCxn id="46" idx="3"/>
          </p:cNvCxnSpPr>
          <p:nvPr/>
        </p:nvCxnSpPr>
        <p:spPr bwMode="auto">
          <a:xfrm>
            <a:off x="7072866" y="4985713"/>
            <a:ext cx="1440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二等辺三角形 48"/>
          <p:cNvSpPr/>
          <p:nvPr/>
        </p:nvSpPr>
        <p:spPr bwMode="auto">
          <a:xfrm flipV="1">
            <a:off x="7144874" y="4523744"/>
            <a:ext cx="144016" cy="153567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直線コネクタ 49"/>
          <p:cNvCxnSpPr/>
          <p:nvPr/>
        </p:nvCxnSpPr>
        <p:spPr bwMode="auto">
          <a:xfrm flipV="1">
            <a:off x="7216882" y="4652126"/>
            <a:ext cx="0" cy="3335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直線コネクタ 50"/>
          <p:cNvCxnSpPr/>
          <p:nvPr/>
        </p:nvCxnSpPr>
        <p:spPr bwMode="auto">
          <a:xfrm>
            <a:off x="7081250" y="5493518"/>
            <a:ext cx="1440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二等辺三角形 51"/>
          <p:cNvSpPr/>
          <p:nvPr/>
        </p:nvSpPr>
        <p:spPr bwMode="auto">
          <a:xfrm flipV="1">
            <a:off x="7153258" y="5031549"/>
            <a:ext cx="144016" cy="153567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3" name="直線コネクタ 52"/>
          <p:cNvCxnSpPr/>
          <p:nvPr/>
        </p:nvCxnSpPr>
        <p:spPr bwMode="auto">
          <a:xfrm flipV="1">
            <a:off x="7225266" y="5159931"/>
            <a:ext cx="0" cy="3335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正方形/長方形 53"/>
          <p:cNvSpPr/>
          <p:nvPr/>
        </p:nvSpPr>
        <p:spPr>
          <a:xfrm>
            <a:off x="7271874" y="4961308"/>
            <a:ext cx="7296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400" dirty="0">
                <a:solidFill>
                  <a:srgbClr val="0000FF"/>
                </a:solidFill>
              </a:rPr>
              <a:t>Band B</a:t>
            </a:r>
            <a:endParaRPr lang="ja-JP" altLang="en-US" sz="1400" dirty="0">
              <a:solidFill>
                <a:srgbClr val="0000FF"/>
              </a:solidFill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7261629" y="4437507"/>
            <a:ext cx="7294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400" dirty="0">
                <a:solidFill>
                  <a:srgbClr val="FF0000"/>
                </a:solidFill>
              </a:rPr>
              <a:t>Band A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6735892" y="4847213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RF</a:t>
            </a:r>
            <a:endParaRPr lang="ja-JP" altLang="en-US" sz="1200" dirty="0"/>
          </a:p>
        </p:txBody>
      </p:sp>
      <p:sp>
        <p:nvSpPr>
          <p:cNvPr id="57" name="正方形/長方形 56"/>
          <p:cNvSpPr/>
          <p:nvPr/>
        </p:nvSpPr>
        <p:spPr>
          <a:xfrm>
            <a:off x="6750750" y="5373435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RF</a:t>
            </a:r>
            <a:endParaRPr lang="ja-JP" altLang="en-US" sz="1200" dirty="0"/>
          </a:p>
        </p:txBody>
      </p:sp>
      <p:sp>
        <p:nvSpPr>
          <p:cNvPr id="58" name="正方形/長方形 57"/>
          <p:cNvSpPr/>
          <p:nvPr/>
        </p:nvSpPr>
        <p:spPr bwMode="auto">
          <a:xfrm>
            <a:off x="5451333" y="4805693"/>
            <a:ext cx="526747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5417631" y="4748153"/>
            <a:ext cx="5909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Lower</a:t>
            </a:r>
          </a:p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MAC</a:t>
            </a:r>
            <a:endParaRPr lang="ja-JP" altLang="en-US" sz="1200" dirty="0"/>
          </a:p>
        </p:txBody>
      </p:sp>
      <p:sp>
        <p:nvSpPr>
          <p:cNvPr id="60" name="正方形/長方形 59"/>
          <p:cNvSpPr/>
          <p:nvPr/>
        </p:nvSpPr>
        <p:spPr bwMode="auto">
          <a:xfrm>
            <a:off x="5443713" y="5316233"/>
            <a:ext cx="526747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5410011" y="5258693"/>
            <a:ext cx="5909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Lower</a:t>
            </a:r>
          </a:p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MAC</a:t>
            </a:r>
            <a:endParaRPr lang="ja-JP" altLang="en-US" sz="1200" dirty="0"/>
          </a:p>
        </p:txBody>
      </p:sp>
      <p:cxnSp>
        <p:nvCxnSpPr>
          <p:cNvPr id="62" name="直線コネクタ 61"/>
          <p:cNvCxnSpPr>
            <a:stCxn id="58" idx="3"/>
            <a:endCxn id="64" idx="1"/>
          </p:cNvCxnSpPr>
          <p:nvPr/>
        </p:nvCxnSpPr>
        <p:spPr bwMode="auto">
          <a:xfrm>
            <a:off x="5978080" y="4985713"/>
            <a:ext cx="14381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直線コネクタ 62"/>
          <p:cNvCxnSpPr>
            <a:stCxn id="60" idx="3"/>
            <a:endCxn id="67" idx="1"/>
          </p:cNvCxnSpPr>
          <p:nvPr/>
        </p:nvCxnSpPr>
        <p:spPr bwMode="auto">
          <a:xfrm>
            <a:off x="5970460" y="5496253"/>
            <a:ext cx="14381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正方形/長方形 63"/>
          <p:cNvSpPr/>
          <p:nvPr/>
        </p:nvSpPr>
        <p:spPr bwMode="auto">
          <a:xfrm>
            <a:off x="6121893" y="4805693"/>
            <a:ext cx="526747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6095811" y="4748153"/>
            <a:ext cx="5909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PHY</a:t>
            </a:r>
          </a:p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(BB)</a:t>
            </a:r>
            <a:endParaRPr lang="ja-JP" altLang="en-US" sz="1200" dirty="0"/>
          </a:p>
        </p:txBody>
      </p:sp>
      <p:sp>
        <p:nvSpPr>
          <p:cNvPr id="67" name="正方形/長方形 66"/>
          <p:cNvSpPr/>
          <p:nvPr/>
        </p:nvSpPr>
        <p:spPr bwMode="auto">
          <a:xfrm>
            <a:off x="6114273" y="5316233"/>
            <a:ext cx="526747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6088192" y="5277355"/>
            <a:ext cx="5909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PHY</a:t>
            </a:r>
          </a:p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(BB)</a:t>
            </a:r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143229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dirty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00192" y="6453336"/>
            <a:ext cx="2255826" cy="180975"/>
          </a:xfrm>
        </p:spPr>
        <p:txBody>
          <a:bodyPr/>
          <a:lstStyle/>
          <a:p>
            <a:r>
              <a:rPr lang="en-GB" altLang="ja-JP" dirty="0"/>
              <a:t>Julian Webber,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981200"/>
            <a:ext cx="8352928" cy="310398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ja-JP" dirty="0"/>
              <a:t>Transmission latency will be reduced by the new approach if a STA can agilely exploit the real-time availability of idle periods.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dirty="0"/>
              <a:t>Splitting of data taking into account current channel state can be more appropriately matched with the required </a:t>
            </a:r>
            <a:r>
              <a:rPr lang="en-GB" altLang="ja-JP" dirty="0" err="1"/>
              <a:t>QoS</a:t>
            </a:r>
            <a:r>
              <a:rPr lang="en-GB" altLang="ja-JP" dirty="0"/>
              <a:t> or priority 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dirty="0"/>
              <a:t>As the splitter is more sophisticated, </a:t>
            </a:r>
            <a:r>
              <a:rPr lang="en-GB" altLang="ja-JP" dirty="0" err="1"/>
              <a:t>QoS</a:t>
            </a:r>
            <a:r>
              <a:rPr lang="en-GB" altLang="ja-JP" dirty="0"/>
              <a:t> will be more improved.</a:t>
            </a:r>
          </a:p>
        </p:txBody>
      </p:sp>
      <p:sp>
        <p:nvSpPr>
          <p:cNvPr id="2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2800" dirty="0"/>
              <a:t>Type 2: </a:t>
            </a:r>
            <a:r>
              <a:rPr lang="en-GB" altLang="ja-JP" sz="2800" dirty="0"/>
              <a:t>Splitting based on instantaneous channel condition after queuing</a:t>
            </a:r>
            <a:r>
              <a:rPr lang="en-GB" sz="2800" dirty="0"/>
              <a:t> (Continued)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731166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8406</TotalTime>
  <Words>1237</Words>
  <Application>Microsoft Office PowerPoint</Application>
  <PresentationFormat>On-screen Show (4:3)</PresentationFormat>
  <Paragraphs>245</Paragraphs>
  <Slides>13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MS Gothic</vt:lpstr>
      <vt:lpstr>Arial</vt:lpstr>
      <vt:lpstr>Times New Roman</vt:lpstr>
      <vt:lpstr>802-11-Submission</vt:lpstr>
      <vt:lpstr>Document</vt:lpstr>
      <vt:lpstr>Concurrent multi-band transmission  in WLAN</vt:lpstr>
      <vt:lpstr>Abstract</vt:lpstr>
      <vt:lpstr>Background</vt:lpstr>
      <vt:lpstr>Exploiting instantaneous channel  idle periods</vt:lpstr>
      <vt:lpstr> Multi-band capable APs with multiple transceivers</vt:lpstr>
      <vt:lpstr>Concurrent multi-band technology</vt:lpstr>
      <vt:lpstr>Type 1: Splitting before queuing</vt:lpstr>
      <vt:lpstr>Type 2: Splitting based on instantaneous channel condition after queuing (Proposed idea)</vt:lpstr>
      <vt:lpstr>Type 2: Splitting based on instantaneous channel condition after queuing (Continued)</vt:lpstr>
      <vt:lpstr>Summary </vt:lpstr>
      <vt:lpstr>Straw Poll #1</vt:lpstr>
      <vt:lpstr>Straw Poll #2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Concurrent multi-band transmission</dc:title>
  <dc:creator>Julian Webber</dc:creator>
  <cp:lastModifiedBy>Julian Webber</cp:lastModifiedBy>
  <cp:revision>1036</cp:revision>
  <cp:lastPrinted>2017-04-27T02:43:31Z</cp:lastPrinted>
  <dcterms:created xsi:type="dcterms:W3CDTF">2017-01-04T01:17:49Z</dcterms:created>
  <dcterms:modified xsi:type="dcterms:W3CDTF">2017-05-08T11:25:07Z</dcterms:modified>
</cp:coreProperties>
</file>