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2" r:id="rId3"/>
    <p:sldId id="295" r:id="rId4"/>
    <p:sldId id="293" r:id="rId5"/>
    <p:sldId id="286" r:id="rId6"/>
    <p:sldId id="301" r:id="rId7"/>
    <p:sldId id="296" r:id="rId8"/>
    <p:sldId id="290" r:id="rId9"/>
    <p:sldId id="292" r:id="rId10"/>
    <p:sldId id="299" r:id="rId11"/>
    <p:sldId id="298" r:id="rId12"/>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2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434" autoAdjust="0"/>
  </p:normalViewPr>
  <p:slideViewPr>
    <p:cSldViewPr snapToGrid="0">
      <p:cViewPr varScale="1">
        <p:scale>
          <a:sx n="66" d="100"/>
          <a:sy n="66" d="100"/>
        </p:scale>
        <p:origin x="-404" y="-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4325050-3727-46BF-BA29-EDED35F54BF3}" type="datetimeFigureOut">
              <a:rPr lang="ru-RU" smtClean="0"/>
              <a:t>07.05.2017</a:t>
            </a:fld>
            <a:endParaRPr lang="ru-R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3518BBE-449A-475F-88F7-77EE576C27FD}" type="slidenum">
              <a:rPr lang="ru-RU" smtClean="0"/>
              <a:t>‹#›</a:t>
            </a:fld>
            <a:endParaRPr lang="ru-RU"/>
          </a:p>
        </p:txBody>
      </p:sp>
    </p:spTree>
    <p:extLst>
      <p:ext uri="{BB962C8B-B14F-4D97-AF65-F5344CB8AC3E}">
        <p14:creationId xmlns:p14="http://schemas.microsoft.com/office/powerpoint/2010/main" val="1122641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1</a:t>
            </a:fld>
            <a:endParaRPr lang="ru-RU"/>
          </a:p>
        </p:txBody>
      </p:sp>
    </p:spTree>
    <p:extLst>
      <p:ext uri="{BB962C8B-B14F-4D97-AF65-F5344CB8AC3E}">
        <p14:creationId xmlns:p14="http://schemas.microsoft.com/office/powerpoint/2010/main" val="203344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4</a:t>
            </a:fld>
            <a:endParaRPr lang="ru-RU"/>
          </a:p>
        </p:txBody>
      </p:sp>
    </p:spTree>
    <p:extLst>
      <p:ext uri="{BB962C8B-B14F-4D97-AF65-F5344CB8AC3E}">
        <p14:creationId xmlns:p14="http://schemas.microsoft.com/office/powerpoint/2010/main" val="2187479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Header Placeholder 3"/>
          <p:cNvSpPr>
            <a:spLocks noGrp="1"/>
          </p:cNvSpPr>
          <p:nvPr>
            <p:ph type="hdr" idx="10"/>
          </p:nvPr>
        </p:nvSpPr>
        <p:spPr/>
        <p:txBody>
          <a:bodyPr/>
          <a:lstStyle/>
          <a:p>
            <a:endParaRPr lang="en-US"/>
          </a:p>
        </p:txBody>
      </p:sp>
      <p:sp>
        <p:nvSpPr>
          <p:cNvPr id="5" name="Date Placeholder 4"/>
          <p:cNvSpPr>
            <a:spLocks noGrp="1"/>
          </p:cNvSpPr>
          <p:nvPr>
            <p:ph type="dt" idx="11"/>
          </p:nvPr>
        </p:nvSpPr>
        <p:spPr/>
        <p:txBody>
          <a:bodyPr/>
          <a:lstStyle/>
          <a:p>
            <a:endParaRPr lang="en-US"/>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73840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9</a:t>
            </a:fld>
            <a:endParaRPr lang="ru-RU"/>
          </a:p>
        </p:txBody>
      </p:sp>
    </p:spTree>
    <p:extLst>
      <p:ext uri="{BB962C8B-B14F-4D97-AF65-F5344CB8AC3E}">
        <p14:creationId xmlns:p14="http://schemas.microsoft.com/office/powerpoint/2010/main" val="3001573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s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59"/>
          </a:xfrm>
        </p:spPr>
        <p:txBody>
          <a:bodyPr/>
          <a:lstStyle/>
          <a:p>
            <a:endParaRPr lang="en-GB" dirty="0"/>
          </a:p>
        </p:txBody>
      </p:sp>
      <p:sp>
        <p:nvSpPr>
          <p:cNvPr id="3" name="Content Placeholder 2"/>
          <p:cNvSpPr>
            <a:spLocks noGrp="1"/>
          </p:cNvSpPr>
          <p:nvPr>
            <p:ph idx="1"/>
          </p:nvPr>
        </p:nvSpPr>
        <p:spPr>
          <a:xfrm>
            <a:off x="685800" y="1412776"/>
            <a:ext cx="7770813" cy="4896544"/>
          </a:xfrm>
        </p:spPr>
        <p:txBody>
          <a:bodyPr/>
          <a:lstStyle/>
          <a:p>
            <a:pPr lvl="0"/>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Alexander Maltsev, Intel</a:t>
            </a:r>
            <a:endParaRPr lang="en-GB" dirty="0"/>
          </a:p>
        </p:txBody>
      </p:sp>
    </p:spTree>
    <p:extLst>
      <p:ext uri="{BB962C8B-B14F-4D97-AF65-F5344CB8AC3E}">
        <p14:creationId xmlns:p14="http://schemas.microsoft.com/office/powerpoint/2010/main" val="7934936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2"/>
            <a:ext cx="2133600" cy="365125"/>
          </a:xfrm>
          <a:prstGeom prst="rect">
            <a:avLst/>
          </a:prstGeom>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ru-RU" sz="2400">
              <a:solidFill>
                <a:srgbClr val="FFFFFF"/>
              </a:solidFill>
            </a:endParaRPr>
          </a:p>
        </p:txBody>
      </p:sp>
      <p:sp>
        <p:nvSpPr>
          <p:cNvPr id="5" name="Footer Placeholder 4"/>
          <p:cNvSpPr>
            <a:spLocks noGrp="1"/>
          </p:cNvSpPr>
          <p:nvPr>
            <p:ph type="ftr" sz="quarter" idx="11"/>
          </p:nvPr>
        </p:nvSpPr>
        <p:spPr/>
        <p:txBody>
          <a:bodyPr/>
          <a:lstStyle/>
          <a:p>
            <a:r>
              <a:rPr lang="en-US" smtClean="0"/>
              <a:t>Alexander Maltsev, Intel</a:t>
            </a:r>
            <a:endParaRPr lang="ru-RU"/>
          </a:p>
        </p:txBody>
      </p:sp>
      <p:sp>
        <p:nvSpPr>
          <p:cNvPr id="6" name="Slide Number Placeholder 5"/>
          <p:cNvSpPr>
            <a:spLocks noGrp="1"/>
          </p:cNvSpPr>
          <p:nvPr>
            <p:ph type="sldNum" sz="quarter" idx="12"/>
          </p:nvPr>
        </p:nvSpPr>
        <p:spPr/>
        <p:txBody>
          <a:bodyPr/>
          <a:lstStyle/>
          <a:p>
            <a:fld id="{B45CEB4C-C6D3-4B98-B216-890F1E9D6146}" type="slidenum">
              <a:rPr lang="ru-RU" smtClean="0"/>
              <a:pPr/>
              <a:t>‹#›</a:t>
            </a:fld>
            <a:endParaRPr lang="ru-RU"/>
          </a:p>
        </p:txBody>
      </p:sp>
      <p:sp>
        <p:nvSpPr>
          <p:cNvPr id="7" name="Title 6"/>
          <p:cNvSpPr>
            <a:spLocks noGrp="1"/>
          </p:cNvSpPr>
          <p:nvPr>
            <p:ph type="title" hasCustomPrompt="1"/>
          </p:nvPr>
        </p:nvSpPr>
        <p:spPr/>
        <p:txBody>
          <a:bodyPr/>
          <a:lstStyle>
            <a:lvl1pPr>
              <a:defRPr/>
            </a:lvl1pPr>
          </a:lstStyle>
          <a:p>
            <a:r>
              <a:rPr lang="en-US" dirty="0" err="1" smtClean="0"/>
              <a:t>28pt</a:t>
            </a:r>
            <a:r>
              <a:rPr lang="en-US" dirty="0" smtClean="0"/>
              <a:t> Intel Clear Light Headline</a:t>
            </a:r>
            <a:endParaRPr lang="en-US" dirty="0"/>
          </a:p>
        </p:txBody>
      </p:sp>
      <p:sp>
        <p:nvSpPr>
          <p:cNvPr id="8" name="Content Placeholder 7"/>
          <p:cNvSpPr>
            <a:spLocks noGrp="1"/>
          </p:cNvSpPr>
          <p:nvPr>
            <p:ph sz="quarter" idx="13" hasCustomPrompt="1"/>
          </p:nvPr>
        </p:nvSpPr>
        <p:spPr>
          <a:xfrm>
            <a:off x="455614" y="1604434"/>
            <a:ext cx="8228012" cy="4567767"/>
          </a:xfrm>
        </p:spPr>
        <p:txBody>
          <a:bodyPr/>
          <a:lstStyle/>
          <a:p>
            <a:pPr lvl="0"/>
            <a:r>
              <a:rPr lang="en-US" dirty="0" smtClean="0"/>
              <a:t>18pt Intel Clear body text</a:t>
            </a:r>
          </a:p>
          <a:p>
            <a:pPr lvl="1"/>
            <a:r>
              <a:rPr lang="en-US" dirty="0" smtClean="0"/>
              <a:t>16pt Intel Clear bullet one</a:t>
            </a:r>
          </a:p>
          <a:p>
            <a:pPr lvl="2"/>
            <a:r>
              <a:rPr lang="en-US" dirty="0" smtClean="0"/>
              <a:t>16pt Intel Clear sub-bullet</a:t>
            </a:r>
          </a:p>
          <a:p>
            <a:pPr lvl="3"/>
            <a:r>
              <a:rPr lang="en-US" dirty="0" err="1" smtClean="0"/>
              <a:t>14pt</a:t>
            </a:r>
            <a:r>
              <a:rPr lang="en-US" dirty="0" smtClean="0"/>
              <a: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908774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Footer Placeholder 6"/>
          <p:cNvSpPr>
            <a:spLocks noGrp="1"/>
          </p:cNvSpPr>
          <p:nvPr>
            <p:ph type="ftr" idx="10"/>
          </p:nvPr>
        </p:nvSpPr>
        <p:spPr/>
        <p:txBody>
          <a:bodyPr/>
          <a:lstStyle/>
          <a:p>
            <a:r>
              <a:rPr lang="en-US" altLang="zh-TW" smtClean="0"/>
              <a:t>Alexander Maltsev, Intel</a:t>
            </a:r>
            <a:endParaRPr lang="en-GB" dirty="0"/>
          </a:p>
        </p:txBody>
      </p:sp>
      <p:sp>
        <p:nvSpPr>
          <p:cNvPr id="8" name="Slide Number Placeholder 7"/>
          <p:cNvSpPr>
            <a:spLocks noGrp="1"/>
          </p:cNvSpPr>
          <p:nvPr>
            <p:ph type="sldNum" idx="11"/>
          </p:nvPr>
        </p:nvSpPr>
        <p:spPr/>
        <p:txBody>
          <a:bodyPr/>
          <a:lstStyle/>
          <a:p>
            <a:pPr defTabSz="449263"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9263" eaLnBrk="0" fontAlgn="base" hangingPunct="0">
                <a:spcBef>
                  <a:spcPct val="0"/>
                </a:spcBef>
                <a:spcAft>
                  <a:spcPct val="0"/>
                </a:spcAft>
                <a:buClr>
                  <a:srgbClr val="000000"/>
                </a:buClr>
                <a:buSzPct val="100000"/>
                <a:buFont typeface="Times New Roman" pitchFamily="16" charset="0"/>
                <a:buNone/>
              </a:pPr>
              <a:t>‹#›</a:t>
            </a:fld>
            <a:endParaRPr lang="en-GB"/>
          </a:p>
        </p:txBody>
      </p:sp>
      <p:sp>
        <p:nvSpPr>
          <p:cNvPr id="9" name="Title 8"/>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val="20011315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189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376772"/>
            <a:ext cx="7770813" cy="50045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Alexander Maltsev,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a:t>Slide </a:t>
            </a:r>
            <a:fld id="{D09C756B-EB39-4236-ADBB-73052B179AE4}" type="slidenum">
              <a:rPr lang="en-GB"/>
              <a:pPr defTabSz="449263" eaLnBrk="0" fontAlgn="base" hangingPunct="0">
                <a:spcBef>
                  <a:spcPct val="0"/>
                </a:spcBef>
                <a:spcAft>
                  <a:spcPct val="0"/>
                </a:spcAft>
                <a:buClr>
                  <a:srgbClr val="000000"/>
                </a:buClr>
                <a:buSzPct val="100000"/>
                <a:buFont typeface="Times New Roman" pitchFamily="16" charset="0"/>
                <a:buNone/>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 name="Date Placeholder 3"/>
          <p:cNvSpPr txBox="1">
            <a:spLocks/>
          </p:cNvSpPr>
          <p:nvPr/>
        </p:nvSpPr>
        <p:spPr bwMode="auto">
          <a:xfrm>
            <a:off x="4572000" y="357166"/>
            <a:ext cx="39290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1" dirty="0" smtClean="0">
                <a:solidFill>
                  <a:srgbClr val="000000"/>
                </a:solidFill>
                <a:cs typeface="Arial Unicode MS" charset="0"/>
              </a:rPr>
              <a:t>doc.: IEEE </a:t>
            </a:r>
            <a:r>
              <a:rPr lang="en-GB" b="1" dirty="0" smtClean="0">
                <a:solidFill>
                  <a:srgbClr val="000000"/>
                </a:solidFill>
                <a:cs typeface="Arial Unicode MS" charset="0"/>
              </a:rPr>
              <a:t>802.11-17/0763r0</a:t>
            </a:r>
            <a:endParaRPr lang="en-GB" b="1" dirty="0" smtClean="0">
              <a:solidFill>
                <a:srgbClr val="000000"/>
              </a:solidFill>
              <a:cs typeface="Arial Unicode MS" charset="0"/>
            </a:endParaRPr>
          </a:p>
        </p:txBody>
      </p:sp>
      <p:sp>
        <p:nvSpPr>
          <p:cNvPr id="11" name="Date Placeholder 3"/>
          <p:cNvSpPr txBox="1">
            <a:spLocks/>
          </p:cNvSpPr>
          <p:nvPr userDrawn="1"/>
        </p:nvSpPr>
        <p:spPr bwMode="auto">
          <a:xfrm>
            <a:off x="679451" y="338138"/>
            <a:ext cx="166030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1" dirty="0" smtClean="0">
                <a:solidFill>
                  <a:srgbClr val="000000"/>
                </a:solidFill>
                <a:cs typeface="Arial Unicode MS" charset="0"/>
              </a:rPr>
              <a:t>May 2017</a:t>
            </a:r>
          </a:p>
        </p:txBody>
      </p:sp>
    </p:spTree>
    <p:extLst>
      <p:ext uri="{BB962C8B-B14F-4D97-AF65-F5344CB8AC3E}">
        <p14:creationId xmlns:p14="http://schemas.microsoft.com/office/powerpoint/2010/main" val="1996832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180000" indent="-180000" algn="l" defTabSz="449263" rtl="0" eaLnBrk="1" fontAlgn="base" hangingPunct="1">
        <a:spcBef>
          <a:spcPts val="0"/>
        </a:spcBef>
        <a:spcAft>
          <a:spcPct val="0"/>
        </a:spcAft>
        <a:buClr>
          <a:srgbClr val="000000"/>
        </a:buClr>
        <a:buSzPct val="100000"/>
        <a:buFont typeface="Arial" panose="020B0604020202020204" pitchFamily="34" charset="0"/>
        <a:buChar char="•"/>
        <a:defRPr kumimoji="1" sz="2400" b="0">
          <a:solidFill>
            <a:srgbClr val="000000"/>
          </a:solidFill>
          <a:latin typeface="+mn-lt"/>
          <a:ea typeface="+mn-ea"/>
          <a:cs typeface="+mn-cs"/>
        </a:defRPr>
      </a:lvl1pPr>
      <a:lvl2pPr marL="360000" indent="-180000" algn="l" defTabSz="449263" rtl="0" eaLnBrk="1" fontAlgn="base" hangingPunct="1">
        <a:spcBef>
          <a:spcPts val="0"/>
        </a:spcBef>
        <a:spcAft>
          <a:spcPct val="0"/>
        </a:spcAft>
        <a:buClr>
          <a:srgbClr val="000000"/>
        </a:buClr>
        <a:buSzPct val="75000"/>
        <a:buFont typeface="Times New Roman" panose="02020603050405020304" pitchFamily="18" charset="0"/>
        <a:buChar char="–"/>
        <a:defRPr kumimoji="1" sz="2000">
          <a:solidFill>
            <a:srgbClr val="000000"/>
          </a:solidFill>
          <a:latin typeface="+mn-lt"/>
          <a:ea typeface="+mn-ea"/>
        </a:defRPr>
      </a:lvl2pPr>
      <a:lvl3pPr marL="54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a:solidFill>
            <a:srgbClr val="000000"/>
          </a:solidFill>
          <a:latin typeface="+mn-lt"/>
          <a:ea typeface="+mn-ea"/>
        </a:defRPr>
      </a:lvl3pPr>
      <a:lvl4pPr marL="72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400704"/>
          </a:xfrm>
        </p:spPr>
        <p:txBody>
          <a:bodyPr/>
          <a:lstStyle/>
          <a:p>
            <a:r>
              <a:rPr lang="en-US" sz="3600" dirty="0" smtClean="0"/>
              <a:t>MU-MIMO </a:t>
            </a:r>
            <a:r>
              <a:rPr lang="en-US" sz="3600" dirty="0"/>
              <a:t>codebook based transmission flow in IEEE802.11ay </a:t>
            </a:r>
            <a:endParaRPr lang="ru-RU" sz="3600" dirty="0"/>
          </a:p>
        </p:txBody>
      </p:sp>
      <p:sp>
        <p:nvSpPr>
          <p:cNvPr id="4" name="Rectangle 4"/>
          <p:cNvSpPr>
            <a:spLocks noChangeArrowheads="1"/>
          </p:cNvSpPr>
          <p:nvPr/>
        </p:nvSpPr>
        <p:spPr bwMode="auto">
          <a:xfrm>
            <a:off x="539405" y="2960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5" name="Table 4"/>
          <p:cNvGraphicFramePr>
            <a:graphicFrameLocks noGrp="1"/>
          </p:cNvGraphicFramePr>
          <p:nvPr>
            <p:extLst>
              <p:ext uri="{D42A27DB-BD31-4B8C-83A1-F6EECF244321}">
                <p14:modId xmlns:p14="http://schemas.microsoft.com/office/powerpoint/2010/main" val="4029886339"/>
              </p:ext>
            </p:extLst>
          </p:nvPr>
        </p:nvGraphicFramePr>
        <p:xfrm>
          <a:off x="539405" y="3429000"/>
          <a:ext cx="8280920" cy="1854200"/>
        </p:xfrm>
        <a:graphic>
          <a:graphicData uri="http://schemas.openxmlformats.org/drawingml/2006/table">
            <a:tbl>
              <a:tblPr firstRow="1" bandRow="1">
                <a:tableStyleId>{5940675A-B579-460E-94D1-54222C63F5DA}</a:tableStyleId>
              </a:tblPr>
              <a:tblGrid>
                <a:gridCol w="1764343"/>
                <a:gridCol w="1116124"/>
                <a:gridCol w="1800200"/>
                <a:gridCol w="1332148"/>
                <a:gridCol w="2268105"/>
              </a:tblGrid>
              <a:tr h="370840">
                <a:tc>
                  <a:txBody>
                    <a:bodyPr/>
                    <a:lstStyle/>
                    <a:p>
                      <a:r>
                        <a:rPr lang="en-US" sz="1600" b="1" dirty="0" smtClean="0"/>
                        <a:t>Name</a:t>
                      </a:r>
                      <a:endParaRPr lang="en-US" sz="1600" b="1" dirty="0"/>
                    </a:p>
                  </a:txBody>
                  <a:tcPr/>
                </a:tc>
                <a:tc>
                  <a:txBody>
                    <a:bodyPr/>
                    <a:lstStyle/>
                    <a:p>
                      <a:r>
                        <a:rPr lang="en-US" sz="1600" b="1" dirty="0" smtClean="0"/>
                        <a:t>Affiliation</a:t>
                      </a:r>
                      <a:endParaRPr lang="en-US" sz="1600" b="1" dirty="0"/>
                    </a:p>
                  </a:txBody>
                  <a:tcPr/>
                </a:tc>
                <a:tc>
                  <a:txBody>
                    <a:bodyPr/>
                    <a:lstStyle/>
                    <a:p>
                      <a:r>
                        <a:rPr lang="en-US" sz="1600" b="1" dirty="0" smtClean="0"/>
                        <a:t>Address</a:t>
                      </a:r>
                      <a:endParaRPr lang="en-US" sz="1600" b="1" dirty="0"/>
                    </a:p>
                  </a:txBody>
                  <a:tcPr/>
                </a:tc>
                <a:tc>
                  <a:txBody>
                    <a:bodyPr/>
                    <a:lstStyle/>
                    <a:p>
                      <a:r>
                        <a:rPr lang="en-US" sz="1600" b="1" dirty="0" smtClean="0"/>
                        <a:t>Phone</a:t>
                      </a:r>
                      <a:endParaRPr lang="en-US" sz="1600" b="1" dirty="0"/>
                    </a:p>
                  </a:txBody>
                  <a:tcPr/>
                </a:tc>
                <a:tc>
                  <a:txBody>
                    <a:bodyPr/>
                    <a:lstStyle/>
                    <a:p>
                      <a:r>
                        <a:rPr lang="en-US" sz="1600" b="1" dirty="0" smtClean="0"/>
                        <a:t>Email</a:t>
                      </a:r>
                      <a:endParaRPr lang="en-US" sz="1600" b="1" dirty="0"/>
                    </a:p>
                  </a:txBody>
                  <a:tcPr/>
                </a:tc>
              </a:tr>
              <a:tr h="370840">
                <a:tc>
                  <a:txBody>
                    <a:bodyPr/>
                    <a:lstStyle/>
                    <a:p>
                      <a:r>
                        <a:rPr lang="en-US" sz="1600" dirty="0" smtClean="0"/>
                        <a:t>Alexander Maltsev</a:t>
                      </a:r>
                      <a:endParaRPr lang="en-US" sz="1600" dirty="0"/>
                    </a:p>
                  </a:txBody>
                  <a:tcPr marL="72000" marR="72000" marT="36000" marB="36000"/>
                </a:tc>
                <a:tc>
                  <a:txBody>
                    <a:bodyPr/>
                    <a:lstStyle/>
                    <a:p>
                      <a:r>
                        <a:rPr lang="en-US" sz="1600" dirty="0" smtClean="0"/>
                        <a:t>Intel</a:t>
                      </a:r>
                      <a:endParaRPr lang="en-US" sz="1600" dirty="0"/>
                    </a:p>
                  </a:txBody>
                  <a:tcPr marL="72000" marR="72000" marT="36000" marB="36000"/>
                </a:tc>
                <a:tc>
                  <a:txBody>
                    <a:bodyPr/>
                    <a:lstStyle/>
                    <a:p>
                      <a:pPr>
                        <a:spcAft>
                          <a:spcPts val="0"/>
                        </a:spcAft>
                      </a:pPr>
                      <a:r>
                        <a:rPr lang="en-US" sz="1200" dirty="0" err="1">
                          <a:effectLst/>
                          <a:latin typeface="Times New Roman" panose="02020603050405020304" pitchFamily="18" charset="0"/>
                          <a:ea typeface="Times New Roman" panose="02020603050405020304" pitchFamily="18" charset="0"/>
                        </a:rPr>
                        <a:t>Turgeneva</a:t>
                      </a:r>
                      <a:r>
                        <a:rPr lang="en-US" sz="1200" dirty="0">
                          <a:effectLst/>
                          <a:latin typeface="Times New Roman" panose="02020603050405020304" pitchFamily="18" charset="0"/>
                          <a:ea typeface="Times New Roman" panose="02020603050405020304" pitchFamily="18" charset="0"/>
                        </a:rPr>
                        <a:t> 30, Nizhny Novgorod, 603024, Russia</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dirty="0">
                          <a:effectLst/>
                          <a:latin typeface="Times New Roman" panose="02020603050405020304" pitchFamily="18" charset="0"/>
                          <a:ea typeface="Times New Roman" panose="02020603050405020304" pitchFamily="18" charset="0"/>
                        </a:rPr>
                        <a:t>+7 (831) 2969444</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spcAft>
                          <a:spcPts val="0"/>
                        </a:spcAft>
                      </a:pPr>
                      <a:r>
                        <a:rPr lang="en-US" sz="1200" dirty="0">
                          <a:effectLst/>
                          <a:latin typeface="Times New Roman" panose="02020603050405020304" pitchFamily="18" charset="0"/>
                          <a:ea typeface="Times New Roman" panose="02020603050405020304" pitchFamily="18" charset="0"/>
                        </a:rPr>
                        <a:t>alexander.maltsev@intel.com</a:t>
                      </a:r>
                      <a:endParaRPr lang="ru-RU" sz="1000" dirty="0">
                        <a:effectLst/>
                        <a:latin typeface="Times New Roman" panose="02020603050405020304" pitchFamily="18" charset="0"/>
                        <a:ea typeface="Times New Roman" panose="02020603050405020304" pitchFamily="18" charset="0"/>
                      </a:endParaRPr>
                    </a:p>
                  </a:txBody>
                  <a:tcPr marL="72000" marR="72000" marT="0" marB="0"/>
                </a:tc>
              </a:tr>
              <a:tr h="370840">
                <a:tc>
                  <a:txBody>
                    <a:bodyPr/>
                    <a:lstStyle/>
                    <a:p>
                      <a:r>
                        <a:rPr lang="en-US" sz="1600" dirty="0" smtClean="0"/>
                        <a:t>Ilya Bolotin</a:t>
                      </a:r>
                      <a:endParaRPr lang="en-US" sz="1600" dirty="0"/>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Intel</a:t>
                      </a:r>
                    </a:p>
                  </a:txBody>
                  <a:tcPr marL="72000" marR="72000" marT="36000" marB="36000"/>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200" kern="1200" dirty="0" smtClean="0">
                          <a:solidFill>
                            <a:schemeClr val="tx1"/>
                          </a:solidFill>
                          <a:effectLst/>
                          <a:latin typeface="Times New Roman" panose="02020603050405020304" pitchFamily="18" charset="0"/>
                          <a:ea typeface="Times New Roman" panose="02020603050405020304" pitchFamily="18" charset="0"/>
                          <a:cs typeface="+mn-cs"/>
                        </a:rPr>
                        <a:t>ilya.bolotin@intel.com</a:t>
                      </a:r>
                    </a:p>
                  </a:txBody>
                  <a:tcPr marL="72000" marR="7200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smtClean="0">
                          <a:solidFill>
                            <a:schemeClr val="tx1"/>
                          </a:solidFill>
                          <a:latin typeface="+mn-lt"/>
                          <a:ea typeface="+mn-ea"/>
                          <a:cs typeface="+mn-cs"/>
                        </a:rPr>
                        <a:t>Andrey Pudeyev</a:t>
                      </a:r>
                      <a:endParaRPr kumimoji="1" lang="ru-RU" sz="1600" kern="1200" dirty="0">
                        <a:solidFill>
                          <a:schemeClr val="tx1"/>
                        </a:solidFill>
                        <a:latin typeface="+mn-lt"/>
                        <a:ea typeface="+mn-ea"/>
                        <a:cs typeface="+mn-cs"/>
                      </a:endParaRPr>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smtClean="0">
                          <a:solidFill>
                            <a:schemeClr val="tx1"/>
                          </a:solidFill>
                          <a:latin typeface="+mn-lt"/>
                          <a:ea typeface="+mn-ea"/>
                          <a:cs typeface="+mn-cs"/>
                        </a:rPr>
                        <a:t>Intel</a:t>
                      </a:r>
                      <a:endParaRPr kumimoji="1" lang="ru-RU" sz="1600" kern="1200" dirty="0" smtClean="0">
                        <a:solidFill>
                          <a:schemeClr val="tx1"/>
                        </a:solidFill>
                        <a:latin typeface="+mn-lt"/>
                        <a:ea typeface="+mn-ea"/>
                        <a:cs typeface="+mn-cs"/>
                      </a:endParaRPr>
                    </a:p>
                  </a:txBody>
                  <a:tcPr marL="72000" marR="72000" marT="36000" marB="36000"/>
                </a:tc>
                <a:tc>
                  <a:txBody>
                    <a:bodyPr/>
                    <a:lstStyle/>
                    <a:p>
                      <a:pPr>
                        <a:spcAft>
                          <a:spcPts val="0"/>
                        </a:spcAft>
                      </a:pP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kumimoji="1" lang="en-US" sz="1200" kern="1200" dirty="0" smtClean="0">
                          <a:solidFill>
                            <a:schemeClr val="tx1"/>
                          </a:solidFill>
                          <a:effectLst/>
                          <a:latin typeface="Times New Roman" panose="02020603050405020304" pitchFamily="18" charset="0"/>
                          <a:ea typeface="Times New Roman" panose="02020603050405020304" pitchFamily="18" charset="0"/>
                          <a:cs typeface="+mn-cs"/>
                        </a:rPr>
                        <a:t>andrey.pudeyev@intel.com</a:t>
                      </a:r>
                      <a:endParaRPr kumimoji="1" lang="ru-RU" sz="1200" kern="1200" dirty="0">
                        <a:solidFill>
                          <a:schemeClr val="tx1"/>
                        </a:solidFill>
                        <a:effectLst/>
                        <a:latin typeface="Times New Roman" panose="02020603050405020304" pitchFamily="18" charset="0"/>
                        <a:ea typeface="Times New Roman" panose="02020603050405020304" pitchFamily="18" charset="0"/>
                        <a:cs typeface="+mn-cs"/>
                      </a:endParaRPr>
                    </a:p>
                  </a:txBody>
                  <a:tcPr marL="72000" marR="7200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a:solidFill>
                            <a:schemeClr val="tx1"/>
                          </a:solidFill>
                          <a:latin typeface="+mn-lt"/>
                          <a:ea typeface="+mn-ea"/>
                          <a:cs typeface="+mn-cs"/>
                        </a:rPr>
                        <a:t>Artyom Lomayev</a:t>
                      </a:r>
                      <a:endParaRPr kumimoji="1" lang="ru-RU" sz="1600" kern="1200" dirty="0">
                        <a:solidFill>
                          <a:schemeClr val="tx1"/>
                        </a:solidFill>
                        <a:latin typeface="+mn-lt"/>
                        <a:ea typeface="+mn-ea"/>
                        <a:cs typeface="+mn-cs"/>
                      </a:endParaRPr>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a:solidFill>
                            <a:schemeClr val="tx1"/>
                          </a:solidFill>
                          <a:latin typeface="+mn-lt"/>
                          <a:ea typeface="+mn-ea"/>
                          <a:cs typeface="+mn-cs"/>
                        </a:rPr>
                        <a:t>Intel</a:t>
                      </a:r>
                      <a:endParaRPr kumimoji="1" lang="ru-RU" sz="1600" kern="1200" dirty="0">
                        <a:solidFill>
                          <a:schemeClr val="tx1"/>
                        </a:solidFill>
                        <a:latin typeface="+mn-lt"/>
                        <a:ea typeface="+mn-ea"/>
                        <a:cs typeface="+mn-cs"/>
                      </a:endParaRPr>
                    </a:p>
                  </a:txBody>
                  <a:tcPr marL="72000" marR="72000" marT="36000" marB="36000"/>
                </a:tc>
                <a:tc>
                  <a:txBody>
                    <a:bodyPr/>
                    <a:lstStyle/>
                    <a:p>
                      <a:pPr>
                        <a:spcAft>
                          <a:spcPts val="0"/>
                        </a:spcAft>
                      </a:pPr>
                      <a:r>
                        <a:rPr lang="en-US" sz="1600" dirty="0">
                          <a:effectLst/>
                          <a:latin typeface="Times New Roman" panose="02020603050405020304" pitchFamily="18" charset="0"/>
                          <a:ea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600" dirty="0">
                          <a:effectLst/>
                          <a:latin typeface="Times New Roman" panose="02020603050405020304" pitchFamily="18" charset="0"/>
                          <a:ea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dirty="0">
                          <a:effectLst/>
                          <a:latin typeface="Times New Roman" panose="02020603050405020304" pitchFamily="18" charset="0"/>
                          <a:ea typeface="Times New Roman" panose="02020603050405020304" pitchFamily="18" charset="0"/>
                        </a:rPr>
                        <a:t>artyom.lomayev@intel.com</a:t>
                      </a:r>
                      <a:endParaRPr lang="ru-RU" sz="1000" dirty="0">
                        <a:effectLst/>
                        <a:latin typeface="Times New Roman" panose="02020603050405020304" pitchFamily="18" charset="0"/>
                        <a:ea typeface="Times New Roman" panose="02020603050405020304" pitchFamily="18" charset="0"/>
                      </a:endParaRPr>
                    </a:p>
                  </a:txBody>
                  <a:tcPr marL="72000" marR="72000" marT="0" marB="0"/>
                </a:tc>
              </a:tr>
            </a:tbl>
          </a:graphicData>
        </a:graphic>
      </p:graphicFrame>
      <p:sp>
        <p:nvSpPr>
          <p:cNvPr id="6" name="Footer Placeholder 5"/>
          <p:cNvSpPr>
            <a:spLocks noGrp="1"/>
          </p:cNvSpPr>
          <p:nvPr>
            <p:ph type="ftr" idx="10"/>
          </p:nvPr>
        </p:nvSpPr>
        <p:spPr/>
        <p:txBody>
          <a:bodyPr/>
          <a:lstStyle/>
          <a:p>
            <a:r>
              <a:rPr lang="en-US" altLang="zh-TW" smtClean="0"/>
              <a:t>Alexander Maltsev, Intel</a:t>
            </a:r>
            <a:endParaRPr lang="en-GB" dirty="0"/>
          </a:p>
        </p:txBody>
      </p:sp>
      <p:sp>
        <p:nvSpPr>
          <p:cNvPr id="7" name="Slide Number Placeholder 6"/>
          <p:cNvSpPr>
            <a:spLocks noGrp="1"/>
          </p:cNvSpPr>
          <p:nvPr>
            <p:ph type="sldNum" idx="11"/>
          </p:nvPr>
        </p:nvSpPr>
        <p:spPr/>
        <p:txBody>
          <a:bodyPr/>
          <a:lstStyle/>
          <a:p>
            <a:pPr defTabSz="449263"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9263" eaLnBrk="0" fontAlgn="base" hangingPunct="0">
                <a:spcBef>
                  <a:spcPct val="0"/>
                </a:spcBef>
                <a:spcAft>
                  <a:spcPct val="0"/>
                </a:spcAft>
                <a:buClr>
                  <a:srgbClr val="000000"/>
                </a:buClr>
                <a:buSzPct val="100000"/>
                <a:buFont typeface="Times New Roman" pitchFamily="16" charset="0"/>
                <a:buNone/>
              </a:pPr>
              <a:t>1</a:t>
            </a:fld>
            <a:endParaRPr lang="en-GB"/>
          </a:p>
        </p:txBody>
      </p:sp>
    </p:spTree>
    <p:extLst>
      <p:ext uri="{BB962C8B-B14F-4D97-AF65-F5344CB8AC3E}">
        <p14:creationId xmlns:p14="http://schemas.microsoft.com/office/powerpoint/2010/main" val="3812172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10</a:t>
            </a:fld>
            <a:endParaRPr lang="ru-RU"/>
          </a:p>
        </p:txBody>
      </p:sp>
      <p:sp>
        <p:nvSpPr>
          <p:cNvPr id="6" name="Title 3"/>
          <p:cNvSpPr>
            <a:spLocks noGrp="1"/>
          </p:cNvSpPr>
          <p:nvPr>
            <p:ph type="title"/>
          </p:nvPr>
        </p:nvSpPr>
        <p:spPr>
          <a:xfrm>
            <a:off x="685800" y="685801"/>
            <a:ext cx="7770813" cy="618963"/>
          </a:xfrm>
        </p:spPr>
        <p:txBody>
          <a:bodyPr/>
          <a:lstStyle/>
          <a:p>
            <a:r>
              <a:rPr lang="en-US" dirty="0" smtClean="0"/>
              <a:t>Simulation results</a:t>
            </a:r>
            <a:endParaRPr lang="ru-RU" dirty="0"/>
          </a:p>
        </p:txBody>
      </p:sp>
      <p:pic>
        <p:nvPicPr>
          <p:cNvPr id="8" name="Picture 7"/>
          <p:cNvPicPr>
            <a:picLocks noChangeAspect="1"/>
          </p:cNvPicPr>
          <p:nvPr/>
        </p:nvPicPr>
        <p:blipFill>
          <a:blip r:embed="rId2"/>
          <a:stretch>
            <a:fillRect/>
          </a:stretch>
        </p:blipFill>
        <p:spPr>
          <a:xfrm>
            <a:off x="558657" y="3970867"/>
            <a:ext cx="2802899" cy="2124636"/>
          </a:xfrm>
          <a:prstGeom prst="rect">
            <a:avLst/>
          </a:prstGeom>
        </p:spPr>
      </p:pic>
      <p:pic>
        <p:nvPicPr>
          <p:cNvPr id="9" name="Picture 8"/>
          <p:cNvPicPr>
            <a:picLocks noChangeAspect="1"/>
          </p:cNvPicPr>
          <p:nvPr/>
        </p:nvPicPr>
        <p:blipFill>
          <a:blip r:embed="rId3"/>
          <a:stretch>
            <a:fillRect/>
          </a:stretch>
        </p:blipFill>
        <p:spPr>
          <a:xfrm>
            <a:off x="3220485" y="3970867"/>
            <a:ext cx="2802899" cy="2124636"/>
          </a:xfrm>
          <a:prstGeom prst="rect">
            <a:avLst/>
          </a:prstGeom>
        </p:spPr>
      </p:pic>
      <p:pic>
        <p:nvPicPr>
          <p:cNvPr id="10" name="Picture 9"/>
          <p:cNvPicPr>
            <a:picLocks noChangeAspect="1"/>
          </p:cNvPicPr>
          <p:nvPr/>
        </p:nvPicPr>
        <p:blipFill>
          <a:blip r:embed="rId4"/>
          <a:stretch>
            <a:fillRect/>
          </a:stretch>
        </p:blipFill>
        <p:spPr>
          <a:xfrm>
            <a:off x="5882313" y="3970867"/>
            <a:ext cx="2802899" cy="2124636"/>
          </a:xfrm>
          <a:prstGeom prst="rect">
            <a:avLst/>
          </a:prstGeom>
        </p:spPr>
      </p:pic>
      <p:sp>
        <p:nvSpPr>
          <p:cNvPr id="11" name="Content Placeholder 4"/>
          <p:cNvSpPr txBox="1">
            <a:spLocks/>
          </p:cNvSpPr>
          <p:nvPr/>
        </p:nvSpPr>
        <p:spPr bwMode="auto">
          <a:xfrm>
            <a:off x="685800" y="1582428"/>
            <a:ext cx="7770813" cy="22291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180000" indent="-180000" algn="l" defTabSz="449263" rtl="0" eaLnBrk="1" fontAlgn="base" hangingPunct="1">
              <a:spcBef>
                <a:spcPts val="0"/>
              </a:spcBef>
              <a:spcAft>
                <a:spcPct val="0"/>
              </a:spcAft>
              <a:buClr>
                <a:srgbClr val="000000"/>
              </a:buClr>
              <a:buSzPct val="100000"/>
              <a:buFont typeface="Arial" panose="020B0604020202020204" pitchFamily="34" charset="0"/>
              <a:buChar char="•"/>
              <a:defRPr kumimoji="1" sz="2400" b="0">
                <a:solidFill>
                  <a:srgbClr val="000000"/>
                </a:solidFill>
                <a:latin typeface="+mn-lt"/>
                <a:ea typeface="+mn-ea"/>
                <a:cs typeface="+mn-cs"/>
              </a:defRPr>
            </a:lvl1pPr>
            <a:lvl2pPr marL="360000" indent="-180000" algn="l" defTabSz="449263" rtl="0" eaLnBrk="1" fontAlgn="base" hangingPunct="1">
              <a:spcBef>
                <a:spcPts val="0"/>
              </a:spcBef>
              <a:spcAft>
                <a:spcPct val="0"/>
              </a:spcAft>
              <a:buClr>
                <a:srgbClr val="000000"/>
              </a:buClr>
              <a:buSzPct val="75000"/>
              <a:buFont typeface="Times New Roman" panose="02020603050405020304" pitchFamily="18" charset="0"/>
              <a:buChar char="–"/>
              <a:defRPr kumimoji="1" sz="2000">
                <a:solidFill>
                  <a:srgbClr val="000000"/>
                </a:solidFill>
                <a:latin typeface="+mn-lt"/>
                <a:ea typeface="+mn-ea"/>
              </a:defRPr>
            </a:lvl2pPr>
            <a:lvl3pPr marL="54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a:solidFill>
                  <a:srgbClr val="000000"/>
                </a:solidFill>
                <a:latin typeface="+mn-lt"/>
                <a:ea typeface="+mn-ea"/>
              </a:defRPr>
            </a:lvl3pPr>
            <a:lvl4pPr marL="72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just"/>
            <a:r>
              <a:rPr lang="en-US" sz="2000" kern="0" dirty="0" smtClean="0"/>
              <a:t>Figures below demonstrate the average number of STA in MU group in codebook-based MU-MIMO versus the number of best AP TX sectors reported to AP by each STA </a:t>
            </a:r>
          </a:p>
          <a:p>
            <a:pPr algn="just"/>
            <a:r>
              <a:rPr lang="en-US" sz="2000" kern="0" dirty="0" smtClean="0"/>
              <a:t>As it can be seen from the simulation </a:t>
            </a:r>
            <a:r>
              <a:rPr lang="en-US" sz="2000" dirty="0" smtClean="0"/>
              <a:t>results, for efficient </a:t>
            </a:r>
            <a:r>
              <a:rPr lang="en-US" sz="2000" dirty="0"/>
              <a:t>MU-MIMO grouping it is sufficient for EDMG STA </a:t>
            </a:r>
            <a:r>
              <a:rPr lang="en-US" sz="2000" i="1" dirty="0"/>
              <a:t>to report </a:t>
            </a:r>
            <a:r>
              <a:rPr lang="en-US" sz="2000" i="1" dirty="0" smtClean="0"/>
              <a:t>only two </a:t>
            </a:r>
            <a:r>
              <a:rPr lang="en-US" sz="2000" i="1" dirty="0"/>
              <a:t>AP TX sectors,</a:t>
            </a:r>
            <a:r>
              <a:rPr lang="en-US" sz="2000" dirty="0"/>
              <a:t> received by EDMG STA with best quality in </a:t>
            </a:r>
            <a:r>
              <a:rPr lang="en-US" sz="2000" dirty="0" smtClean="0"/>
              <a:t>BTI. It may give up to 8% throughput increasing in complex multipath channels.</a:t>
            </a:r>
            <a:endParaRPr lang="en-US" sz="2000" dirty="0"/>
          </a:p>
          <a:p>
            <a:pPr marL="0" indent="0" algn="just">
              <a:buFont typeface="Arial" panose="020B0604020202020204" pitchFamily="34" charset="0"/>
              <a:buNone/>
            </a:pPr>
            <a:endParaRPr lang="ru-RU" sz="2000" kern="0" dirty="0"/>
          </a:p>
        </p:txBody>
      </p:sp>
    </p:spTree>
    <p:extLst>
      <p:ext uri="{BB962C8B-B14F-4D97-AF65-F5344CB8AC3E}">
        <p14:creationId xmlns:p14="http://schemas.microsoft.com/office/powerpoint/2010/main" val="87906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11</a:t>
            </a:fld>
            <a:endParaRPr lang="ru-RU"/>
          </a:p>
        </p:txBody>
      </p:sp>
      <p:sp>
        <p:nvSpPr>
          <p:cNvPr id="4" name="Title 3"/>
          <p:cNvSpPr>
            <a:spLocks noGrp="1"/>
          </p:cNvSpPr>
          <p:nvPr>
            <p:ph type="title"/>
          </p:nvPr>
        </p:nvSpPr>
        <p:spPr/>
        <p:txBody>
          <a:bodyPr/>
          <a:lstStyle/>
          <a:p>
            <a:r>
              <a:rPr lang="en-US" dirty="0" smtClean="0"/>
              <a:t>Straw poll </a:t>
            </a:r>
            <a:r>
              <a:rPr lang="en-US" dirty="0" smtClean="0"/>
              <a:t>1</a:t>
            </a:r>
            <a:endParaRPr lang="ru-RU" dirty="0"/>
          </a:p>
        </p:txBody>
      </p:sp>
      <p:sp>
        <p:nvSpPr>
          <p:cNvPr id="5" name="Content Placeholder 4"/>
          <p:cNvSpPr>
            <a:spLocks noGrp="1"/>
          </p:cNvSpPr>
          <p:nvPr>
            <p:ph sz="quarter" idx="13"/>
          </p:nvPr>
        </p:nvSpPr>
        <p:spPr/>
        <p:txBody>
          <a:bodyPr/>
          <a:lstStyle/>
          <a:p>
            <a:pPr algn="just"/>
            <a:r>
              <a:rPr lang="en-US" dirty="0"/>
              <a:t>Would you agree </a:t>
            </a:r>
            <a:r>
              <a:rPr lang="en-US" dirty="0" smtClean="0"/>
              <a:t>that</a:t>
            </a:r>
            <a:endParaRPr lang="en-US" dirty="0"/>
          </a:p>
          <a:p>
            <a:pPr marL="0" indent="0" algn="just">
              <a:buNone/>
            </a:pPr>
            <a:r>
              <a:rPr lang="en-US" dirty="0" smtClean="0"/>
              <a:t>“</a:t>
            </a:r>
            <a:r>
              <a:rPr lang="en-US" i="1" dirty="0"/>
              <a:t>EDMG Group fields</a:t>
            </a:r>
            <a:r>
              <a:rPr lang="en-US" dirty="0"/>
              <a:t> of </a:t>
            </a:r>
            <a:r>
              <a:rPr lang="en-US" i="1" dirty="0"/>
              <a:t>EDMG Group ID </a:t>
            </a:r>
            <a:r>
              <a:rPr lang="en-US" i="1" dirty="0" smtClean="0"/>
              <a:t>Set element </a:t>
            </a:r>
            <a:r>
              <a:rPr lang="en-US" dirty="0" smtClean="0"/>
              <a:t>should contain </a:t>
            </a:r>
            <a:r>
              <a:rPr lang="en-US" dirty="0"/>
              <a:t>the STAs AIDs </a:t>
            </a:r>
            <a:r>
              <a:rPr lang="en-US" dirty="0" smtClean="0"/>
              <a:t>and the corresponding indexes </a:t>
            </a:r>
            <a:r>
              <a:rPr lang="en-US" dirty="0"/>
              <a:t>of the AP TX sectors </a:t>
            </a:r>
            <a:r>
              <a:rPr lang="en-US" dirty="0" smtClean="0"/>
              <a:t>(chosen from </a:t>
            </a:r>
            <a:r>
              <a:rPr lang="en-US" dirty="0"/>
              <a:t>the best sectors reported </a:t>
            </a:r>
            <a:r>
              <a:rPr lang="en-US" dirty="0" smtClean="0"/>
              <a:t>by STAs), which </a:t>
            </a:r>
            <a:r>
              <a:rPr lang="en-US" dirty="0" smtClean="0"/>
              <a:t>may</a:t>
            </a:r>
            <a:r>
              <a:rPr lang="en-US" dirty="0" smtClean="0"/>
              <a:t> </a:t>
            </a:r>
            <a:r>
              <a:rPr lang="en-US" dirty="0"/>
              <a:t>be used by </a:t>
            </a:r>
            <a:r>
              <a:rPr lang="en-US" dirty="0" smtClean="0"/>
              <a:t>the AP </a:t>
            </a:r>
            <a:r>
              <a:rPr lang="en-US" dirty="0"/>
              <a:t>for transmission to each STA in MU mode of </a:t>
            </a:r>
            <a:r>
              <a:rPr lang="en-US" dirty="0" smtClean="0"/>
              <a:t>operation</a:t>
            </a:r>
            <a:r>
              <a:rPr lang="en-US" dirty="0" smtClean="0"/>
              <a:t>.”</a:t>
            </a:r>
            <a:endParaRPr lang="ru-RU" sz="2000" dirty="0"/>
          </a:p>
          <a:p>
            <a:endParaRPr lang="ru-RU" dirty="0"/>
          </a:p>
        </p:txBody>
      </p:sp>
    </p:spTree>
    <p:extLst>
      <p:ext uri="{BB962C8B-B14F-4D97-AF65-F5344CB8AC3E}">
        <p14:creationId xmlns:p14="http://schemas.microsoft.com/office/powerpoint/2010/main" val="1521873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2</a:t>
            </a:fld>
            <a:endParaRPr lang="ru-RU"/>
          </a:p>
        </p:txBody>
      </p:sp>
      <p:sp>
        <p:nvSpPr>
          <p:cNvPr id="4" name="Title 3"/>
          <p:cNvSpPr>
            <a:spLocks noGrp="1"/>
          </p:cNvSpPr>
          <p:nvPr>
            <p:ph type="title"/>
          </p:nvPr>
        </p:nvSpPr>
        <p:spPr/>
        <p:txBody>
          <a:bodyPr/>
          <a:lstStyle/>
          <a:p>
            <a:r>
              <a:rPr lang="en-US" dirty="0" smtClean="0"/>
              <a:t>Abstract</a:t>
            </a:r>
            <a:endParaRPr lang="ru-RU" dirty="0"/>
          </a:p>
        </p:txBody>
      </p:sp>
      <p:sp>
        <p:nvSpPr>
          <p:cNvPr id="5" name="Content Placeholder 4"/>
          <p:cNvSpPr>
            <a:spLocks noGrp="1"/>
          </p:cNvSpPr>
          <p:nvPr>
            <p:ph sz="quarter" idx="13"/>
          </p:nvPr>
        </p:nvSpPr>
        <p:spPr/>
        <p:txBody>
          <a:bodyPr/>
          <a:lstStyle/>
          <a:p>
            <a:pPr marL="0" indent="0" algn="just">
              <a:buNone/>
            </a:pPr>
            <a:r>
              <a:rPr lang="en-US" dirty="0" smtClean="0"/>
              <a:t>This presentation proposes the </a:t>
            </a:r>
            <a:r>
              <a:rPr lang="en-US" dirty="0"/>
              <a:t>MU-MIMO codebook based transmission flow </a:t>
            </a:r>
            <a:r>
              <a:rPr lang="en-US" dirty="0" smtClean="0"/>
              <a:t>for IEEE802.11ay. The flow contains the Enhanced SLS beamforming which provides extended coverage and beam training for both TX and RX of all EDMG STAs</a:t>
            </a:r>
            <a:r>
              <a:rPr lang="en-US" dirty="0"/>
              <a:t>. The proposed MU-MIMO transmission flow also contains scheduling </a:t>
            </a:r>
            <a:r>
              <a:rPr lang="en-US" dirty="0" smtClean="0"/>
              <a:t>procedure. System level simulations have shown that such training </a:t>
            </a:r>
            <a:r>
              <a:rPr lang="en-US" dirty="0"/>
              <a:t>is enough accurate to establish MU-MIMO links with </a:t>
            </a:r>
            <a:r>
              <a:rPr lang="en-US" dirty="0" smtClean="0"/>
              <a:t>high throughputs.</a:t>
            </a:r>
            <a:endParaRPr lang="ru-RU" dirty="0"/>
          </a:p>
        </p:txBody>
      </p:sp>
    </p:spTree>
    <p:extLst>
      <p:ext uri="{BB962C8B-B14F-4D97-AF65-F5344CB8AC3E}">
        <p14:creationId xmlns:p14="http://schemas.microsoft.com/office/powerpoint/2010/main" val="3739341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895014" y="1805655"/>
            <a:ext cx="3555929" cy="4225477"/>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3</a:t>
            </a:fld>
            <a:endParaRPr lang="ru-RU"/>
          </a:p>
        </p:txBody>
      </p:sp>
      <p:sp>
        <p:nvSpPr>
          <p:cNvPr id="4" name="Title 3"/>
          <p:cNvSpPr>
            <a:spLocks noGrp="1"/>
          </p:cNvSpPr>
          <p:nvPr>
            <p:ph type="title"/>
          </p:nvPr>
        </p:nvSpPr>
        <p:spPr>
          <a:xfrm>
            <a:off x="685800" y="685801"/>
            <a:ext cx="7770813" cy="844616"/>
          </a:xfrm>
        </p:spPr>
        <p:txBody>
          <a:bodyPr/>
          <a:lstStyle/>
          <a:p>
            <a:r>
              <a:rPr lang="en-US" dirty="0" smtClean="0"/>
              <a:t>MU-MIMO channel access and transmission flow</a:t>
            </a:r>
            <a:endParaRPr lang="ru-RU" dirty="0"/>
          </a:p>
        </p:txBody>
      </p:sp>
    </p:spTree>
    <p:extLst>
      <p:ext uri="{BB962C8B-B14F-4D97-AF65-F5344CB8AC3E}">
        <p14:creationId xmlns:p14="http://schemas.microsoft.com/office/powerpoint/2010/main" val="1628522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905" y="2193612"/>
            <a:ext cx="8775295" cy="4208315"/>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4</a:t>
            </a:fld>
            <a:endParaRPr lang="ru-RU"/>
          </a:p>
        </p:txBody>
      </p:sp>
      <p:sp>
        <p:nvSpPr>
          <p:cNvPr id="4" name="Title 3"/>
          <p:cNvSpPr>
            <a:spLocks noGrp="1"/>
          </p:cNvSpPr>
          <p:nvPr>
            <p:ph type="title"/>
          </p:nvPr>
        </p:nvSpPr>
        <p:spPr/>
        <p:txBody>
          <a:bodyPr/>
          <a:lstStyle/>
          <a:p>
            <a:r>
              <a:rPr lang="en-US" dirty="0" smtClean="0"/>
              <a:t>Enhanced SLS</a:t>
            </a:r>
            <a:endParaRPr lang="ru-RU" dirty="0"/>
          </a:p>
        </p:txBody>
      </p:sp>
      <p:grpSp>
        <p:nvGrpSpPr>
          <p:cNvPr id="6" name="Group 5"/>
          <p:cNvGrpSpPr/>
          <p:nvPr/>
        </p:nvGrpSpPr>
        <p:grpSpPr>
          <a:xfrm>
            <a:off x="2503684" y="1396253"/>
            <a:ext cx="4739881" cy="279608"/>
            <a:chOff x="4102418" y="1434792"/>
            <a:chExt cx="4739881" cy="279608"/>
          </a:xfrm>
        </p:grpSpPr>
        <p:sp>
          <p:nvSpPr>
            <p:cNvPr id="7" name="Rectangle 6"/>
            <p:cNvSpPr/>
            <p:nvPr/>
          </p:nvSpPr>
          <p:spPr bwMode="auto">
            <a:xfrm>
              <a:off x="5184043" y="1435918"/>
              <a:ext cx="1665383" cy="277356"/>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a:solidFill>
                    <a:srgbClr val="FFFFFF"/>
                  </a:solidFill>
                </a:rPr>
                <a:t>D</a:t>
              </a:r>
              <a:r>
                <a:rPr lang="en-US" sz="1100" dirty="0" smtClean="0">
                  <a:solidFill>
                    <a:srgbClr val="FFFFFF"/>
                  </a:solidFill>
                </a:rPr>
                <a:t>TI</a:t>
              </a:r>
              <a:endParaRPr lang="ru-RU" sz="1100" dirty="0" smtClean="0">
                <a:solidFill>
                  <a:srgbClr val="FFFFFF"/>
                </a:solidFill>
              </a:endParaRPr>
            </a:p>
          </p:txBody>
        </p:sp>
        <p:sp>
          <p:nvSpPr>
            <p:cNvPr id="8" name="Rectangle 7"/>
            <p:cNvSpPr/>
            <p:nvPr/>
          </p:nvSpPr>
          <p:spPr bwMode="auto">
            <a:xfrm>
              <a:off x="4556434" y="1435917"/>
              <a:ext cx="627609" cy="278483"/>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A-BFT</a:t>
              </a:r>
              <a:endParaRPr lang="ru-RU" sz="1100" dirty="0" smtClean="0">
                <a:solidFill>
                  <a:srgbClr val="FFFFFF"/>
                </a:solidFill>
              </a:endParaRPr>
            </a:p>
          </p:txBody>
        </p:sp>
        <p:sp>
          <p:nvSpPr>
            <p:cNvPr id="9" name="Rectangle 8"/>
            <p:cNvSpPr/>
            <p:nvPr/>
          </p:nvSpPr>
          <p:spPr bwMode="auto">
            <a:xfrm>
              <a:off x="4102418" y="1435817"/>
              <a:ext cx="451312" cy="278069"/>
            </a:xfrm>
            <a:prstGeom prst="rect">
              <a:avLst/>
            </a:prstGeom>
            <a:solidFill>
              <a:srgbClr val="0070C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BTI</a:t>
              </a:r>
              <a:endParaRPr lang="ru-RU" sz="1100" dirty="0" smtClean="0">
                <a:solidFill>
                  <a:srgbClr val="FFFFFF"/>
                </a:solidFill>
              </a:endParaRPr>
            </a:p>
          </p:txBody>
        </p:sp>
        <p:sp>
          <p:nvSpPr>
            <p:cNvPr id="10" name="Rectangle 9"/>
            <p:cNvSpPr/>
            <p:nvPr/>
          </p:nvSpPr>
          <p:spPr bwMode="auto">
            <a:xfrm>
              <a:off x="6851552" y="1435917"/>
              <a:ext cx="424040" cy="277356"/>
            </a:xfrm>
            <a:prstGeom prst="rect">
              <a:avLst/>
            </a:prstGeom>
            <a:solidFill>
              <a:srgbClr val="0070C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BTI</a:t>
              </a:r>
              <a:endParaRPr lang="ru-RU" sz="1100" dirty="0" smtClean="0">
                <a:solidFill>
                  <a:srgbClr val="FFFFFF"/>
                </a:solidFill>
              </a:endParaRPr>
            </a:p>
          </p:txBody>
        </p:sp>
        <p:sp>
          <p:nvSpPr>
            <p:cNvPr id="11" name="Rectangle 10"/>
            <p:cNvSpPr/>
            <p:nvPr/>
          </p:nvSpPr>
          <p:spPr bwMode="auto">
            <a:xfrm>
              <a:off x="7275592" y="1435917"/>
              <a:ext cx="1566707" cy="277356"/>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225425"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		DTI </a:t>
              </a:r>
              <a:endParaRPr lang="ru-RU" sz="1100" dirty="0" smtClean="0">
                <a:solidFill>
                  <a:srgbClr val="FFFFFF"/>
                </a:solidFill>
              </a:endParaRPr>
            </a:p>
          </p:txBody>
        </p:sp>
        <p:sp>
          <p:nvSpPr>
            <p:cNvPr id="12" name="Rectangle 11"/>
            <p:cNvSpPr/>
            <p:nvPr/>
          </p:nvSpPr>
          <p:spPr bwMode="auto">
            <a:xfrm>
              <a:off x="5247747" y="1434792"/>
              <a:ext cx="501460" cy="277356"/>
            </a:xfrm>
            <a:prstGeom prst="rect">
              <a:avLst/>
            </a:prstGeom>
            <a:solidFill>
              <a:srgbClr val="FFC000"/>
            </a:solidFill>
            <a:ln w="9525" cap="flat" cmpd="sng" algn="ctr">
              <a:solidFill>
                <a:schemeClr val="tx1"/>
              </a:solidFill>
              <a:prstDash val="dash"/>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700" b="1" dirty="0" smtClean="0">
                  <a:solidFill>
                    <a:srgbClr val="FFFFFF"/>
                  </a:solidFill>
                </a:rPr>
                <a:t>BFT allocation</a:t>
              </a:r>
              <a:endParaRPr lang="ru-RU" sz="700" b="1" dirty="0" smtClean="0">
                <a:solidFill>
                  <a:srgbClr val="FFFFFF"/>
                </a:solidFill>
              </a:endParaRPr>
            </a:p>
          </p:txBody>
        </p:sp>
        <p:sp>
          <p:nvSpPr>
            <p:cNvPr id="13" name="Rectangle 12"/>
            <p:cNvSpPr/>
            <p:nvPr/>
          </p:nvSpPr>
          <p:spPr bwMode="auto">
            <a:xfrm>
              <a:off x="8145781" y="1434792"/>
              <a:ext cx="533399" cy="277356"/>
            </a:xfrm>
            <a:prstGeom prst="rect">
              <a:avLst/>
            </a:prstGeom>
            <a:solidFill>
              <a:srgbClr val="FFC000"/>
            </a:solidFill>
            <a:ln w="9525" cap="flat" cmpd="sng" algn="ctr">
              <a:solidFill>
                <a:schemeClr val="tx1"/>
              </a:solidFill>
              <a:prstDash val="dash"/>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700" b="1" dirty="0" smtClean="0">
                  <a:solidFill>
                    <a:srgbClr val="FFFFFF"/>
                  </a:solidFill>
                </a:rPr>
                <a:t>Directional CBAP/SP</a:t>
              </a:r>
              <a:endParaRPr lang="ru-RU" sz="700" b="1" dirty="0" smtClean="0">
                <a:solidFill>
                  <a:srgbClr val="FFFFFF"/>
                </a:solidFill>
              </a:endParaRPr>
            </a:p>
          </p:txBody>
        </p:sp>
      </p:grpSp>
      <p:cxnSp>
        <p:nvCxnSpPr>
          <p:cNvPr id="15" name="Straight Connector 14"/>
          <p:cNvCxnSpPr/>
          <p:nvPr/>
        </p:nvCxnSpPr>
        <p:spPr bwMode="auto">
          <a:xfrm flipH="1">
            <a:off x="1349857" y="1682670"/>
            <a:ext cx="1153828" cy="83828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150473" y="1673609"/>
            <a:ext cx="4612527" cy="847341"/>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7" name="TextBox 16"/>
          <p:cNvSpPr txBox="1"/>
          <p:nvPr/>
        </p:nvSpPr>
        <p:spPr>
          <a:xfrm rot="16200000">
            <a:off x="-256001" y="4913785"/>
            <a:ext cx="1097282" cy="230832"/>
          </a:xfrm>
          <a:prstGeom prst="rect">
            <a:avLst/>
          </a:prstGeom>
          <a:noFill/>
        </p:spPr>
        <p:txBody>
          <a:bodyPr wrap="square" rtlCol="0">
            <a:spAutoFit/>
          </a:bodyPr>
          <a:lstStyle/>
          <a:p>
            <a:pPr algn="ctr"/>
            <a:r>
              <a:rPr lang="en-US" sz="900" b="1" dirty="0" smtClean="0">
                <a:solidFill>
                  <a:srgbClr val="000000"/>
                </a:solidFill>
              </a:rPr>
              <a:t>Far away STAs</a:t>
            </a:r>
            <a:endParaRPr lang="ru-RU" sz="900" b="1" dirty="0">
              <a:solidFill>
                <a:srgbClr val="000000"/>
              </a:solidFill>
            </a:endParaRPr>
          </a:p>
        </p:txBody>
      </p:sp>
      <p:sp>
        <p:nvSpPr>
          <p:cNvPr id="18" name="Left Brace 17"/>
          <p:cNvSpPr/>
          <p:nvPr/>
        </p:nvSpPr>
        <p:spPr bwMode="auto">
          <a:xfrm>
            <a:off x="408056" y="4236720"/>
            <a:ext cx="163444" cy="1584960"/>
          </a:xfrm>
          <a:prstGeom prst="leftBrace">
            <a:avLst/>
          </a:prstGeom>
          <a:gradFill flip="none" rotWithShape="1">
            <a:gsLst>
              <a:gs pos="0">
                <a:srgbClr val="00B8FF">
                  <a:tint val="66000"/>
                  <a:satMod val="160000"/>
                </a:srgbClr>
              </a:gs>
              <a:gs pos="50000">
                <a:srgbClr val="00B8FF">
                  <a:tint val="44500"/>
                  <a:satMod val="160000"/>
                </a:srgbClr>
              </a:gs>
              <a:gs pos="100000">
                <a:srgbClr val="00B8FF">
                  <a:tint val="23500"/>
                  <a:satMod val="160000"/>
                </a:srgbClr>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pPr>
            <a:endParaRPr lang="ru-RU" sz="2400" smtClean="0">
              <a:solidFill>
                <a:srgbClr val="FFFFFF"/>
              </a:solidFill>
            </a:endParaRPr>
          </a:p>
        </p:txBody>
      </p:sp>
      <p:cxnSp>
        <p:nvCxnSpPr>
          <p:cNvPr id="19" name="Straight Connector 18"/>
          <p:cNvCxnSpPr/>
          <p:nvPr/>
        </p:nvCxnSpPr>
        <p:spPr bwMode="auto">
          <a:xfrm flipH="1">
            <a:off x="2503684" y="1682670"/>
            <a:ext cx="451313" cy="83828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3585309" y="1682670"/>
            <a:ext cx="1772509" cy="880913"/>
          </a:xfrm>
          <a:prstGeom prst="line">
            <a:avLst/>
          </a:prstGeom>
          <a:solidFill>
            <a:srgbClr val="00B8FF"/>
          </a:solidFill>
          <a:ln w="127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86959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347133" y="1429737"/>
            <a:ext cx="8446345" cy="4567767"/>
          </a:xfrm>
        </p:spPr>
        <p:txBody>
          <a:bodyPr/>
          <a:lstStyle/>
          <a:p>
            <a:pPr algn="just"/>
            <a:r>
              <a:rPr lang="en-US" sz="1800" dirty="0" smtClean="0"/>
              <a:t>During Enhanced SLS EDMG STA reports to PCP/AP several best sectors defined during BTI to give the PCP/AP scheduler more flexibility in MU grouping.</a:t>
            </a:r>
          </a:p>
          <a:p>
            <a:pPr algn="just"/>
            <a:r>
              <a:rPr lang="en-US" sz="1800" dirty="0" smtClean="0"/>
              <a:t>The Destination AID field of the Allocation field of the Extended Schedule element may contain the Group ID.</a:t>
            </a:r>
          </a:p>
          <a:p>
            <a:r>
              <a:rPr lang="en-US" sz="1800" dirty="0"/>
              <a:t>To associate a </a:t>
            </a:r>
            <a:r>
              <a:rPr lang="en-US" sz="1800" dirty="0" smtClean="0"/>
              <a:t>Group </a:t>
            </a:r>
            <a:r>
              <a:rPr lang="en-US" sz="1800" dirty="0"/>
              <a:t>ID with a group of STAs a EDMG Group ID Set element </a:t>
            </a:r>
            <a:r>
              <a:rPr lang="en-US" sz="1800" dirty="0" smtClean="0"/>
              <a:t>is already defined in D0.32 </a:t>
            </a:r>
            <a:r>
              <a:rPr lang="en-US" sz="1800" dirty="0"/>
              <a:t>(9.4.2.254 EDMG Group ID Set element)</a:t>
            </a:r>
            <a:r>
              <a:rPr lang="en-US" sz="1800" dirty="0" smtClean="0"/>
              <a:t>. It </a:t>
            </a:r>
            <a:r>
              <a:rPr lang="en-US" sz="1800" dirty="0"/>
              <a:t>should be sent together with Extended Schedule element in DMG Beacon </a:t>
            </a:r>
            <a:r>
              <a:rPr lang="en-US" sz="1800" dirty="0" smtClean="0"/>
              <a:t>or </a:t>
            </a:r>
            <a:r>
              <a:rPr lang="en-US" sz="1800" dirty="0"/>
              <a:t>Announce frames. </a:t>
            </a:r>
          </a:p>
          <a:p>
            <a:r>
              <a:rPr lang="en-US" sz="1800" dirty="0" smtClean="0"/>
              <a:t>But the EDMG </a:t>
            </a:r>
            <a:r>
              <a:rPr lang="en-US" sz="1800" dirty="0"/>
              <a:t>Group </a:t>
            </a:r>
            <a:r>
              <a:rPr lang="en-US" sz="1800" dirty="0" smtClean="0"/>
              <a:t>fields in the EDMG </a:t>
            </a:r>
            <a:r>
              <a:rPr lang="en-US" sz="1800" dirty="0"/>
              <a:t>Group ID Set element </a:t>
            </a:r>
            <a:r>
              <a:rPr lang="en-US" sz="1800" i="1" dirty="0" smtClean="0"/>
              <a:t>should </a:t>
            </a:r>
            <a:r>
              <a:rPr lang="en-US" sz="1800" i="1" dirty="0"/>
              <a:t>contain not only the STAs AIDs but also the indexes of the </a:t>
            </a:r>
            <a:r>
              <a:rPr lang="en-US" sz="1800" i="1" dirty="0" smtClean="0"/>
              <a:t>AP TX sectors</a:t>
            </a:r>
            <a:r>
              <a:rPr lang="en-US" sz="1800" dirty="0" smtClean="0"/>
              <a:t> (from </a:t>
            </a:r>
            <a:r>
              <a:rPr lang="en-US" sz="1800" dirty="0"/>
              <a:t>the best sectors reported by </a:t>
            </a:r>
            <a:r>
              <a:rPr lang="en-US" sz="1800" dirty="0" smtClean="0"/>
              <a:t>STAs) which will be used by the AP for transmission to each STA in MU mode of operation.</a:t>
            </a:r>
            <a:endParaRPr lang="ru-RU" sz="1800" dirty="0"/>
          </a:p>
          <a:p>
            <a:pPr algn="just"/>
            <a:endParaRPr lang="en-US" sz="2000" dirty="0" smtClean="0"/>
          </a:p>
        </p:txBody>
      </p:sp>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5</a:t>
            </a:fld>
            <a:endParaRPr lang="ru-RU"/>
          </a:p>
        </p:txBody>
      </p:sp>
      <p:sp>
        <p:nvSpPr>
          <p:cNvPr id="4" name="Title 3"/>
          <p:cNvSpPr>
            <a:spLocks noGrp="1"/>
          </p:cNvSpPr>
          <p:nvPr>
            <p:ph type="title"/>
          </p:nvPr>
        </p:nvSpPr>
        <p:spPr/>
        <p:txBody>
          <a:bodyPr/>
          <a:lstStyle/>
          <a:p>
            <a:r>
              <a:rPr lang="en-US" dirty="0" smtClean="0"/>
              <a:t>MU </a:t>
            </a:r>
            <a:r>
              <a:rPr lang="en-US" dirty="0"/>
              <a:t>G</a:t>
            </a:r>
            <a:r>
              <a:rPr lang="en-US" dirty="0" smtClean="0"/>
              <a:t>rouping and Scheduling</a:t>
            </a:r>
            <a:endParaRPr lang="ru-RU" dirty="0"/>
          </a:p>
        </p:txBody>
      </p:sp>
      <p:sp>
        <p:nvSpPr>
          <p:cNvPr id="7" name="TextBox 6"/>
          <p:cNvSpPr txBox="1"/>
          <p:nvPr/>
        </p:nvSpPr>
        <p:spPr>
          <a:xfrm>
            <a:off x="2108200" y="6151151"/>
            <a:ext cx="6233160" cy="300082"/>
          </a:xfrm>
          <a:prstGeom prst="rect">
            <a:avLst/>
          </a:prstGeom>
          <a:solidFill>
            <a:schemeClr val="bg1"/>
          </a:solidFill>
        </p:spPr>
        <p:txBody>
          <a:bodyPr wrap="square" rtlCol="0">
            <a:spAutoFit/>
          </a:bodyPr>
          <a:lstStyle/>
          <a:p>
            <a:pPr defTabSz="782638">
              <a:tabLst>
                <a:tab pos="1346200" algn="l"/>
                <a:tab pos="1973263" algn="l"/>
                <a:tab pos="2514600" algn="l"/>
                <a:tab pos="3048000" algn="l"/>
                <a:tab pos="3589338" algn="l"/>
                <a:tab pos="4572000" algn="l"/>
                <a:tab pos="5113338" algn="l"/>
              </a:tabLst>
            </a:pPr>
            <a:r>
              <a:rPr lang="en-US" sz="1350" dirty="0"/>
              <a:t>Bits         </a:t>
            </a:r>
            <a:r>
              <a:rPr lang="en-US" sz="1350" dirty="0" smtClean="0"/>
              <a:t>      	8	8	2	8	2 	8	2</a:t>
            </a:r>
            <a:endParaRPr lang="en-US" sz="1350" dirty="0"/>
          </a:p>
        </p:txBody>
      </p:sp>
      <p:sp>
        <p:nvSpPr>
          <p:cNvPr id="9" name="TextBox 8"/>
          <p:cNvSpPr txBox="1"/>
          <p:nvPr/>
        </p:nvSpPr>
        <p:spPr>
          <a:xfrm>
            <a:off x="1661160" y="4466655"/>
            <a:ext cx="6729307" cy="300082"/>
          </a:xfrm>
          <a:prstGeom prst="rect">
            <a:avLst/>
          </a:prstGeom>
          <a:noFill/>
        </p:spPr>
        <p:txBody>
          <a:bodyPr wrap="square" rtlCol="0">
            <a:spAutoFit/>
          </a:bodyPr>
          <a:lstStyle/>
          <a:p>
            <a:pPr defTabSz="898525">
              <a:tabLst>
                <a:tab pos="982663" algn="l"/>
                <a:tab pos="1879600" algn="l"/>
                <a:tab pos="2776538" algn="l"/>
                <a:tab pos="3767138" algn="l"/>
                <a:tab pos="4749800" algn="l"/>
                <a:tab pos="5646738" algn="l"/>
                <a:tab pos="6276975" algn="l"/>
              </a:tabLst>
            </a:pPr>
            <a:r>
              <a:rPr lang="en-US" sz="1350" dirty="0" smtClean="0"/>
              <a:t>Octets	1            	1               	1	1                	11             	11	</a:t>
            </a:r>
            <a:endParaRPr lang="en-US" sz="1350" dirty="0"/>
          </a:p>
        </p:txBody>
      </p:sp>
      <p:pic>
        <p:nvPicPr>
          <p:cNvPr id="6" name="Picture 5"/>
          <p:cNvPicPr>
            <a:picLocks noChangeAspect="1"/>
          </p:cNvPicPr>
          <p:nvPr/>
        </p:nvPicPr>
        <p:blipFill>
          <a:blip r:embed="rId2"/>
          <a:stretch>
            <a:fillRect/>
          </a:stretch>
        </p:blipFill>
        <p:spPr>
          <a:xfrm>
            <a:off x="2298178" y="4761809"/>
            <a:ext cx="6492938" cy="1519040"/>
          </a:xfrm>
          <a:prstGeom prst="rect">
            <a:avLst/>
          </a:prstGeom>
        </p:spPr>
      </p:pic>
    </p:spTree>
    <p:extLst>
      <p:ext uri="{BB962C8B-B14F-4D97-AF65-F5344CB8AC3E}">
        <p14:creationId xmlns:p14="http://schemas.microsoft.com/office/powerpoint/2010/main" val="1900589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66751" y="2739884"/>
            <a:ext cx="7341382" cy="3640278"/>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6</a:t>
            </a:fld>
            <a:endParaRPr lang="ru-RU"/>
          </a:p>
        </p:txBody>
      </p:sp>
      <p:sp>
        <p:nvSpPr>
          <p:cNvPr id="4" name="Title 3"/>
          <p:cNvSpPr>
            <a:spLocks noGrp="1"/>
          </p:cNvSpPr>
          <p:nvPr>
            <p:ph type="title"/>
          </p:nvPr>
        </p:nvSpPr>
        <p:spPr/>
        <p:txBody>
          <a:bodyPr/>
          <a:lstStyle/>
          <a:p>
            <a:r>
              <a:rPr lang="en-US" dirty="0" smtClean="0"/>
              <a:t>DL MU-MIMO transmission flow</a:t>
            </a:r>
            <a:endParaRPr lang="ru-RU" dirty="0"/>
          </a:p>
        </p:txBody>
      </p:sp>
      <p:sp>
        <p:nvSpPr>
          <p:cNvPr id="5" name="Content Placeholder 4"/>
          <p:cNvSpPr>
            <a:spLocks noGrp="1"/>
          </p:cNvSpPr>
          <p:nvPr>
            <p:ph sz="quarter" idx="13"/>
          </p:nvPr>
        </p:nvSpPr>
        <p:spPr>
          <a:xfrm>
            <a:off x="457199" y="1558348"/>
            <a:ext cx="8424251" cy="1059720"/>
          </a:xfrm>
        </p:spPr>
        <p:txBody>
          <a:bodyPr>
            <a:noAutofit/>
          </a:bodyPr>
          <a:lstStyle/>
          <a:p>
            <a:pPr>
              <a:lnSpc>
                <a:spcPct val="120000"/>
              </a:lnSpc>
            </a:pPr>
            <a:r>
              <a:rPr lang="en-US" sz="1750" dirty="0" smtClean="0"/>
              <a:t>AP </a:t>
            </a:r>
            <a:r>
              <a:rPr lang="en-US" sz="1750" dirty="0"/>
              <a:t>reserves space-time slots for </a:t>
            </a:r>
            <a:r>
              <a:rPr lang="en-US" sz="1750" dirty="0" smtClean="0"/>
              <a:t>ACK and feedback for </a:t>
            </a:r>
            <a:r>
              <a:rPr lang="en-US" sz="1750" dirty="0"/>
              <a:t>each STA. </a:t>
            </a:r>
          </a:p>
          <a:p>
            <a:pPr>
              <a:lnSpc>
                <a:spcPct val="120000"/>
              </a:lnSpc>
            </a:pPr>
            <a:r>
              <a:rPr lang="en-US" sz="1750" dirty="0"/>
              <a:t>Timing and order of ACK transmission </a:t>
            </a:r>
            <a:r>
              <a:rPr lang="en-US" sz="1750" dirty="0" smtClean="0"/>
              <a:t>follows the order of STAs in EDMG Group fields.</a:t>
            </a:r>
            <a:endParaRPr lang="ru-RU" sz="1750" dirty="0"/>
          </a:p>
          <a:p>
            <a:endParaRPr lang="en-US" sz="1750" dirty="0" smtClean="0"/>
          </a:p>
          <a:p>
            <a:pPr lvl="1"/>
            <a:endParaRPr lang="ru-RU" sz="1750" dirty="0"/>
          </a:p>
        </p:txBody>
      </p:sp>
    </p:spTree>
    <p:extLst>
      <p:ext uri="{BB962C8B-B14F-4D97-AF65-F5344CB8AC3E}">
        <p14:creationId xmlns:p14="http://schemas.microsoft.com/office/powerpoint/2010/main" val="2554100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7</a:t>
            </a:fld>
            <a:endParaRPr lang="ru-RU"/>
          </a:p>
        </p:txBody>
      </p:sp>
      <p:sp>
        <p:nvSpPr>
          <p:cNvPr id="4" name="Title 3"/>
          <p:cNvSpPr>
            <a:spLocks noGrp="1"/>
          </p:cNvSpPr>
          <p:nvPr>
            <p:ph type="title"/>
          </p:nvPr>
        </p:nvSpPr>
        <p:spPr/>
        <p:txBody>
          <a:bodyPr/>
          <a:lstStyle/>
          <a:p>
            <a:r>
              <a:rPr lang="en-US" dirty="0" smtClean="0"/>
              <a:t>System level simulations</a:t>
            </a:r>
            <a:endParaRPr lang="ru-RU" dirty="0"/>
          </a:p>
        </p:txBody>
      </p:sp>
      <p:sp>
        <p:nvSpPr>
          <p:cNvPr id="5" name="Content Placeholder 4"/>
          <p:cNvSpPr>
            <a:spLocks noGrp="1"/>
          </p:cNvSpPr>
          <p:nvPr>
            <p:ph sz="quarter" idx="13"/>
          </p:nvPr>
        </p:nvSpPr>
        <p:spPr>
          <a:xfrm>
            <a:off x="455614" y="1566334"/>
            <a:ext cx="8228012" cy="2187435"/>
          </a:xfrm>
        </p:spPr>
        <p:txBody>
          <a:bodyPr/>
          <a:lstStyle/>
          <a:p>
            <a:pPr algn="just"/>
            <a:r>
              <a:rPr lang="en-US" dirty="0" smtClean="0"/>
              <a:t>To demonstrate that codebook-based AWVs, obtained during the Enhanced SLS BF phase, are </a:t>
            </a:r>
            <a:r>
              <a:rPr lang="en-US" i="1" dirty="0"/>
              <a:t>enough accurate </a:t>
            </a:r>
            <a:r>
              <a:rPr lang="en-US" dirty="0"/>
              <a:t>to </a:t>
            </a:r>
            <a:r>
              <a:rPr lang="en-US" dirty="0" smtClean="0"/>
              <a:t>establish </a:t>
            </a:r>
            <a:r>
              <a:rPr lang="en-US" dirty="0"/>
              <a:t>MU-MIMO links with high </a:t>
            </a:r>
            <a:r>
              <a:rPr lang="en-US" dirty="0" smtClean="0"/>
              <a:t>throughputs, the system level simulations based on IEEE </a:t>
            </a:r>
            <a:r>
              <a:rPr lang="en-US" dirty="0"/>
              <a:t>802.11ad OFDM </a:t>
            </a:r>
            <a:r>
              <a:rPr lang="en-US" dirty="0" smtClean="0"/>
              <a:t>PHY were carried out. The comparison between two types of antenna systems configurations and beamforming was done:</a:t>
            </a:r>
          </a:p>
        </p:txBody>
      </p:sp>
      <p:pic>
        <p:nvPicPr>
          <p:cNvPr id="6" name="Picture 5"/>
          <p:cNvPicPr>
            <a:picLocks noChangeAspect="1"/>
          </p:cNvPicPr>
          <p:nvPr/>
        </p:nvPicPr>
        <p:blipFill>
          <a:blip r:embed="rId2"/>
          <a:stretch>
            <a:fillRect/>
          </a:stretch>
        </p:blipFill>
        <p:spPr>
          <a:xfrm>
            <a:off x="5375404" y="3837589"/>
            <a:ext cx="3486000" cy="2622614"/>
          </a:xfrm>
          <a:prstGeom prst="rect">
            <a:avLst/>
          </a:prstGeom>
        </p:spPr>
      </p:pic>
      <p:sp>
        <p:nvSpPr>
          <p:cNvPr id="7" name="TextBox 6"/>
          <p:cNvSpPr txBox="1"/>
          <p:nvPr/>
        </p:nvSpPr>
        <p:spPr>
          <a:xfrm>
            <a:off x="592911" y="4015754"/>
            <a:ext cx="4947865" cy="2523768"/>
          </a:xfrm>
          <a:prstGeom prst="rect">
            <a:avLst/>
          </a:prstGeom>
          <a:noFill/>
        </p:spPr>
        <p:txBody>
          <a:bodyPr wrap="square" rtlCol="0">
            <a:spAutoFit/>
          </a:bodyPr>
          <a:lstStyle/>
          <a:p>
            <a:pPr marL="361950" lvl="1" indent="-285750">
              <a:buFont typeface="Arial" panose="020B0604020202020204" pitchFamily="34" charset="0"/>
              <a:buChar char="•"/>
            </a:pPr>
            <a:r>
              <a:rPr lang="en-US" sz="2000" b="1" dirty="0"/>
              <a:t>Full adaptive </a:t>
            </a:r>
            <a:r>
              <a:rPr lang="en-US" sz="2000" b="1" dirty="0" smtClean="0"/>
              <a:t>antenna (FAA) </a:t>
            </a:r>
            <a:r>
              <a:rPr lang="en-US" sz="2000" dirty="0"/>
              <a:t>array with SVD-based </a:t>
            </a:r>
            <a:r>
              <a:rPr lang="en-US" sz="2000" dirty="0" smtClean="0"/>
              <a:t>wideband beamforming and scheduling</a:t>
            </a:r>
            <a:endParaRPr lang="en-US" sz="2000" dirty="0"/>
          </a:p>
          <a:p>
            <a:pPr marL="361950" lvl="1" indent="-285750">
              <a:buFont typeface="Arial" panose="020B0604020202020204" pitchFamily="34" charset="0"/>
              <a:buChar char="•"/>
            </a:pPr>
            <a:r>
              <a:rPr lang="en-US" sz="2000" b="1" dirty="0" smtClean="0"/>
              <a:t>Multi-Stream Phased </a:t>
            </a:r>
            <a:r>
              <a:rPr lang="en-US" sz="2000" b="1" dirty="0"/>
              <a:t>A</a:t>
            </a:r>
            <a:r>
              <a:rPr lang="en-US" sz="2000" b="1" dirty="0" smtClean="0"/>
              <a:t>ntenna </a:t>
            </a:r>
            <a:r>
              <a:rPr lang="en-US" sz="2000" b="1" dirty="0"/>
              <a:t>A</a:t>
            </a:r>
            <a:r>
              <a:rPr lang="en-US" sz="2000" b="1" dirty="0" smtClean="0"/>
              <a:t>rray (MS PAA) </a:t>
            </a:r>
            <a:r>
              <a:rPr lang="en-US" sz="2000" dirty="0"/>
              <a:t>with codebook-based </a:t>
            </a:r>
            <a:r>
              <a:rPr lang="en-US" sz="2000" dirty="0" smtClean="0"/>
              <a:t>wideband beamforming and scheduling (2D </a:t>
            </a:r>
            <a:r>
              <a:rPr lang="en-US" sz="2000" dirty="0"/>
              <a:t>DFT codebook was </a:t>
            </a:r>
            <a:r>
              <a:rPr lang="en-US" sz="2000" dirty="0" smtClean="0"/>
              <a:t>used)</a:t>
            </a:r>
            <a:endParaRPr lang="ru-RU" sz="2000" dirty="0"/>
          </a:p>
          <a:p>
            <a:pPr marL="285750" indent="-285750">
              <a:buFont typeface="Arial" panose="020B0604020202020204" pitchFamily="34" charset="0"/>
              <a:buChar char="•"/>
            </a:pPr>
            <a:endParaRPr lang="ru-RU" dirty="0"/>
          </a:p>
        </p:txBody>
      </p:sp>
      <p:sp>
        <p:nvSpPr>
          <p:cNvPr id="8" name="TextBox 7"/>
          <p:cNvSpPr txBox="1"/>
          <p:nvPr/>
        </p:nvSpPr>
        <p:spPr>
          <a:xfrm>
            <a:off x="5977037" y="3695036"/>
            <a:ext cx="2448106" cy="253916"/>
          </a:xfrm>
          <a:prstGeom prst="rect">
            <a:avLst/>
          </a:prstGeom>
          <a:noFill/>
        </p:spPr>
        <p:txBody>
          <a:bodyPr wrap="none" rtlCol="0">
            <a:spAutoFit/>
          </a:bodyPr>
          <a:lstStyle/>
          <a:p>
            <a:r>
              <a:rPr lang="en-US" sz="1050" dirty="0" smtClean="0"/>
              <a:t>2D DFT codebook for 8x16 antenna array</a:t>
            </a:r>
            <a:endParaRPr lang="ru-RU" sz="1050" dirty="0"/>
          </a:p>
        </p:txBody>
      </p:sp>
    </p:spTree>
    <p:extLst>
      <p:ext uri="{BB962C8B-B14F-4D97-AF65-F5344CB8AC3E}">
        <p14:creationId xmlns:p14="http://schemas.microsoft.com/office/powerpoint/2010/main" val="2266498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level simulator parameters</a:t>
            </a:r>
            <a:endParaRPr lang="ru-R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5218100"/>
              </p:ext>
            </p:extLst>
          </p:nvPr>
        </p:nvGraphicFramePr>
        <p:xfrm>
          <a:off x="685800" y="1639529"/>
          <a:ext cx="4309533" cy="4377539"/>
        </p:xfrm>
        <a:graphic>
          <a:graphicData uri="http://schemas.openxmlformats.org/drawingml/2006/table">
            <a:tbl>
              <a:tblPr firstRow="1" firstCol="1" bandRow="1"/>
              <a:tblGrid>
                <a:gridCol w="736136"/>
                <a:gridCol w="131212"/>
                <a:gridCol w="868319"/>
                <a:gridCol w="2573866"/>
              </a:tblGrid>
              <a:tr h="227130">
                <a:tc gridSpan="3">
                  <a:txBody>
                    <a:bodyPr/>
                    <a:lstStyle/>
                    <a:p>
                      <a:pPr algn="ctr">
                        <a:spcAft>
                          <a:spcPts val="0"/>
                        </a:spcAft>
                      </a:pPr>
                      <a:r>
                        <a:rPr lang="en-US" sz="1200" b="1" dirty="0">
                          <a:effectLst/>
                          <a:latin typeface="Times New Roman"/>
                          <a:ea typeface="Calibri"/>
                          <a:cs typeface="Times New Roman"/>
                        </a:rPr>
                        <a:t>Parameters</a:t>
                      </a:r>
                      <a:endParaRPr lang="ru-RU" sz="1200" b="1"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b="1" dirty="0">
                          <a:effectLst/>
                          <a:latin typeface="Times New Roman"/>
                          <a:ea typeface="Calibri"/>
                          <a:cs typeface="Times New Roman"/>
                        </a:rPr>
                        <a:t>Assumption</a:t>
                      </a:r>
                      <a:endParaRPr lang="ru-RU" sz="1200" b="1"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smtClean="0">
                          <a:effectLst/>
                          <a:latin typeface="Times New Roman"/>
                          <a:ea typeface="Calibri"/>
                          <a:cs typeface="Times New Roman"/>
                        </a:rPr>
                        <a:t>Deployment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mn-lt"/>
                          <a:ea typeface="Calibri"/>
                          <a:cs typeface="Times New Roman"/>
                        </a:rPr>
                        <a:t>Open area, Street canyon, Hotel lobby </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5965">
                <a:tc gridSpan="3">
                  <a:txBody>
                    <a:bodyPr/>
                    <a:lstStyle/>
                    <a:p>
                      <a:pPr algn="ctr">
                        <a:spcAft>
                          <a:spcPts val="0"/>
                        </a:spcAft>
                      </a:pPr>
                      <a:r>
                        <a:rPr lang="en-US" sz="1200" dirty="0">
                          <a:effectLst/>
                          <a:latin typeface="Times New Roman"/>
                          <a:ea typeface="Calibri"/>
                          <a:cs typeface="Times New Roman"/>
                        </a:rPr>
                        <a:t>Channel </a:t>
                      </a:r>
                      <a:r>
                        <a:rPr lang="en-US" sz="1200" dirty="0" smtClean="0">
                          <a:effectLst/>
                          <a:latin typeface="Times New Roman"/>
                          <a:ea typeface="Calibri"/>
                          <a:cs typeface="Times New Roman"/>
                        </a:rPr>
                        <a:t>model</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mn-lt"/>
                          <a:ea typeface="Calibri"/>
                          <a:cs typeface="Times New Roman"/>
                        </a:rPr>
                        <a:t>Quasi-Deterministic Open area, Street canyon, Hotel lobby </a:t>
                      </a: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a:effectLst/>
                          <a:latin typeface="Times New Roman"/>
                          <a:ea typeface="Calibri"/>
                          <a:cs typeface="Times New Roman"/>
                        </a:rPr>
                        <a:t>Carrier / BW</a:t>
                      </a:r>
                      <a:endParaRPr lang="ru-RU" sz="120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60 GHz / </a:t>
                      </a:r>
                      <a:r>
                        <a:rPr lang="en-US" sz="1200" dirty="0" smtClean="0">
                          <a:effectLst/>
                          <a:latin typeface="Times New Roman"/>
                          <a:ea typeface="Calibri"/>
                          <a:cs typeface="Times New Roman"/>
                        </a:rPr>
                        <a:t>2,16 GHz</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4">
                  <a:txBody>
                    <a:bodyPr/>
                    <a:lstStyle/>
                    <a:p>
                      <a:pPr algn="ctr">
                        <a:spcAft>
                          <a:spcPts val="0"/>
                        </a:spcAft>
                      </a:pPr>
                      <a:r>
                        <a:rPr lang="en-US" sz="1200" dirty="0" smtClean="0">
                          <a:effectLst/>
                          <a:latin typeface="Times New Roman"/>
                          <a:ea typeface="Calibri"/>
                          <a:cs typeface="Times New Roman"/>
                        </a:rPr>
                        <a:t>AP </a:t>
                      </a:r>
                      <a:r>
                        <a:rPr lang="en-US" sz="1200" dirty="0">
                          <a:effectLst/>
                          <a:latin typeface="Times New Roman"/>
                          <a:ea typeface="Calibri"/>
                          <a:cs typeface="Times New Roman"/>
                        </a:rPr>
                        <a:t>antenna array</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en-US" sz="1200" dirty="0">
                          <a:effectLst/>
                          <a:latin typeface="Times New Roman"/>
                          <a:ea typeface="Calibri"/>
                          <a:cs typeface="Times New Roman"/>
                        </a:rPr>
                        <a:t>Height</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6</a:t>
                      </a:r>
                      <a:r>
                        <a:rPr lang="en-US" sz="1200" dirty="0" smtClean="0">
                          <a:effectLst/>
                          <a:latin typeface="Times New Roman"/>
                          <a:ea typeface="Calibri"/>
                          <a:cs typeface="Times New Roman"/>
                        </a:rPr>
                        <a:t>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Configuration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8x16 elements</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TX power</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19 </a:t>
                      </a:r>
                      <a:r>
                        <a:rPr lang="en-US" sz="1200" dirty="0">
                          <a:effectLst/>
                          <a:latin typeface="Times New Roman"/>
                          <a:ea typeface="Calibri"/>
                          <a:cs typeface="Times New Roman"/>
                        </a:rPr>
                        <a:t>dBm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Gain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 26 </a:t>
                      </a:r>
                      <a:r>
                        <a:rPr lang="en-US" sz="1200" dirty="0">
                          <a:effectLst/>
                          <a:latin typeface="Times New Roman"/>
                          <a:ea typeface="Calibri"/>
                          <a:cs typeface="Times New Roman"/>
                        </a:rPr>
                        <a:t>dBi</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2">
                  <a:txBody>
                    <a:bodyPr/>
                    <a:lstStyle/>
                    <a:p>
                      <a:pPr algn="ctr">
                        <a:spcAft>
                          <a:spcPts val="0"/>
                        </a:spcAft>
                      </a:pPr>
                      <a:r>
                        <a:rPr lang="en-US" sz="1200" dirty="0" smtClean="0">
                          <a:effectLst/>
                          <a:latin typeface="Times New Roman"/>
                          <a:ea typeface="Calibri"/>
                          <a:cs typeface="Times New Roman"/>
                        </a:rPr>
                        <a:t>STA antenna</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en-US" sz="1200">
                          <a:effectLst/>
                          <a:latin typeface="Times New Roman"/>
                          <a:ea typeface="Calibri"/>
                          <a:cs typeface="Times New Roman"/>
                        </a:rPr>
                        <a:t>Height</a:t>
                      </a:r>
                      <a:endParaRPr lang="ru-RU" sz="120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1.5m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Gain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Omni, 0 dBi</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a:effectLst/>
                          <a:latin typeface="Times New Roman"/>
                          <a:ea typeface="Calibri"/>
                          <a:cs typeface="Times New Roman"/>
                        </a:rPr>
                        <a:t>Transmission scheme</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DL MU-MIMO w TPC</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442">
                <a:tc gridSpan="3">
                  <a:txBody>
                    <a:bodyPr/>
                    <a:lstStyle/>
                    <a:p>
                      <a:pPr marL="0" algn="ctr" defTabSz="914400" rtl="0" eaLnBrk="1" latinLnBrk="0" hangingPunct="1">
                        <a:spcAft>
                          <a:spcPts val="0"/>
                        </a:spcAft>
                      </a:pPr>
                      <a:r>
                        <a:rPr kumimoji="1" lang="en-US" sz="1200" kern="1200" dirty="0" smtClean="0">
                          <a:solidFill>
                            <a:schemeClr val="tx1"/>
                          </a:solidFill>
                          <a:effectLst/>
                          <a:latin typeface="Times New Roman"/>
                          <a:ea typeface="Calibri"/>
                          <a:cs typeface="Times New Roman"/>
                        </a:rPr>
                        <a:t>AP antenna array type/BF</a:t>
                      </a:r>
                      <a:endParaRPr kumimoji="1" lang="ru-RU" sz="1200" kern="1200" dirty="0">
                        <a:solidFill>
                          <a:schemeClr val="tx1"/>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Times New Roman"/>
                          <a:cs typeface="Times New Roman"/>
                        </a:rPr>
                        <a:t>FAA/Wideband SVD</a:t>
                      </a:r>
                      <a:r>
                        <a:rPr lang="en-US" sz="1200" baseline="0" dirty="0" smtClean="0">
                          <a:effectLst/>
                          <a:latin typeface="Times New Roman"/>
                          <a:ea typeface="Times New Roman"/>
                          <a:cs typeface="Times New Roman"/>
                        </a:rPr>
                        <a:t> based</a:t>
                      </a:r>
                    </a:p>
                    <a:p>
                      <a:pPr algn="ctr">
                        <a:spcAft>
                          <a:spcPts val="0"/>
                        </a:spcAft>
                      </a:pPr>
                      <a:r>
                        <a:rPr lang="en-US" sz="1200" dirty="0" smtClean="0">
                          <a:effectLst/>
                          <a:latin typeface="Times New Roman"/>
                          <a:ea typeface="Times New Roman"/>
                          <a:cs typeface="Times New Roman"/>
                        </a:rPr>
                        <a:t>MS PAA/Codebook-based  2D DFT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442">
                <a:tc gridSpan="3">
                  <a:txBody>
                    <a:bodyPr/>
                    <a:lstStyle/>
                    <a:p>
                      <a:pPr marL="0" algn="ctr" defTabSz="914400" rtl="0" eaLnBrk="1" latinLnBrk="0" hangingPunct="1">
                        <a:spcAft>
                          <a:spcPts val="0"/>
                        </a:spcAft>
                      </a:pPr>
                      <a:r>
                        <a:rPr kumimoji="1" lang="en-US" sz="1200" kern="1200" dirty="0" smtClean="0">
                          <a:solidFill>
                            <a:schemeClr val="tx1"/>
                          </a:solidFill>
                          <a:effectLst/>
                          <a:latin typeface="Times New Roman"/>
                          <a:ea typeface="Calibri"/>
                          <a:cs typeface="Times New Roman"/>
                        </a:rPr>
                        <a:t>Number</a:t>
                      </a:r>
                      <a:r>
                        <a:rPr kumimoji="1" lang="en-US" sz="1200" kern="1200" baseline="0" dirty="0" smtClean="0">
                          <a:solidFill>
                            <a:schemeClr val="tx1"/>
                          </a:solidFill>
                          <a:effectLst/>
                          <a:latin typeface="Times New Roman"/>
                          <a:ea typeface="Calibri"/>
                          <a:cs typeface="Times New Roman"/>
                        </a:rPr>
                        <a:t> of RF chains</a:t>
                      </a:r>
                      <a:endParaRPr kumimoji="1" lang="ru-RU" sz="1200" kern="1200" dirty="0">
                        <a:solidFill>
                          <a:schemeClr val="tx1"/>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Times New Roman"/>
                          <a:cs typeface="Times New Roman"/>
                        </a:rPr>
                        <a:t>FAA – 128</a:t>
                      </a:r>
                    </a:p>
                    <a:p>
                      <a:pPr algn="ctr">
                        <a:spcAft>
                          <a:spcPts val="0"/>
                        </a:spcAft>
                      </a:pPr>
                      <a:r>
                        <a:rPr lang="en-US" sz="1200" dirty="0" smtClean="0">
                          <a:effectLst/>
                          <a:latin typeface="Times New Roman"/>
                          <a:ea typeface="Times New Roman"/>
                          <a:cs typeface="Times New Roman"/>
                        </a:rPr>
                        <a:t>MS PAA – 8</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a:effectLst/>
                          <a:latin typeface="Times New Roman"/>
                          <a:ea typeface="Calibri"/>
                          <a:cs typeface="Times New Roman"/>
                        </a:rPr>
                        <a:t>Channel estimation</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Perfect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2" gridSpan="2">
                  <a:txBody>
                    <a:bodyPr/>
                    <a:lstStyle/>
                    <a:p>
                      <a:pPr algn="ctr">
                        <a:spcAft>
                          <a:spcPts val="0"/>
                        </a:spcAft>
                      </a:pPr>
                      <a:r>
                        <a:rPr lang="en-US" sz="1200" dirty="0">
                          <a:effectLst/>
                          <a:latin typeface="Times New Roman"/>
                          <a:ea typeface="Calibri"/>
                          <a:cs typeface="Times New Roman"/>
                        </a:rPr>
                        <a:t>Scheduling</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rowSpan="2" hMerge="1">
                  <a:txBody>
                    <a:bodyPr/>
                    <a:lstStyle/>
                    <a:p>
                      <a:pPr algn="ctr">
                        <a:spcAft>
                          <a:spcPts val="0"/>
                        </a:spcAft>
                      </a:pP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Type</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smtClean="0">
                          <a:effectLst/>
                          <a:latin typeface="Times New Roman"/>
                          <a:ea typeface="Calibri"/>
                          <a:cs typeface="Times New Roman"/>
                        </a:rPr>
                        <a:t>Greedy </a:t>
                      </a:r>
                      <a:r>
                        <a:rPr lang="en-US" sz="1200" dirty="0">
                          <a:effectLst/>
                          <a:latin typeface="Times New Roman"/>
                          <a:ea typeface="Calibri"/>
                          <a:cs typeface="Times New Roman"/>
                        </a:rPr>
                        <a:t>PF MU scheduling</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2" vMerge="1">
                  <a:txBody>
                    <a:bodyPr/>
                    <a:lstStyle/>
                    <a:p>
                      <a:endParaRPr lang="ru-RU"/>
                    </a:p>
                  </a:txBody>
                  <a:tcPr/>
                </a:tc>
                <a:tc hMerge="1" vMerge="1">
                  <a:txBody>
                    <a:bodyPr/>
                    <a:lstStyle/>
                    <a:p>
                      <a:pPr algn="ctr">
                        <a:spcAft>
                          <a:spcPts val="0"/>
                        </a:spcAft>
                      </a:pP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Traffic load</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Full buffer</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6"/>
          </p:nvPr>
        </p:nvSpPr>
        <p:spPr/>
        <p:txBody>
          <a:bodyPr/>
          <a:lstStyle/>
          <a:p>
            <a:r>
              <a:rPr lang="en-US" altLang="zh-TW" smtClean="0"/>
              <a:t>Alexander Maltsev, Intel</a:t>
            </a:r>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4028027490"/>
              </p:ext>
            </p:extLst>
          </p:nvPr>
        </p:nvGraphicFramePr>
        <p:xfrm>
          <a:off x="5470779" y="1616395"/>
          <a:ext cx="3252787" cy="4548188"/>
        </p:xfrm>
        <a:graphic>
          <a:graphicData uri="http://schemas.openxmlformats.org/presentationml/2006/ole">
            <mc:AlternateContent xmlns:mc="http://schemas.openxmlformats.org/markup-compatibility/2006">
              <mc:Choice xmlns:v="urn:schemas-microsoft-com:vml" Requires="v">
                <p:oleObj spid="_x0000_s1177" name="Document" r:id="rId4" imgW="3293856" imgH="4610117" progId="Word.Document.12">
                  <p:embed/>
                </p:oleObj>
              </mc:Choice>
              <mc:Fallback>
                <p:oleObj name="Document" r:id="rId4" imgW="3293856" imgH="4610117" progId="Word.Document.12">
                  <p:embed/>
                  <p:pic>
                    <p:nvPicPr>
                      <p:cNvPr id="0" name=""/>
                      <p:cNvPicPr/>
                      <p:nvPr/>
                    </p:nvPicPr>
                    <p:blipFill>
                      <a:blip r:embed="rId5"/>
                      <a:stretch>
                        <a:fillRect/>
                      </a:stretch>
                    </p:blipFill>
                    <p:spPr>
                      <a:xfrm>
                        <a:off x="5470779" y="1616395"/>
                        <a:ext cx="3252787" cy="4548188"/>
                      </a:xfrm>
                      <a:prstGeom prst="rect">
                        <a:avLst/>
                      </a:prstGeom>
                    </p:spPr>
                  </p:pic>
                </p:oleObj>
              </mc:Fallback>
            </mc:AlternateContent>
          </a:graphicData>
        </a:graphic>
      </p:graphicFrame>
    </p:spTree>
    <p:extLst>
      <p:ext uri="{BB962C8B-B14F-4D97-AF65-F5344CB8AC3E}">
        <p14:creationId xmlns:p14="http://schemas.microsoft.com/office/powerpoint/2010/main" val="2651750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9</a:t>
            </a:fld>
            <a:endParaRPr lang="ru-RU"/>
          </a:p>
        </p:txBody>
      </p:sp>
      <p:sp>
        <p:nvSpPr>
          <p:cNvPr id="4" name="Title 3"/>
          <p:cNvSpPr>
            <a:spLocks noGrp="1"/>
          </p:cNvSpPr>
          <p:nvPr>
            <p:ph type="title"/>
          </p:nvPr>
        </p:nvSpPr>
        <p:spPr/>
        <p:txBody>
          <a:bodyPr/>
          <a:lstStyle/>
          <a:p>
            <a:r>
              <a:rPr lang="en-US" dirty="0" smtClean="0"/>
              <a:t>Simulation results</a:t>
            </a:r>
            <a:endParaRPr lang="ru-RU" dirty="0"/>
          </a:p>
        </p:txBody>
      </p:sp>
      <p:graphicFrame>
        <p:nvGraphicFramePr>
          <p:cNvPr id="9" name="Table 8"/>
          <p:cNvGraphicFramePr>
            <a:graphicFrameLocks noGrp="1"/>
          </p:cNvGraphicFramePr>
          <p:nvPr>
            <p:extLst>
              <p:ext uri="{D42A27DB-BD31-4B8C-83A1-F6EECF244321}">
                <p14:modId xmlns:p14="http://schemas.microsoft.com/office/powerpoint/2010/main" val="2749820888"/>
              </p:ext>
            </p:extLst>
          </p:nvPr>
        </p:nvGraphicFramePr>
        <p:xfrm>
          <a:off x="685800" y="1542335"/>
          <a:ext cx="7398943" cy="2314184"/>
        </p:xfrm>
        <a:graphic>
          <a:graphicData uri="http://schemas.openxmlformats.org/drawingml/2006/table">
            <a:tbl>
              <a:tblPr firstRow="1" firstCol="1" bandRow="1">
                <a:tableStyleId>{5C22544A-7EE6-4342-B048-85BDC9FD1C3A}</a:tableStyleId>
              </a:tblPr>
              <a:tblGrid>
                <a:gridCol w="789778"/>
                <a:gridCol w="2051393"/>
                <a:gridCol w="1229446"/>
                <a:gridCol w="1214077"/>
                <a:gridCol w="1218602"/>
                <a:gridCol w="895647"/>
              </a:tblGrid>
              <a:tr h="507542">
                <a:tc>
                  <a:txBody>
                    <a:bodyPr/>
                    <a:lstStyle/>
                    <a:p>
                      <a:pPr algn="ctr">
                        <a:lnSpc>
                          <a:spcPct val="107000"/>
                        </a:lnSpc>
                        <a:spcAft>
                          <a:spcPts val="0"/>
                        </a:spcAft>
                      </a:pPr>
                      <a:r>
                        <a:rPr lang="en-US" sz="1400" b="1" dirty="0" smtClean="0">
                          <a:effectLst/>
                          <a:latin typeface="Times New Roman" panose="02020603050405020304" pitchFamily="18" charset="0"/>
                          <a:ea typeface="Times New Roman" panose="02020603050405020304" pitchFamily="18" charset="0"/>
                        </a:rPr>
                        <a:t>Scenario</a:t>
                      </a:r>
                      <a:endParaRPr lang="ru-RU" sz="1400" b="1" dirty="0">
                        <a:effectLst/>
                        <a:latin typeface="Times New Roman" panose="02020603050405020304" pitchFamily="18" charset="0"/>
                        <a:ea typeface="Times New Roman" panose="02020603050405020304" pitchFamily="18" charset="0"/>
                      </a:endParaRPr>
                    </a:p>
                  </a:txBody>
                  <a:tcPr marL="53975" marR="53975" marT="17780" marB="1778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AP antenna array model and</a:t>
                      </a:r>
                      <a:endParaRPr lang="ru-RU" sz="1100" b="1" dirty="0">
                        <a:effectLst/>
                        <a:latin typeface="Times New Roman" panose="02020603050405020304" pitchFamily="18" charset="0"/>
                        <a:ea typeface="Times New Roman" panose="02020603050405020304" pitchFamily="18" charset="0"/>
                      </a:endParaRPr>
                    </a:p>
                    <a:p>
                      <a:pPr algn="ctr">
                        <a:lnSpc>
                          <a:spcPct val="107000"/>
                        </a:lnSpc>
                        <a:spcAft>
                          <a:spcPts val="0"/>
                        </a:spcAft>
                      </a:pPr>
                      <a:r>
                        <a:rPr lang="en-US" sz="1100" dirty="0" smtClean="0">
                          <a:effectLst/>
                        </a:rPr>
                        <a:t>beamforming </a:t>
                      </a:r>
                      <a:r>
                        <a:rPr lang="en-US" sz="1100" dirty="0">
                          <a:effectLst/>
                        </a:rPr>
                        <a:t>scheme</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AP </a:t>
                      </a:r>
                      <a:r>
                        <a:rPr lang="en-US" sz="1100" dirty="0">
                          <a:effectLst/>
                        </a:rPr>
                        <a:t>throughput, </a:t>
                      </a:r>
                      <a:r>
                        <a:rPr lang="en-US" sz="1100" dirty="0" err="1">
                          <a:effectLst/>
                        </a:rPr>
                        <a:t>Gbps</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effectLst/>
                        </a:rPr>
                        <a:t>Avg. user throughput, Mbps</a:t>
                      </a:r>
                      <a:endParaRPr lang="ru-RU" sz="1100" b="1" dirty="0" smtClean="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effectLst/>
                        </a:rPr>
                        <a:t>Cell-edge user throughput, Mbps</a:t>
                      </a:r>
                      <a:endParaRPr lang="ru-RU" sz="1100" b="1" dirty="0" smtClean="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Avg. </a:t>
                      </a:r>
                      <a:r>
                        <a:rPr lang="en-US" sz="1100" dirty="0">
                          <a:effectLst/>
                        </a:rPr>
                        <a:t>size of MU group</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301107">
                <a:tc rowSpan="2">
                  <a:txBody>
                    <a:bodyPr/>
                    <a:lstStyle/>
                    <a:p>
                      <a:pPr marL="0" marR="71755" algn="ctr" defTabSz="914400" rtl="0" eaLnBrk="1" latinLnBrk="0" hangingPunct="1">
                        <a:lnSpc>
                          <a:spcPct val="107000"/>
                        </a:lnSpc>
                        <a:spcAft>
                          <a:spcPts val="0"/>
                        </a:spcAft>
                      </a:pPr>
                      <a:r>
                        <a:rPr kumimoji="1" lang="en-US" sz="1400" b="1" kern="1200" dirty="0" smtClean="0">
                          <a:solidFill>
                            <a:schemeClr val="lt1"/>
                          </a:solidFill>
                          <a:effectLst/>
                          <a:latin typeface="+mn-lt"/>
                          <a:ea typeface="+mn-ea"/>
                          <a:cs typeface="+mn-cs"/>
                        </a:rPr>
                        <a:t>Open area</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sz="1500" kern="1200" dirty="0" smtClean="0">
                          <a:solidFill>
                            <a:schemeClr val="dk1"/>
                          </a:solidFill>
                          <a:effectLst/>
                          <a:latin typeface="+mn-lt"/>
                          <a:ea typeface="+mn-ea"/>
                          <a:cs typeface="+mn-cs"/>
                        </a:rPr>
                        <a:t>10.2</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205</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107</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4.8</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algn="ctr" defTabSz="914400" rtl="0" eaLnBrk="1" latinLnBrk="0" hangingPunct="1">
                        <a:lnSpc>
                          <a:spcPct val="107000"/>
                        </a:lnSpc>
                        <a:spcAft>
                          <a:spcPts val="0"/>
                        </a:spcAft>
                      </a:pPr>
                      <a:endParaRPr kumimoji="1" lang="ru-RU" sz="1050" b="1" kern="1200" dirty="0">
                        <a:solidFill>
                          <a:schemeClr val="lt1"/>
                        </a:solidFill>
                        <a:effectLst/>
                        <a:latin typeface="+mn-lt"/>
                        <a:ea typeface="+mn-ea"/>
                        <a:cs typeface="+mn-cs"/>
                      </a:endParaRPr>
                    </a:p>
                  </a:txBody>
                  <a:tcPr marL="53975" marR="53975" marT="17780" marB="17780" anchor="ctr">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sz="1500" b="1" kern="1200" dirty="0" smtClean="0">
                          <a:solidFill>
                            <a:schemeClr val="dk1"/>
                          </a:solidFill>
                          <a:effectLst/>
                          <a:latin typeface="+mn-lt"/>
                          <a:ea typeface="+mn-ea"/>
                          <a:cs typeface="+mn-cs"/>
                        </a:rPr>
                        <a:t>7.2 </a:t>
                      </a:r>
                      <a:r>
                        <a:rPr kumimoji="1" lang="en-US" sz="1500" b="1" kern="1200" dirty="0" smtClean="0">
                          <a:solidFill>
                            <a:srgbClr val="FF0000"/>
                          </a:solidFill>
                          <a:effectLst/>
                          <a:latin typeface="+mn-lt"/>
                          <a:ea typeface="+mn-ea"/>
                          <a:cs typeface="+mn-cs"/>
                        </a:rPr>
                        <a:t>(-29%)</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144</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70</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3.8</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r h="301107">
                <a:tc rowSpan="2">
                  <a:txBody>
                    <a:bodyPr/>
                    <a:lstStyle/>
                    <a:p>
                      <a:pPr marL="0" marR="71755" indent="0" algn="ctr" defTabSz="914400" rtl="0" eaLnBrk="1" latinLnBrk="0" hangingPunct="1">
                        <a:lnSpc>
                          <a:spcPct val="107000"/>
                        </a:lnSpc>
                        <a:spcAft>
                          <a:spcPts val="0"/>
                        </a:spcAft>
                        <a:tabLst>
                          <a:tab pos="627063" algn="l"/>
                        </a:tabLst>
                      </a:pPr>
                      <a:r>
                        <a:rPr kumimoji="1" lang="en-US" sz="1400" b="1" kern="1200" dirty="0" smtClean="0">
                          <a:solidFill>
                            <a:schemeClr val="lt1"/>
                          </a:solidFill>
                          <a:effectLst/>
                          <a:latin typeface="+mn-lt"/>
                          <a:ea typeface="+mn-ea"/>
                          <a:cs typeface="+mn-cs"/>
                        </a:rPr>
                        <a:t>Street canyon</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10.0</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222</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81</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2.5</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algn="ctr" defTabSz="914400" rtl="0" eaLnBrk="1" latinLnBrk="0" hangingPunct="1">
                        <a:lnSpc>
                          <a:spcPct val="107000"/>
                        </a:lnSpc>
                        <a:spcAft>
                          <a:spcPts val="0"/>
                        </a:spcAft>
                      </a:pPr>
                      <a:endParaRPr kumimoji="1" lang="ru-RU" sz="1050" b="1" kern="1200" dirty="0">
                        <a:solidFill>
                          <a:schemeClr val="lt1"/>
                        </a:solidFill>
                        <a:effectLst/>
                        <a:latin typeface="+mn-lt"/>
                        <a:ea typeface="+mn-ea"/>
                        <a:cs typeface="+mn-cs"/>
                      </a:endParaRPr>
                    </a:p>
                  </a:txBody>
                  <a:tcPr marL="53975" marR="53975" marT="17780" marB="17780" anchor="ctr">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7.8 </a:t>
                      </a:r>
                      <a:r>
                        <a:rPr kumimoji="1" lang="en-US" sz="1500" b="1" kern="1200" dirty="0" smtClean="0">
                          <a:solidFill>
                            <a:srgbClr val="FF0000"/>
                          </a:solidFill>
                          <a:effectLst/>
                          <a:latin typeface="+mn-lt"/>
                          <a:ea typeface="+mn-ea"/>
                          <a:cs typeface="+mn-cs"/>
                        </a:rPr>
                        <a:t>(-22%)</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173</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75</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2.3</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r h="301107">
                <a:tc rowSpan="2">
                  <a:txBody>
                    <a:bodyPr/>
                    <a:lstStyle/>
                    <a:p>
                      <a:pPr marL="0" marR="71755" indent="0" algn="ctr" defTabSz="914400" rtl="0" eaLnBrk="1" latinLnBrk="0" hangingPunct="1">
                        <a:lnSpc>
                          <a:spcPct val="107000"/>
                        </a:lnSpc>
                        <a:spcAft>
                          <a:spcPts val="0"/>
                        </a:spcAft>
                        <a:tabLst>
                          <a:tab pos="442913" algn="l"/>
                        </a:tabLst>
                      </a:pPr>
                      <a:r>
                        <a:rPr kumimoji="1" lang="en-US" sz="1400" b="1" kern="1200" dirty="0" smtClean="0">
                          <a:solidFill>
                            <a:schemeClr val="lt1"/>
                          </a:solidFill>
                          <a:effectLst/>
                          <a:latin typeface="+mn-lt"/>
                          <a:ea typeface="+mn-ea"/>
                          <a:cs typeface="+mn-cs"/>
                        </a:rPr>
                        <a:t>Hotel lobby</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17.0</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848</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484</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4.5</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indent="0" algn="ctr" defTabSz="914400" rtl="0" eaLnBrk="1" latinLnBrk="0" hangingPunct="1">
                        <a:lnSpc>
                          <a:spcPct val="107000"/>
                        </a:lnSpc>
                        <a:spcAft>
                          <a:spcPts val="0"/>
                        </a:spcAft>
                        <a:tabLst>
                          <a:tab pos="442913" algn="l"/>
                        </a:tabLst>
                      </a:pPr>
                      <a:endParaRPr kumimoji="1" lang="ru-RU" sz="1400" b="1" kern="1200" dirty="0">
                        <a:solidFill>
                          <a:schemeClr val="lt1"/>
                        </a:solidFill>
                        <a:effectLst/>
                        <a:latin typeface="+mn-lt"/>
                        <a:ea typeface="+mn-ea"/>
                        <a:cs typeface="+mn-cs"/>
                      </a:endParaRPr>
                    </a:p>
                  </a:txBody>
                  <a:tcPr marL="53975" marR="53975" marT="17780" marB="1778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11.5 </a:t>
                      </a:r>
                      <a:r>
                        <a:rPr kumimoji="1" lang="en-US" sz="1500" b="1" kern="1200" dirty="0" smtClean="0">
                          <a:solidFill>
                            <a:srgbClr val="FF0000"/>
                          </a:solidFill>
                          <a:effectLst/>
                          <a:latin typeface="+mn-lt"/>
                          <a:ea typeface="+mn-ea"/>
                          <a:cs typeface="+mn-cs"/>
                        </a:rPr>
                        <a:t>(-32%)</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575</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367</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3.5</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bl>
          </a:graphicData>
        </a:graphic>
      </p:graphicFrame>
      <p:sp>
        <p:nvSpPr>
          <p:cNvPr id="6" name="TextBox 5"/>
          <p:cNvSpPr txBox="1"/>
          <p:nvPr/>
        </p:nvSpPr>
        <p:spPr>
          <a:xfrm>
            <a:off x="588475" y="4094090"/>
            <a:ext cx="8021371" cy="2207123"/>
          </a:xfrm>
          <a:prstGeom prst="rect">
            <a:avLst/>
          </a:prstGeom>
          <a:noFill/>
        </p:spPr>
        <p:txBody>
          <a:bodyPr wrap="square" rtlCol="0">
            <a:noAutofit/>
          </a:bodyPr>
          <a:lstStyle/>
          <a:p>
            <a:pPr algn="just"/>
            <a:r>
              <a:rPr lang="en-US" sz="1600" dirty="0" smtClean="0"/>
              <a:t>The system level simulations for DL MU-MIMO mode in main large area dense environments have shown that the MS PAA codebook-based 2D DFT wideband beamforming (which can be realized by using the proposed transmission flow) demonstrates acceptable degradation (20-30%) comparing to the FAA SVD-based wideband beamforming.</a:t>
            </a:r>
          </a:p>
          <a:p>
            <a:pPr algn="just"/>
            <a:r>
              <a:rPr lang="en-US" sz="1600" dirty="0" smtClean="0"/>
              <a:t> </a:t>
            </a:r>
          </a:p>
          <a:p>
            <a:pPr algn="just"/>
            <a:r>
              <a:rPr lang="en-US" sz="1600" b="1" i="1" dirty="0" smtClean="0"/>
              <a:t>Note: FAA array requires a number of RF chains equal to the number of antenna array elements (here 128), while the MS PAA requires the number of RF chains equal to the number of streams (which here was limited by 8).</a:t>
            </a:r>
            <a:endParaRPr lang="ru-RU" sz="1600" b="1" i="1" dirty="0"/>
          </a:p>
        </p:txBody>
      </p:sp>
    </p:spTree>
    <p:extLst>
      <p:ext uri="{BB962C8B-B14F-4D97-AF65-F5344CB8AC3E}">
        <p14:creationId xmlns:p14="http://schemas.microsoft.com/office/powerpoint/2010/main" val="3901538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31263</TotalTime>
  <Words>895</Words>
  <Application>Microsoft Office PowerPoint</Application>
  <PresentationFormat>On-screen Show (4:3)</PresentationFormat>
  <Paragraphs>164</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MU-MIMO codebook based transmission flow in IEEE802.11ay </vt:lpstr>
      <vt:lpstr>Abstract</vt:lpstr>
      <vt:lpstr>MU-MIMO channel access and transmission flow</vt:lpstr>
      <vt:lpstr>Enhanced SLS</vt:lpstr>
      <vt:lpstr>MU Grouping and Scheduling</vt:lpstr>
      <vt:lpstr>DL MU-MIMO transmission flow</vt:lpstr>
      <vt:lpstr>System level simulations</vt:lpstr>
      <vt:lpstr>System level simulator parameters</vt:lpstr>
      <vt:lpstr>Simulation results</vt:lpstr>
      <vt:lpstr>Simulation results</vt:lpstr>
      <vt:lpstr>Straw poll 1</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Bolotin, Ilya</dc:creator>
  <cp:keywords>CTPClassification=:VisualMarkings=, CTPClassification=CTP_PUBLIC:VisualMarkings=</cp:keywords>
  <cp:lastModifiedBy>amaltsev</cp:lastModifiedBy>
  <cp:revision>432</cp:revision>
  <cp:lastPrinted>2017-05-04T12:19:29Z</cp:lastPrinted>
  <dcterms:created xsi:type="dcterms:W3CDTF">2016-08-30T18:48:17Z</dcterms:created>
  <dcterms:modified xsi:type="dcterms:W3CDTF">2017-05-07T16:51:08Z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f2c2a081-368a-4575-ba71-4d90ee5717d1</vt:lpwstr>
  </property>
  <property fmtid="{D5CDD505-2E9C-101B-9397-08002B2CF9AE}" pid="3" name="CTP_TimeStamp">
    <vt:lpwstr>2017-05-07 16:51:07Z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