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2" r:id="rId3"/>
    <p:sldId id="291" r:id="rId4"/>
    <p:sldId id="301" r:id="rId5"/>
    <p:sldId id="300" r:id="rId6"/>
    <p:sldId id="305" r:id="rId7"/>
    <p:sldId id="306" r:id="rId8"/>
    <p:sldId id="303" r:id="rId9"/>
    <p:sldId id="304" r:id="rId10"/>
    <p:sldId id="298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16" autoAdjust="0"/>
    <p:restoredTop sz="94434" autoAdjust="0"/>
  </p:normalViewPr>
  <p:slideViewPr>
    <p:cSldViewPr snapToGrid="0">
      <p:cViewPr varScale="1">
        <p:scale>
          <a:sx n="54" d="100"/>
          <a:sy n="54" d="100"/>
        </p:scale>
        <p:origin x="-48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08.05.2017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1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25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802.11-17/0762r5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222222222222.vsdx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111111111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174" y="1035738"/>
            <a:ext cx="7928811" cy="1400704"/>
          </a:xfrm>
        </p:spPr>
        <p:txBody>
          <a:bodyPr/>
          <a:lstStyle/>
          <a:p>
            <a:r>
              <a:rPr lang="en-US" sz="3600" dirty="0" smtClean="0"/>
              <a:t>“Near-far” self-classification capabilities of EDMG STAs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5071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18144"/>
              </p:ext>
            </p:extLst>
          </p:nvPr>
        </p:nvGraphicFramePr>
        <p:xfrm>
          <a:off x="539405" y="2983651"/>
          <a:ext cx="82809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555"/>
                <a:gridCol w="1112520"/>
                <a:gridCol w="1935480"/>
                <a:gridCol w="1264920"/>
                <a:gridCol w="2160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Hiroyuki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Motozuka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motozuka.hiroyuki@jp.panasonic.com 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Gaius Wee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yaohuang.wee@sg.panasonic.com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Takenori Sakamoto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sakamoto.takenori@jp.panasonic.com</a:t>
                      </a: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02" y="3056589"/>
            <a:ext cx="4427657" cy="975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722" y="4013368"/>
            <a:ext cx="3212799" cy="36653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 antenna gain value mismatch impact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570566"/>
            <a:ext cx="8290453" cy="2694948"/>
          </a:xfrm>
        </p:spPr>
        <p:txBody>
          <a:bodyPr/>
          <a:lstStyle/>
          <a:p>
            <a:pPr algn="just"/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dirty="0" smtClean="0"/>
              <a:t> considered in this proposal is a </a:t>
            </a:r>
            <a:r>
              <a:rPr lang="en-US" sz="2000" u="sng" dirty="0" smtClean="0"/>
              <a:t>peak</a:t>
            </a:r>
            <a:r>
              <a:rPr lang="en-US" sz="2000" dirty="0" smtClean="0"/>
              <a:t> AP antenna gain </a:t>
            </a:r>
          </a:p>
          <a:p>
            <a:pPr algn="just"/>
            <a:r>
              <a:rPr lang="en-US" sz="2000" dirty="0" smtClean="0"/>
              <a:t>There will be cases </a:t>
            </a:r>
            <a:r>
              <a:rPr lang="en-US" sz="2000" dirty="0"/>
              <a:t>where the signal was received </a:t>
            </a:r>
            <a:r>
              <a:rPr lang="en-US" sz="2000" dirty="0" smtClean="0"/>
              <a:t>by STA not </a:t>
            </a:r>
            <a:r>
              <a:rPr lang="en-US" sz="2000" dirty="0"/>
              <a:t>in the peak </a:t>
            </a:r>
            <a:r>
              <a:rPr lang="en-US" sz="2000" dirty="0" smtClean="0"/>
              <a:t>gain. So, the value, provided by AP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dirty="0" smtClean="0"/>
              <a:t>), will be higher than actual value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AP_mismatch</a:t>
            </a:r>
            <a:r>
              <a:rPr lang="en-US" sz="2000" dirty="0" smtClean="0"/>
              <a:t>).</a:t>
            </a:r>
          </a:p>
          <a:p>
            <a:pPr algn="just"/>
            <a:endParaRPr lang="ru-RU" sz="21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254" y="3032951"/>
            <a:ext cx="3756818" cy="18792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3315" y="5123326"/>
            <a:ext cx="8060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AP antenna beamforming mismatch leads </a:t>
            </a:r>
            <a:r>
              <a:rPr lang="en-US" dirty="0"/>
              <a:t>to the overestimation of </a:t>
            </a:r>
            <a:r>
              <a:rPr lang="en-US" i="1" dirty="0" err="1"/>
              <a:t>Pathloss</a:t>
            </a:r>
            <a:r>
              <a:rPr lang="en-US" dirty="0"/>
              <a:t> in equation (1) and, therefore, can be considered as an additional margin for criterion (3). </a:t>
            </a:r>
            <a:r>
              <a:rPr lang="en-US" i="1" dirty="0"/>
              <a:t>So, STA will define itself farther than it actually is</a:t>
            </a:r>
            <a:r>
              <a:rPr lang="en-US" i="1" dirty="0" smtClean="0"/>
              <a:t>. </a:t>
            </a:r>
            <a:r>
              <a:rPr lang="en-US" dirty="0" smtClean="0"/>
              <a:t>The reduction of this effect may be done by proper correction of </a:t>
            </a:r>
            <a:r>
              <a:rPr lang="en-US" i="1" dirty="0" smtClean="0"/>
              <a:t>AP Coverage Parameter.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211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accordance with </a:t>
            </a:r>
            <a:r>
              <a:rPr lang="en-US" dirty="0"/>
              <a:t>Candidate Draft </a:t>
            </a:r>
            <a:r>
              <a:rPr lang="en-US" dirty="0" smtClean="0"/>
              <a:t>P802.11ay_D0.3 in beamforming procedure for the </a:t>
            </a:r>
            <a:r>
              <a:rPr lang="en-US" dirty="0"/>
              <a:t>asymmetric </a:t>
            </a:r>
            <a:r>
              <a:rPr lang="en-US" dirty="0" smtClean="0"/>
              <a:t>link each STA tries to perform negotiation in A-BFT and then, if it fails, STA performs negotiation in </a:t>
            </a:r>
            <a:r>
              <a:rPr lang="en-US" dirty="0"/>
              <a:t>Beamforming training (BFT) </a:t>
            </a:r>
            <a:r>
              <a:rPr lang="en-US" dirty="0" smtClean="0"/>
              <a:t>allocation during the DTI. Thus the far away EDMG STAs in new outdoor dense deployment scenario will perform a lot of useless transmissions in A-BFT producing </a:t>
            </a:r>
            <a:r>
              <a:rPr lang="en-US" dirty="0"/>
              <a:t>undesirable </a:t>
            </a:r>
            <a:r>
              <a:rPr lang="en-US" dirty="0" smtClean="0"/>
              <a:t>collisions and interference.</a:t>
            </a:r>
          </a:p>
          <a:p>
            <a:r>
              <a:rPr lang="en-US" dirty="0" smtClean="0"/>
              <a:t>Therefore, it is desirable </a:t>
            </a:r>
            <a:r>
              <a:rPr lang="en-US" dirty="0"/>
              <a:t>to sort the STAs by its range and capabilities, and separate the EDMG STAs that can be served with the legacy procedure </a:t>
            </a:r>
            <a:r>
              <a:rPr lang="en-US" dirty="0" smtClean="0"/>
              <a:t>(negotiation in A-BFT and access in legacy allocations) </a:t>
            </a:r>
            <a:r>
              <a:rPr lang="en-US" dirty="0"/>
              <a:t>from the EDMG STAs that can be served only by using the directional </a:t>
            </a:r>
            <a:r>
              <a:rPr lang="en-US" dirty="0" smtClean="0"/>
              <a:t>transmission-reception.</a:t>
            </a:r>
          </a:p>
        </p:txBody>
      </p:sp>
    </p:spTree>
    <p:extLst>
      <p:ext uri="{BB962C8B-B14F-4D97-AF65-F5344CB8AC3E}">
        <p14:creationId xmlns:p14="http://schemas.microsoft.com/office/powerpoint/2010/main" val="41780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/>
              <a:t>Near-far self- classification (1/3)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00598"/>
              </p:ext>
            </p:extLst>
          </p:nvPr>
        </p:nvGraphicFramePr>
        <p:xfrm>
          <a:off x="1512627" y="4305145"/>
          <a:ext cx="4207459" cy="10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8" name="Visio" r:id="rId4" imgW="1962195" imgH="1181034" progId="Visio.Drawing.15">
                  <p:embed/>
                </p:oleObj>
              </mc:Choice>
              <mc:Fallback>
                <p:oleObj name="Visio" r:id="rId4" imgW="1962195" imgH="118103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9398"/>
                      <a:stretch>
                        <a:fillRect/>
                      </a:stretch>
                    </p:blipFill>
                    <p:spPr bwMode="auto">
                      <a:xfrm>
                        <a:off x="1512627" y="4305145"/>
                        <a:ext cx="4207459" cy="1031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32182" y="1689466"/>
            <a:ext cx="8324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AP should provide its capabilities to the STAs. With knowledge of the AP parameters, its own parameters and RSSI measurements, the </a:t>
            </a:r>
            <a:r>
              <a:rPr lang="en-US" sz="2100" dirty="0" smtClean="0"/>
              <a:t>EDMG STA </a:t>
            </a:r>
            <a:r>
              <a:rPr lang="en-US" sz="2100" dirty="0"/>
              <a:t>can decide, whether its </a:t>
            </a:r>
            <a:r>
              <a:rPr lang="en-US" sz="2100" dirty="0" smtClean="0"/>
              <a:t>transmitted signal </a:t>
            </a:r>
            <a:r>
              <a:rPr lang="en-US" sz="2100" dirty="0"/>
              <a:t>can be reliably received by </a:t>
            </a:r>
            <a:r>
              <a:rPr lang="en-US" sz="2100" dirty="0" smtClean="0"/>
              <a:t>the AP </a:t>
            </a:r>
            <a:r>
              <a:rPr lang="en-US" sz="2100" dirty="0"/>
              <a:t>in quasi-</a:t>
            </a:r>
            <a:r>
              <a:rPr lang="en-US" sz="2100" dirty="0" err="1"/>
              <a:t>omni</a:t>
            </a:r>
            <a:r>
              <a:rPr lang="en-US" sz="2100" dirty="0"/>
              <a:t> mode (in </a:t>
            </a:r>
            <a:r>
              <a:rPr lang="en-US" sz="2100" dirty="0" smtClean="0"/>
              <a:t>A-BFT and legacy allocations), </a:t>
            </a:r>
            <a:r>
              <a:rPr lang="en-US" sz="2100" dirty="0"/>
              <a:t>or it should try to negotiate during the BFT allocation.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EDMG STA can </a:t>
            </a:r>
            <a:r>
              <a:rPr lang="en-US" sz="2100" i="1" dirty="0"/>
              <a:t>go through the legacy procedure </a:t>
            </a:r>
            <a:r>
              <a:rPr lang="en-US" sz="2100" dirty="0"/>
              <a:t>(negotiation in A-BFT and access in legacy allocations) if the inequality (2</a:t>
            </a:r>
            <a:r>
              <a:rPr lang="en-US" sz="2100" dirty="0" smtClean="0"/>
              <a:t>) below </a:t>
            </a:r>
            <a:r>
              <a:rPr lang="en-US" sz="2100" dirty="0"/>
              <a:t>is </a:t>
            </a:r>
            <a:r>
              <a:rPr lang="en-US" sz="2100" dirty="0" smtClean="0"/>
              <a:t>satisfied:</a:t>
            </a:r>
            <a:endParaRPr lang="ru-RU" sz="21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16330"/>
              </p:ext>
            </p:extLst>
          </p:nvPr>
        </p:nvGraphicFramePr>
        <p:xfrm>
          <a:off x="1449727" y="5137677"/>
          <a:ext cx="533638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9" name="Visio" r:id="rId6" imgW="2409713" imgH="1200031" progId="Visio.Drawing.15">
                  <p:embed/>
                </p:oleObj>
              </mc:Choice>
              <mc:Fallback>
                <p:oleObj name="Visio" r:id="rId6" imgW="2409713" imgH="12000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b="55420"/>
                      <a:stretch>
                        <a:fillRect/>
                      </a:stretch>
                    </p:blipFill>
                    <p:spPr bwMode="auto">
                      <a:xfrm>
                        <a:off x="1449727" y="5137677"/>
                        <a:ext cx="5336380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5577" y="44256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55202" y="53516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65" y="2446401"/>
            <a:ext cx="7701401" cy="54339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(2/3)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96478" y="1779184"/>
            <a:ext cx="7945859" cy="47122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Substituting </a:t>
            </a:r>
            <a:r>
              <a:rPr lang="ru-RU" sz="2000" dirty="0" smtClean="0"/>
              <a:t>(1) </a:t>
            </a:r>
            <a:r>
              <a:rPr lang="en-US" sz="2000" dirty="0" smtClean="0"/>
              <a:t>in (2) we obtain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09819" y="4964929"/>
            <a:ext cx="45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584003" y="3240157"/>
            <a:ext cx="795833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en-US" dirty="0">
                <a:solidFill>
                  <a:srgbClr val="000000"/>
                </a:solidFill>
              </a:rPr>
              <a:t>We can denote </a:t>
            </a:r>
            <a:r>
              <a:rPr kumimoji="1" lang="en-US" sz="1600" i="1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kumimoji="1"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APsensitivity</a:t>
            </a:r>
            <a:r>
              <a:rPr kumimoji="1" lang="en-US" sz="1600" i="1" dirty="0">
                <a:solidFill>
                  <a:srgbClr val="000000"/>
                </a:solidFill>
              </a:rPr>
              <a:t> </a:t>
            </a:r>
            <a:r>
              <a:rPr kumimoji="1" lang="en-US" dirty="0">
                <a:solidFill>
                  <a:srgbClr val="000000"/>
                </a:solidFill>
              </a:rPr>
              <a:t>as </a:t>
            </a:r>
            <a:r>
              <a:rPr kumimoji="1" lang="en-US" dirty="0" smtClean="0">
                <a:solidFill>
                  <a:srgbClr val="000000"/>
                </a:solidFill>
              </a:rPr>
              <a:t>follows:</a:t>
            </a:r>
            <a:r>
              <a:rPr kumimoji="1" lang="ru-RU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APsensitivity</a:t>
            </a:r>
            <a:r>
              <a:rPr lang="en-US" i="1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lang="en-US" i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lang="en-US" i="1" baseline="-25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kumimoji="1" lang="en-US" dirty="0" smtClean="0">
              <a:solidFill>
                <a:srgbClr val="000000"/>
              </a:solidFill>
            </a:endParaRPr>
          </a:p>
          <a:p>
            <a:pPr algn="just"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where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kumimoji="1" lang="en-US" dirty="0">
                <a:solidFill>
                  <a:srgbClr val="000000"/>
                </a:solidFill>
              </a:rPr>
              <a:t> is the receiver sensitivity in 11ad, and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kumimoji="1" lang="en-US" dirty="0">
                <a:solidFill>
                  <a:srgbClr val="000000"/>
                </a:solidFill>
              </a:rPr>
              <a:t> is additional </a:t>
            </a:r>
            <a:r>
              <a:rPr kumimoji="1" lang="en-US" dirty="0" smtClean="0">
                <a:solidFill>
                  <a:srgbClr val="000000"/>
                </a:solidFill>
              </a:rPr>
              <a:t>sensitivity gain </a:t>
            </a:r>
            <a:r>
              <a:rPr kumimoji="1" lang="en-US" dirty="0">
                <a:solidFill>
                  <a:srgbClr val="000000"/>
                </a:solidFill>
              </a:rPr>
              <a:t>at the receiver of the </a:t>
            </a:r>
            <a:r>
              <a:rPr kumimoji="1" lang="en-US" dirty="0" smtClean="0">
                <a:solidFill>
                  <a:srgbClr val="000000"/>
                </a:solidFill>
              </a:rPr>
              <a:t>AP</a:t>
            </a:r>
            <a:r>
              <a:rPr kumimoji="1" lang="en-US" dirty="0">
                <a:solidFill>
                  <a:srgbClr val="000000"/>
                </a:solidFill>
              </a:rPr>
              <a:t> </a:t>
            </a:r>
            <a:r>
              <a:rPr kumimoji="1" lang="en-US" dirty="0" smtClean="0">
                <a:solidFill>
                  <a:srgbClr val="000000"/>
                </a:solidFill>
              </a:rPr>
              <a:t>(</a:t>
            </a:r>
            <a:r>
              <a:rPr kumimoji="1" lang="en-US" i="1" dirty="0" smtClean="0">
                <a:solidFill>
                  <a:srgbClr val="000000"/>
                </a:solidFill>
              </a:rPr>
              <a:t>due to specific implementation</a:t>
            </a:r>
            <a:r>
              <a:rPr kumimoji="1" lang="en-US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The final condition to classify STA as “near” looks like:</a:t>
            </a:r>
            <a:endParaRPr kumimoji="1" lang="ru-RU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24" y="4931955"/>
            <a:ext cx="7638588" cy="8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9920135"/>
              </p:ext>
            </p:extLst>
          </p:nvPr>
        </p:nvGraphicFramePr>
        <p:xfrm>
          <a:off x="532872" y="4527391"/>
          <a:ext cx="8009466" cy="83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61"/>
                <a:gridCol w="795867"/>
                <a:gridCol w="795867"/>
                <a:gridCol w="805827"/>
                <a:gridCol w="1290918"/>
                <a:gridCol w="1137237"/>
                <a:gridCol w="2182265"/>
                <a:gridCol w="704624"/>
              </a:tblGrid>
              <a:tr h="242117">
                <a:tc>
                  <a:txBody>
                    <a:bodyPr/>
                    <a:lstStyle/>
                    <a:p>
                      <a:pPr algn="ctr"/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    B9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B10    B15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B16 </a:t>
                      </a:r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B17 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B18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B19                      B22</a:t>
                      </a:r>
                      <a:endParaRPr kumimoji="1" lang="en-US" sz="12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435">
                <a:tc>
                  <a:txBody>
                    <a:bodyPr/>
                    <a:lstStyle/>
                    <a:p>
                      <a:pPr algn="ctr"/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Direction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CDOWN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Sector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DMG Antenna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Quasi-</a:t>
                      </a:r>
                      <a:r>
                        <a:rPr kumimoji="1" lang="en-US" sz="1300" b="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omni</a:t>
                      </a:r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TX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PCP/AP Coverage Parameter</a:t>
                      </a:r>
                      <a:endParaRPr kumimoji="1" lang="en-US" sz="13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Reserved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768"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Bits</a:t>
                      </a:r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ru-RU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872" y="1842169"/>
            <a:ext cx="83444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implement this solution in the </a:t>
            </a:r>
            <a:r>
              <a:rPr lang="en-US" dirty="0" smtClean="0"/>
              <a:t>standard, </a:t>
            </a:r>
            <a:r>
              <a:rPr lang="en-US" dirty="0"/>
              <a:t>the DMG Beacon frame, broadcasted by AP in BTI, should contain the quantized </a:t>
            </a:r>
            <a:r>
              <a:rPr lang="en-US" dirty="0" smtClean="0"/>
              <a:t>value for </a:t>
            </a:r>
            <a:r>
              <a:rPr lang="en-US" i="1" dirty="0" smtClean="0"/>
              <a:t>PCP/AP Coverage Parameter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 PCP/AP </a:t>
            </a:r>
            <a:r>
              <a:rPr lang="en-US" b="1" dirty="0"/>
              <a:t>Coverage </a:t>
            </a:r>
            <a:r>
              <a:rPr lang="en-US" b="1" dirty="0" smtClean="0"/>
              <a:t>Parameter </a:t>
            </a:r>
            <a:r>
              <a:rPr lang="en-US" i="1" dirty="0" smtClean="0"/>
              <a:t>= </a:t>
            </a:r>
            <a:r>
              <a:rPr lang="en-US" b="1" dirty="0" smtClean="0"/>
              <a:t>(</a:t>
            </a:r>
            <a:r>
              <a:rPr lang="en-US" b="1" i="1" dirty="0" smtClean="0"/>
              <a:t>EIRP</a:t>
            </a:r>
            <a:r>
              <a:rPr lang="en-US" b="1" i="1" baseline="-25000" dirty="0" smtClean="0"/>
              <a:t>AP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APomni_rx</a:t>
            </a:r>
            <a:r>
              <a:rPr lang="en-US" b="1" i="1" dirty="0"/>
              <a:t> 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APadd_gain</a:t>
            </a:r>
            <a:r>
              <a:rPr lang="en-US" b="1" dirty="0"/>
              <a:t>) </a:t>
            </a:r>
            <a:r>
              <a:rPr lang="en-US" b="1" dirty="0" smtClean="0"/>
              <a:t>      </a:t>
            </a:r>
            <a:r>
              <a:rPr lang="en-US" dirty="0" smtClean="0"/>
              <a:t>(4)</a:t>
            </a:r>
          </a:p>
          <a:p>
            <a:endParaRPr lang="en-US" sz="1200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smtClean="0"/>
              <a:t>of the </a:t>
            </a:r>
            <a:r>
              <a:rPr lang="en-US" dirty="0"/>
              <a:t>SSW field in the DMG </a:t>
            </a:r>
            <a:r>
              <a:rPr lang="en-US" dirty="0" smtClean="0"/>
              <a:t>Beacon (see Figure 47, </a:t>
            </a:r>
            <a:r>
              <a:rPr lang="en-US" dirty="0"/>
              <a:t>in </a:t>
            </a:r>
            <a:r>
              <a:rPr lang="en-US" i="1" dirty="0" smtClean="0"/>
              <a:t>Candidate Draft P802.11ay_D0.3</a:t>
            </a:r>
            <a:r>
              <a:rPr lang="en-US" dirty="0" smtClean="0"/>
              <a:t>) </a:t>
            </a:r>
            <a:r>
              <a:rPr lang="en-US" dirty="0"/>
              <a:t>may be able to contain </a:t>
            </a:r>
            <a:r>
              <a:rPr lang="en-US" dirty="0" smtClean="0"/>
              <a:t>the quantized value (4):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Codes 0-7: 14 </a:t>
            </a:r>
            <a:r>
              <a:rPr lang="en-US" dirty="0"/>
              <a:t>– </a:t>
            </a:r>
            <a:r>
              <a:rPr lang="en-US" dirty="0" smtClean="0"/>
              <a:t>42 </a:t>
            </a:r>
            <a:r>
              <a:rPr lang="en-US" dirty="0"/>
              <a:t>dBm </a:t>
            </a:r>
            <a:r>
              <a:rPr lang="en-US" dirty="0" smtClean="0"/>
              <a:t>(4 </a:t>
            </a:r>
            <a:r>
              <a:rPr lang="en-US" dirty="0"/>
              <a:t>dB </a:t>
            </a:r>
            <a:r>
              <a:rPr lang="en-US" dirty="0" smtClean="0"/>
              <a:t>quantization step)</a:t>
            </a:r>
            <a:endParaRPr lang="ru-RU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(3/3)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2872" y="5654408"/>
            <a:ext cx="8131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NOTE: as far as antenna gain values in (4) may vary depending on the direction, the value of PCP/AP Coverage Parameter may be sector-specific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642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891539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behavior </a:t>
            </a:r>
            <a:r>
              <a:rPr lang="en-US" dirty="0"/>
              <a:t>of EDMG STA with “near-far” </a:t>
            </a:r>
            <a:r>
              <a:rPr lang="en-US" dirty="0" smtClean="0"/>
              <a:t>self- classification </a:t>
            </a:r>
            <a:r>
              <a:rPr lang="en-US" dirty="0"/>
              <a:t>capability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78" y="2159213"/>
            <a:ext cx="7739235" cy="365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Do you agree to include the text for “Near-Far” self-classification capabilities of EDMG STAs </a:t>
            </a:r>
            <a:r>
              <a:rPr lang="en-US" b="1" dirty="0" smtClean="0"/>
              <a:t>proposed </a:t>
            </a:r>
            <a:r>
              <a:rPr lang="en-US" b="1" dirty="0"/>
              <a:t>in (</a:t>
            </a:r>
            <a:r>
              <a:rPr lang="en-US" b="1" dirty="0" smtClean="0"/>
              <a:t>11-17-0764-02-00ay-text-near-far-self-classification-capabilities-of-edmg-stas</a:t>
            </a:r>
            <a:r>
              <a:rPr lang="en-US" b="1" dirty="0" smtClean="0"/>
              <a:t>) </a:t>
            </a:r>
            <a:r>
              <a:rPr lang="en-US" b="1" dirty="0"/>
              <a:t>to the spec draft?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42206" y="3062207"/>
            <a:ext cx="6858000" cy="1655762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ru-RU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18065"/>
            <a:ext cx="7770813" cy="618963"/>
          </a:xfrm>
        </p:spPr>
        <p:txBody>
          <a:bodyPr/>
          <a:lstStyle/>
          <a:p>
            <a:r>
              <a:rPr lang="en-US" dirty="0" smtClean="0"/>
              <a:t>AP Coverage Parameter</a:t>
            </a:r>
            <a:r>
              <a:rPr lang="ru-RU" dirty="0" smtClean="0"/>
              <a:t> </a:t>
            </a:r>
            <a:r>
              <a:rPr lang="en-US" dirty="0" smtClean="0"/>
              <a:t>range estimation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4" y="1371600"/>
            <a:ext cx="8228012" cy="480060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kumimoji="0" lang="en-US" sz="1900" b="1" kern="1200" dirty="0" smtClean="0"/>
              <a:t>AP </a:t>
            </a:r>
            <a:r>
              <a:rPr kumimoji="0" lang="en-US" sz="1900" b="1" kern="1200" dirty="0"/>
              <a:t>Coverage Parameter </a:t>
            </a:r>
            <a:r>
              <a:rPr kumimoji="0" lang="en-US" sz="1900" i="1" kern="1200" dirty="0"/>
              <a:t>= </a:t>
            </a:r>
            <a:r>
              <a:rPr kumimoji="0" lang="en-US" sz="1900" b="1" kern="1200" dirty="0"/>
              <a:t>(EIRP</a:t>
            </a:r>
            <a:r>
              <a:rPr kumimoji="0" lang="en-US" sz="1900" b="1" i="1" kern="1200" baseline="-25000" dirty="0"/>
              <a:t>AP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APomni_rx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APadd_gain</a:t>
            </a:r>
            <a:r>
              <a:rPr kumimoji="0" lang="en-US" sz="1900" b="1" kern="1200" dirty="0" smtClean="0"/>
              <a:t>)</a:t>
            </a:r>
          </a:p>
          <a:p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endParaRPr kumimoji="0" lang="en-US" sz="1800" b="1" kern="1200" dirty="0" smtClean="0"/>
          </a:p>
          <a:p>
            <a:pPr marL="0" indent="0">
              <a:buNone/>
            </a:pPr>
            <a:r>
              <a:rPr kumimoji="0" lang="en-US" sz="1800" i="1" kern="1200" dirty="0" smtClean="0"/>
              <a:t>Upper limit:</a:t>
            </a:r>
            <a:r>
              <a:rPr kumimoji="0" lang="en-US" sz="1800" kern="1200" dirty="0" smtClean="0"/>
              <a:t> FCC requirements for 60GHz - </a:t>
            </a:r>
            <a:r>
              <a:rPr kumimoji="0" lang="en-US" sz="1800" b="1" kern="1200" dirty="0" smtClean="0"/>
              <a:t>EIRP &lt; 43dBm.</a:t>
            </a:r>
            <a:r>
              <a:rPr kumimoji="0" lang="en-US" sz="1800" b="1" i="1" kern="1200" dirty="0"/>
              <a:t>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r>
              <a:rPr kumimoji="0" lang="en-US" sz="1800" b="1" kern="1200" dirty="0" smtClean="0"/>
              <a:t>&gt; 0</a:t>
            </a:r>
          </a:p>
          <a:p>
            <a:pPr marL="0" indent="0">
              <a:buNone/>
            </a:pPr>
            <a:r>
              <a:rPr kumimoji="0" lang="en-US" sz="1800" i="1" kern="1200" dirty="0" smtClean="0"/>
              <a:t>Lower limit:</a:t>
            </a:r>
            <a:r>
              <a:rPr kumimoji="0" lang="en-US" sz="1800" kern="1200" dirty="0" smtClean="0"/>
              <a:t> </a:t>
            </a:r>
            <a:r>
              <a:rPr kumimoji="0" lang="en-US" sz="1800" kern="1200" dirty="0"/>
              <a:t>the 11ad standard defines the maximal difference between peaks of directional and quasi-</a:t>
            </a:r>
            <a:r>
              <a:rPr kumimoji="0" lang="en-US" sz="1800" kern="1200" dirty="0" err="1"/>
              <a:t>omni</a:t>
            </a:r>
            <a:r>
              <a:rPr kumimoji="0" lang="en-US" sz="1800" kern="1200" dirty="0"/>
              <a:t> patterns as 15 </a:t>
            </a:r>
            <a:r>
              <a:rPr kumimoji="0" lang="en-US" sz="1800" kern="1200" dirty="0" smtClean="0"/>
              <a:t>dB (</a:t>
            </a:r>
            <a:r>
              <a:rPr lang="ru-RU" sz="1800" dirty="0" smtClean="0"/>
              <a:t>20.10.1</a:t>
            </a:r>
            <a:r>
              <a:rPr lang="en-US" sz="1800" dirty="0" smtClean="0"/>
              <a:t> of 11mc</a:t>
            </a:r>
            <a:r>
              <a:rPr kumimoji="0" lang="en-US" sz="1800" kern="1200" dirty="0" smtClean="0"/>
              <a:t>). </a:t>
            </a:r>
            <a:r>
              <a:rPr kumimoji="0" lang="en-US" sz="1800" kern="1200" dirty="0"/>
              <a:t>We are confident that for </a:t>
            </a:r>
            <a:r>
              <a:rPr kumimoji="0" lang="en-US" sz="1800" kern="1200" dirty="0" smtClean="0"/>
              <a:t>11ay, </a:t>
            </a:r>
            <a:r>
              <a:rPr kumimoji="0" lang="en-US" sz="1800" kern="1200" dirty="0"/>
              <a:t>where the large antenna arrays </a:t>
            </a:r>
            <a:r>
              <a:rPr kumimoji="0" lang="en-US" sz="1800" kern="1200" dirty="0" smtClean="0"/>
              <a:t>will be used, </a:t>
            </a:r>
            <a:r>
              <a:rPr kumimoji="0" lang="en-US" sz="1800" kern="1200" dirty="0"/>
              <a:t>this difference will be </a:t>
            </a:r>
            <a:r>
              <a:rPr kumimoji="0" lang="en-US" sz="1800" kern="1200" dirty="0" smtClean="0"/>
              <a:t>higher: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kumimoji="0" lang="en-US" sz="1800" i="1" kern="1200" dirty="0" smtClean="0"/>
              <a:t>			G</a:t>
            </a:r>
            <a:r>
              <a:rPr kumimoji="0" lang="en-US" sz="1800" i="1" kern="1200" baseline="-25000" dirty="0" smtClean="0"/>
              <a:t>AP</a:t>
            </a:r>
            <a:r>
              <a:rPr kumimoji="0" lang="en-US" sz="1800" i="1" kern="1200" dirty="0" smtClean="0"/>
              <a:t> </a:t>
            </a:r>
            <a:r>
              <a:rPr kumimoji="0" lang="en-US" sz="1800" i="1" kern="1200" dirty="0"/>
              <a:t>– </a:t>
            </a:r>
            <a:r>
              <a:rPr kumimoji="0" lang="en-US" sz="1800" i="1" kern="1200" dirty="0" err="1"/>
              <a:t>G</a:t>
            </a:r>
            <a:r>
              <a:rPr kumimoji="0" lang="en-US" sz="1800" i="1" kern="1200" baseline="-25000" dirty="0" err="1"/>
              <a:t>APomni_rx</a:t>
            </a:r>
            <a:r>
              <a:rPr kumimoji="0" lang="en-US" sz="1800" i="1" kern="1200" baseline="-25000" dirty="0"/>
              <a:t> </a:t>
            </a:r>
            <a:r>
              <a:rPr kumimoji="0" lang="en-US" sz="1800" kern="1200" dirty="0" smtClean="0"/>
              <a:t>&gt; 15dB =&gt; </a:t>
            </a:r>
            <a:r>
              <a:rPr kumimoji="0" lang="en-US" sz="1800" i="1" kern="1200" baseline="-25000" dirty="0" smtClean="0"/>
              <a:t> </a:t>
            </a:r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/>
              <a:t>G</a:t>
            </a:r>
            <a:r>
              <a:rPr kumimoji="0" lang="en-US" sz="1800" b="1" i="1" kern="1200" baseline="-25000" dirty="0" err="1"/>
              <a:t>APomni_rx</a:t>
            </a:r>
            <a:r>
              <a:rPr kumimoji="0" lang="en-US" sz="1800" b="1" i="1" kern="1200" dirty="0"/>
              <a:t> </a:t>
            </a:r>
            <a:r>
              <a:rPr kumimoji="0" lang="en-US" sz="1800" b="1" kern="1200" dirty="0" smtClean="0"/>
              <a:t>&gt; 20dBm</a:t>
            </a:r>
          </a:p>
          <a:p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APadd_gain</a:t>
            </a:r>
            <a:endParaRPr kumimoji="0" lang="en-US" sz="1800" b="1" i="1" kern="1200" baseline="-25000" dirty="0" smtClean="0"/>
          </a:p>
          <a:p>
            <a:pPr marL="0" lvl="0" indent="0">
              <a:buNone/>
            </a:pPr>
            <a:r>
              <a:rPr kumimoji="0" lang="en-US" sz="1800" i="1" kern="1200" dirty="0"/>
              <a:t>Upper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this parameter is the gain over the sensitivity defined in Table 20-3. The values in that table were obtained under </a:t>
            </a:r>
            <a:r>
              <a:rPr lang="en-US" sz="1800" dirty="0" smtClean="0"/>
              <a:t>assumption of 5 </a:t>
            </a:r>
            <a:r>
              <a:rPr lang="en-US" sz="1800" dirty="0"/>
              <a:t>dB implementation loss and 10 dB noise </a:t>
            </a:r>
            <a:r>
              <a:rPr lang="en-US" sz="1800" dirty="0" smtClean="0"/>
              <a:t>factor. So, the theoretical maximum of </a:t>
            </a:r>
            <a:r>
              <a:rPr lang="en-US" sz="1800" i="1" dirty="0" err="1" smtClean="0"/>
              <a:t>G</a:t>
            </a:r>
            <a:r>
              <a:rPr lang="en-US" sz="1800" i="1" baseline="-25000" dirty="0" err="1" smtClean="0"/>
              <a:t>APadd_gain</a:t>
            </a:r>
            <a:r>
              <a:rPr lang="en-US" sz="1800" i="1" dirty="0" smtClean="0"/>
              <a:t> </a:t>
            </a:r>
            <a:r>
              <a:rPr lang="en-US" sz="1800" dirty="0" smtClean="0"/>
              <a:t>is 15dB. However, we are confident, that, in reality, this value will not be more than 6dB.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&lt; 6dB</a:t>
            </a:r>
            <a:endParaRPr kumimoji="0" lang="en-US" sz="1800" b="1" kern="1200" dirty="0"/>
          </a:p>
          <a:p>
            <a:pPr marL="0" lvl="0" indent="0">
              <a:buNone/>
            </a:pPr>
            <a:r>
              <a:rPr kumimoji="0" lang="en-US" sz="1800" i="1" kern="1200" dirty="0"/>
              <a:t>Lower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the value is definitely positive as otherwise it will not satisfy the minimal sensitivity defined in </a:t>
            </a:r>
            <a:r>
              <a:rPr kumimoji="0" lang="en-US" sz="1800" kern="1200" dirty="0"/>
              <a:t>Table </a:t>
            </a:r>
            <a:r>
              <a:rPr kumimoji="0" lang="en-US" sz="1800" kern="1200" dirty="0" smtClean="0"/>
              <a:t>20-3.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&gt; 0</a:t>
            </a:r>
            <a:r>
              <a:rPr kumimoji="0" lang="en-US" sz="1800" b="1" kern="1200" dirty="0" smtClean="0"/>
              <a:t>dB</a:t>
            </a:r>
            <a:endParaRPr kumimoji="0" lang="en-US" sz="1800" b="1" kern="1200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0" lang="en-US" sz="2000" b="1" kern="1200" dirty="0" smtClean="0"/>
              <a:t>14dBm &lt; (</a:t>
            </a:r>
            <a:r>
              <a:rPr kumimoji="0" lang="en-US" sz="2000" b="1" kern="1200" dirty="0"/>
              <a:t>EIRP</a:t>
            </a:r>
            <a:r>
              <a:rPr kumimoji="0" lang="en-US" sz="2000" b="1" i="1" kern="1200" baseline="-25000" dirty="0"/>
              <a:t>AP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APomni_rx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APadd_gain</a:t>
            </a:r>
            <a:r>
              <a:rPr kumimoji="0" lang="en-US" sz="2000" b="1" kern="1200" dirty="0" smtClean="0"/>
              <a:t>) &lt; 42dBm</a:t>
            </a:r>
            <a:endParaRPr kumimoji="0" lang="en-US" sz="2000" b="1" kern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46246</TotalTime>
  <Words>751</Words>
  <Application>Microsoft Office PowerPoint</Application>
  <PresentationFormat>On-screen Show (4:3)</PresentationFormat>
  <Paragraphs>120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Visio</vt:lpstr>
      <vt:lpstr>“Near-far” self-classification capabilities of EDMG STAs</vt:lpstr>
      <vt:lpstr>Problem statement</vt:lpstr>
      <vt:lpstr>Near-far self- classification (1/3)</vt:lpstr>
      <vt:lpstr>Near-far self- classification (2/3)</vt:lpstr>
      <vt:lpstr>Near-far self- classification (3/3)</vt:lpstr>
      <vt:lpstr>The behavior of EDMG STA with “near-far” self- classification capability</vt:lpstr>
      <vt:lpstr>SP/M #1</vt:lpstr>
      <vt:lpstr>PowerPoint Presentation</vt:lpstr>
      <vt:lpstr>AP Coverage Parameter range estimation</vt:lpstr>
      <vt:lpstr>AP antenna gain value mismatch impact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CTPClassification=:VisualMarkings=, CTPClassification=CTP_PUBLIC:VisualMarkings=</cp:keywords>
  <cp:lastModifiedBy>amaltsev</cp:lastModifiedBy>
  <cp:revision>541</cp:revision>
  <cp:lastPrinted>2017-03-08T14:42:03Z</cp:lastPrinted>
  <dcterms:created xsi:type="dcterms:W3CDTF">2016-08-30T18:48:17Z</dcterms:created>
  <dcterms:modified xsi:type="dcterms:W3CDTF">2017-05-09T02:05:39Z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c0408431-5e52-49d4-9ac5-56014229aba7</vt:lpwstr>
  </property>
  <property fmtid="{D5CDD505-2E9C-101B-9397-08002B2CF9AE}" pid="3" name="CTP_TimeStamp">
    <vt:lpwstr>2017-05-09 02:05:38Z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