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92" r:id="rId3"/>
    <p:sldId id="291" r:id="rId4"/>
    <p:sldId id="301" r:id="rId5"/>
    <p:sldId id="300" r:id="rId6"/>
    <p:sldId id="305" r:id="rId7"/>
    <p:sldId id="297" r:id="rId8"/>
    <p:sldId id="296" r:id="rId9"/>
    <p:sldId id="303" r:id="rId10"/>
    <p:sldId id="304" r:id="rId11"/>
    <p:sldId id="298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0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216" autoAdjust="0"/>
    <p:restoredTop sz="94434" autoAdjust="0"/>
  </p:normalViewPr>
  <p:slideViewPr>
    <p:cSldViewPr snapToGrid="0">
      <p:cViewPr varScale="1">
        <p:scale>
          <a:sx n="66" d="100"/>
          <a:sy n="66" d="100"/>
        </p:scale>
        <p:origin x="-140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25050-3727-46BF-BA29-EDED35F54BF3}" type="datetimeFigureOut">
              <a:rPr lang="ru-RU" smtClean="0"/>
              <a:t>07.05.2017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18BBE-449A-475F-88F7-77EE576C27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64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442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518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325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097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896544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493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5614" y="1604434"/>
            <a:ext cx="8228012" cy="4567767"/>
          </a:xfrm>
        </p:spPr>
        <p:txBody>
          <a:bodyPr/>
          <a:lstStyle/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16pt Intel Clear bullet one</a:t>
            </a:r>
          </a:p>
          <a:p>
            <a:pPr lvl="2"/>
            <a:r>
              <a:rPr lang="en-US" dirty="0" smtClean="0"/>
              <a:t>16pt Intel Clear sub-bullet</a:t>
            </a:r>
          </a:p>
          <a:p>
            <a:pPr lvl="3"/>
            <a:r>
              <a:rPr lang="en-US" dirty="0" err="1" smtClean="0"/>
              <a:t>14pt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774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131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18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6772"/>
            <a:ext cx="7770813" cy="5004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572000" y="357166"/>
            <a:ext cx="3929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802.11-17/0762r0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79451" y="338138"/>
            <a:ext cx="166030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19968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8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kumimoji="1" sz="2400" b="0">
          <a:solidFill>
            <a:srgbClr val="000000"/>
          </a:solidFill>
          <a:latin typeface="+mn-lt"/>
          <a:ea typeface="+mn-ea"/>
          <a:cs typeface="+mn-cs"/>
        </a:defRPr>
      </a:lvl1pPr>
      <a:lvl2pPr marL="36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75000"/>
        <a:buFont typeface="Times New Roman" panose="02020603050405020304" pitchFamily="18" charset="0"/>
        <a:buChar char="–"/>
        <a:defRPr kumimoji="1" sz="2000">
          <a:solidFill>
            <a:srgbClr val="000000"/>
          </a:solidFill>
          <a:latin typeface="+mn-lt"/>
          <a:ea typeface="+mn-ea"/>
        </a:defRPr>
      </a:lvl2pPr>
      <a:lvl3pPr marL="54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>
          <a:solidFill>
            <a:srgbClr val="000000"/>
          </a:solidFill>
          <a:latin typeface="+mn-lt"/>
          <a:ea typeface="+mn-ea"/>
        </a:defRPr>
      </a:lvl3pPr>
      <a:lvl4pPr marL="72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Visio_Drawing2222222.vsdx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1111111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174" y="1035738"/>
            <a:ext cx="7928811" cy="1400704"/>
          </a:xfrm>
        </p:spPr>
        <p:txBody>
          <a:bodyPr/>
          <a:lstStyle/>
          <a:p>
            <a:r>
              <a:rPr lang="en-US" sz="3600" dirty="0" smtClean="0"/>
              <a:t>“Near-far” self-classification capabilities of EDMG STAs</a:t>
            </a:r>
            <a:endParaRPr lang="ru-RU" sz="3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9405" y="250713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318144"/>
              </p:ext>
            </p:extLst>
          </p:nvPr>
        </p:nvGraphicFramePr>
        <p:xfrm>
          <a:off x="539405" y="2983651"/>
          <a:ext cx="828092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7555"/>
                <a:gridCol w="1112520"/>
                <a:gridCol w="1935480"/>
                <a:gridCol w="1264920"/>
                <a:gridCol w="216044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Alexander Maltsev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Turgeneva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30, Nizhny Novgorod, 603024, Russia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+7 (831) 2969444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alexander.maltsev@intel.com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Ilya Bolotin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Intel</a:t>
                      </a: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ilya.bolotin@intel.com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Andrey Pudeyev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andrey.pudeyev@intel.com</a:t>
                      </a:r>
                      <a:endParaRPr kumimoji="1" lang="ru-RU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Artyom Lomayev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artyom.lomayev@intel.com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Oren Kedem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oren.kedem@intel.com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Hiroyuki </a:t>
                      </a:r>
                      <a:r>
                        <a:rPr kumimoji="1"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Motozuka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motozuka.hiroyuki@jp.panasonic.com 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Gaius Wee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yaohuang.wee@sg.panasonic.com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Takenori Sakamoto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sakamoto.takenori@jp.panasonic.com</a:t>
                      </a:r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1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18065"/>
            <a:ext cx="7770813" cy="618963"/>
          </a:xfrm>
        </p:spPr>
        <p:txBody>
          <a:bodyPr/>
          <a:lstStyle/>
          <a:p>
            <a:r>
              <a:rPr lang="en-US" dirty="0" smtClean="0"/>
              <a:t>AP Coverage Parameter</a:t>
            </a:r>
            <a:r>
              <a:rPr lang="ru-RU" dirty="0" smtClean="0"/>
              <a:t> </a:t>
            </a:r>
            <a:r>
              <a:rPr lang="en-US" dirty="0" smtClean="0"/>
              <a:t>range estimation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5614" y="1371600"/>
            <a:ext cx="8228012" cy="4800601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kumimoji="0" lang="en-US" sz="1900" b="1" kern="1200" dirty="0" smtClean="0"/>
              <a:t>AP </a:t>
            </a:r>
            <a:r>
              <a:rPr kumimoji="0" lang="en-US" sz="1900" b="1" kern="1200" dirty="0"/>
              <a:t>Coverage Parameter </a:t>
            </a:r>
            <a:r>
              <a:rPr kumimoji="0" lang="en-US" sz="1900" i="1" kern="1200" dirty="0"/>
              <a:t>= </a:t>
            </a:r>
            <a:r>
              <a:rPr kumimoji="0" lang="en-US" sz="1900" b="1" kern="1200" dirty="0"/>
              <a:t>(EIRP</a:t>
            </a:r>
            <a:r>
              <a:rPr kumimoji="0" lang="en-US" sz="1900" b="1" i="1" kern="1200" baseline="-25000" dirty="0"/>
              <a:t>AP</a:t>
            </a:r>
            <a:r>
              <a:rPr kumimoji="0" lang="en-US" sz="1900" b="1" i="1" kern="1200" dirty="0"/>
              <a:t> – </a:t>
            </a:r>
            <a:r>
              <a:rPr kumimoji="0" lang="en-US" sz="1900" b="1" i="1" kern="1200" dirty="0" err="1"/>
              <a:t>G</a:t>
            </a:r>
            <a:r>
              <a:rPr kumimoji="0" lang="en-US" sz="1900" b="1" i="1" kern="1200" baseline="-25000" dirty="0" err="1"/>
              <a:t>APomni_rx</a:t>
            </a:r>
            <a:r>
              <a:rPr kumimoji="0" lang="en-US" sz="1900" b="1" i="1" kern="1200" dirty="0"/>
              <a:t> – </a:t>
            </a:r>
            <a:r>
              <a:rPr kumimoji="0" lang="en-US" sz="1900" b="1" i="1" kern="1200" dirty="0" err="1"/>
              <a:t>G</a:t>
            </a:r>
            <a:r>
              <a:rPr kumimoji="0" lang="en-US" sz="1900" b="1" i="1" kern="1200" baseline="-25000" dirty="0" err="1"/>
              <a:t>APadd_gain</a:t>
            </a:r>
            <a:r>
              <a:rPr kumimoji="0" lang="en-US" sz="1900" b="1" kern="1200" dirty="0" smtClean="0"/>
              <a:t>)</a:t>
            </a:r>
          </a:p>
          <a:p>
            <a:r>
              <a:rPr kumimoji="0" lang="en-US" sz="1800" b="1" kern="1200" dirty="0" smtClean="0"/>
              <a:t>EIRP</a:t>
            </a:r>
            <a:r>
              <a:rPr kumimoji="0" lang="en-US" sz="1800" b="1" i="1" kern="1200" baseline="-25000" dirty="0" smtClean="0"/>
              <a:t>AP</a:t>
            </a:r>
            <a:r>
              <a:rPr kumimoji="0" lang="en-US" sz="1800" b="1" i="1" kern="1200" dirty="0" smtClean="0"/>
              <a:t> </a:t>
            </a:r>
            <a:r>
              <a:rPr kumimoji="0" lang="en-US" sz="1800" b="1" i="1" kern="1200" dirty="0"/>
              <a:t>– </a:t>
            </a:r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APomni_rx</a:t>
            </a:r>
            <a:r>
              <a:rPr kumimoji="0" lang="en-US" sz="1800" b="1" i="1" kern="1200" baseline="-25000" dirty="0" smtClean="0"/>
              <a:t> </a:t>
            </a:r>
            <a:endParaRPr kumimoji="0" lang="en-US" sz="1800" b="1" kern="1200" dirty="0" smtClean="0"/>
          </a:p>
          <a:p>
            <a:pPr marL="0" indent="0">
              <a:buNone/>
            </a:pPr>
            <a:r>
              <a:rPr kumimoji="0" lang="en-US" sz="1800" i="1" kern="1200" dirty="0" smtClean="0"/>
              <a:t>Upper limit:</a:t>
            </a:r>
            <a:r>
              <a:rPr kumimoji="0" lang="en-US" sz="1800" kern="1200" dirty="0" smtClean="0"/>
              <a:t> FCC requirements for 60GHz - </a:t>
            </a:r>
            <a:r>
              <a:rPr kumimoji="0" lang="en-US" sz="1800" b="1" kern="1200" dirty="0" smtClean="0"/>
              <a:t>EIRP &lt; 43dBm.</a:t>
            </a:r>
            <a:r>
              <a:rPr kumimoji="0" lang="en-US" sz="1800" b="1" i="1" kern="1200" dirty="0"/>
              <a:t> </a:t>
            </a:r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APomni_rx</a:t>
            </a:r>
            <a:r>
              <a:rPr kumimoji="0" lang="en-US" sz="1800" b="1" i="1" kern="1200" baseline="-25000" dirty="0" smtClean="0"/>
              <a:t> </a:t>
            </a:r>
            <a:r>
              <a:rPr kumimoji="0" lang="en-US" sz="1800" b="1" kern="1200" dirty="0" smtClean="0"/>
              <a:t>&gt; 0</a:t>
            </a:r>
          </a:p>
          <a:p>
            <a:pPr marL="0" indent="0">
              <a:buNone/>
            </a:pPr>
            <a:r>
              <a:rPr kumimoji="0" lang="en-US" sz="1800" i="1" kern="1200" dirty="0" smtClean="0"/>
              <a:t>Lower limit:</a:t>
            </a:r>
            <a:r>
              <a:rPr kumimoji="0" lang="en-US" sz="1800" kern="1200" dirty="0" smtClean="0"/>
              <a:t> </a:t>
            </a:r>
            <a:r>
              <a:rPr kumimoji="0" lang="en-US" sz="1800" kern="1200" dirty="0"/>
              <a:t>the 11ad standard defines the maximal difference between peaks of directional and quasi-</a:t>
            </a:r>
            <a:r>
              <a:rPr kumimoji="0" lang="en-US" sz="1800" kern="1200" dirty="0" err="1"/>
              <a:t>omni</a:t>
            </a:r>
            <a:r>
              <a:rPr kumimoji="0" lang="en-US" sz="1800" kern="1200" dirty="0"/>
              <a:t> patterns as 15 </a:t>
            </a:r>
            <a:r>
              <a:rPr kumimoji="0" lang="en-US" sz="1800" kern="1200" dirty="0" smtClean="0"/>
              <a:t>dB (</a:t>
            </a:r>
            <a:r>
              <a:rPr lang="ru-RU" sz="1800" dirty="0" smtClean="0"/>
              <a:t>20.10.1</a:t>
            </a:r>
            <a:r>
              <a:rPr lang="en-US" sz="1800" dirty="0" smtClean="0"/>
              <a:t> of 11mc</a:t>
            </a:r>
            <a:r>
              <a:rPr kumimoji="0" lang="en-US" sz="1800" kern="1200" dirty="0" smtClean="0"/>
              <a:t>). </a:t>
            </a:r>
            <a:r>
              <a:rPr kumimoji="0" lang="en-US" sz="1800" kern="1200" dirty="0"/>
              <a:t>We are confident that for </a:t>
            </a:r>
            <a:r>
              <a:rPr kumimoji="0" lang="en-US" sz="1800" kern="1200" dirty="0" smtClean="0"/>
              <a:t>11ay, </a:t>
            </a:r>
            <a:r>
              <a:rPr kumimoji="0" lang="en-US" sz="1800" kern="1200" dirty="0"/>
              <a:t>where the large antenna arrays </a:t>
            </a:r>
            <a:r>
              <a:rPr kumimoji="0" lang="en-US" sz="1800" kern="1200" dirty="0" smtClean="0"/>
              <a:t>will be used, </a:t>
            </a:r>
            <a:r>
              <a:rPr kumimoji="0" lang="en-US" sz="1800" kern="1200" dirty="0"/>
              <a:t>this difference will be </a:t>
            </a:r>
            <a:r>
              <a:rPr kumimoji="0" lang="en-US" sz="1800" kern="1200" dirty="0" smtClean="0"/>
              <a:t>higher: 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kumimoji="0" lang="en-US" sz="1800" i="1" kern="1200" dirty="0" smtClean="0"/>
              <a:t>			G</a:t>
            </a:r>
            <a:r>
              <a:rPr kumimoji="0" lang="en-US" sz="1800" i="1" kern="1200" baseline="-25000" dirty="0" smtClean="0"/>
              <a:t>AP</a:t>
            </a:r>
            <a:r>
              <a:rPr kumimoji="0" lang="en-US" sz="1800" i="1" kern="1200" dirty="0" smtClean="0"/>
              <a:t> </a:t>
            </a:r>
            <a:r>
              <a:rPr kumimoji="0" lang="en-US" sz="1800" i="1" kern="1200" dirty="0"/>
              <a:t>– </a:t>
            </a:r>
            <a:r>
              <a:rPr kumimoji="0" lang="en-US" sz="1800" i="1" kern="1200" dirty="0" err="1"/>
              <a:t>G</a:t>
            </a:r>
            <a:r>
              <a:rPr kumimoji="0" lang="en-US" sz="1800" i="1" kern="1200" baseline="-25000" dirty="0" err="1"/>
              <a:t>APomni_rx</a:t>
            </a:r>
            <a:r>
              <a:rPr kumimoji="0" lang="en-US" sz="1800" i="1" kern="1200" baseline="-25000" dirty="0"/>
              <a:t> </a:t>
            </a:r>
            <a:r>
              <a:rPr kumimoji="0" lang="en-US" sz="1800" kern="1200" dirty="0" smtClean="0"/>
              <a:t>&gt; 15dB =&gt; </a:t>
            </a:r>
            <a:r>
              <a:rPr kumimoji="0" lang="en-US" sz="1800" i="1" kern="1200" baseline="-25000" dirty="0" smtClean="0"/>
              <a:t> </a:t>
            </a:r>
            <a:r>
              <a:rPr kumimoji="0" lang="en-US" sz="1800" b="1" kern="1200" dirty="0" smtClean="0"/>
              <a:t>EIRP</a:t>
            </a:r>
            <a:r>
              <a:rPr kumimoji="0" lang="en-US" sz="1800" b="1" i="1" kern="1200" baseline="-25000" dirty="0" smtClean="0"/>
              <a:t>AP</a:t>
            </a:r>
            <a:r>
              <a:rPr kumimoji="0" lang="en-US" sz="1800" b="1" i="1" kern="1200" dirty="0" smtClean="0"/>
              <a:t> </a:t>
            </a:r>
            <a:r>
              <a:rPr kumimoji="0" lang="en-US" sz="1800" b="1" i="1" kern="1200" dirty="0"/>
              <a:t>– </a:t>
            </a:r>
            <a:r>
              <a:rPr kumimoji="0" lang="en-US" sz="1800" b="1" i="1" kern="1200" dirty="0" err="1"/>
              <a:t>G</a:t>
            </a:r>
            <a:r>
              <a:rPr kumimoji="0" lang="en-US" sz="1800" b="1" i="1" kern="1200" baseline="-25000" dirty="0" err="1"/>
              <a:t>APomni_rx</a:t>
            </a:r>
            <a:r>
              <a:rPr kumimoji="0" lang="en-US" sz="1800" b="1" i="1" kern="1200" dirty="0"/>
              <a:t> </a:t>
            </a:r>
            <a:r>
              <a:rPr kumimoji="0" lang="en-US" sz="1800" b="1" kern="1200" dirty="0" smtClean="0"/>
              <a:t>&gt; 20dBm</a:t>
            </a:r>
          </a:p>
          <a:p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APadd_gain</a:t>
            </a:r>
            <a:endParaRPr kumimoji="0" lang="en-US" sz="1800" b="1" i="1" kern="1200" baseline="-25000" dirty="0" smtClean="0"/>
          </a:p>
          <a:p>
            <a:pPr marL="0" lvl="0" indent="0">
              <a:buNone/>
            </a:pPr>
            <a:r>
              <a:rPr kumimoji="0" lang="en-US" sz="1800" i="1" kern="1200" dirty="0"/>
              <a:t>Upper limit</a:t>
            </a:r>
            <a:r>
              <a:rPr kumimoji="0" lang="en-US" sz="1800" kern="1200" dirty="0"/>
              <a:t>: </a:t>
            </a:r>
            <a:r>
              <a:rPr kumimoji="0" lang="en-US" sz="1800" kern="1200" dirty="0" smtClean="0"/>
              <a:t>this parameter is the gain over the sensitivity defined in Table 20-3. The values in that table were obtained under </a:t>
            </a:r>
            <a:r>
              <a:rPr lang="en-US" sz="1800" dirty="0" smtClean="0"/>
              <a:t>assumption of 5 </a:t>
            </a:r>
            <a:r>
              <a:rPr lang="en-US" sz="1800" dirty="0"/>
              <a:t>dB implementation loss and 10 dB noise </a:t>
            </a:r>
            <a:r>
              <a:rPr lang="en-US" sz="1800" dirty="0" smtClean="0"/>
              <a:t>factor. So, the theoretical maximum of </a:t>
            </a:r>
            <a:r>
              <a:rPr lang="en-US" sz="1800" i="1" dirty="0" err="1" smtClean="0"/>
              <a:t>G</a:t>
            </a:r>
            <a:r>
              <a:rPr lang="en-US" sz="1800" i="1" baseline="-25000" dirty="0" err="1" smtClean="0"/>
              <a:t>APadd_gain</a:t>
            </a:r>
            <a:r>
              <a:rPr lang="en-US" sz="1800" i="1" dirty="0" smtClean="0"/>
              <a:t> </a:t>
            </a:r>
            <a:r>
              <a:rPr lang="en-US" sz="1800" dirty="0" smtClean="0"/>
              <a:t>is 15dB. However, we are confident, that, in reality, this value will not be more than 6dB. </a:t>
            </a:r>
            <a:r>
              <a:rPr lang="en-US" sz="1800" b="1" i="1" dirty="0" err="1" smtClean="0"/>
              <a:t>G</a:t>
            </a:r>
            <a:r>
              <a:rPr lang="en-US" sz="1800" b="1" i="1" baseline="-25000" dirty="0" err="1" smtClean="0"/>
              <a:t>APadd_gain</a:t>
            </a:r>
            <a:r>
              <a:rPr lang="en-US" sz="1800" b="1" i="1" baseline="-25000" dirty="0" smtClean="0"/>
              <a:t> </a:t>
            </a:r>
            <a:r>
              <a:rPr lang="en-US" sz="1800" b="1" dirty="0" smtClean="0"/>
              <a:t>&lt; 6dB</a:t>
            </a:r>
            <a:endParaRPr kumimoji="0" lang="en-US" sz="1800" b="1" kern="1200" dirty="0"/>
          </a:p>
          <a:p>
            <a:pPr marL="0" lvl="0" indent="0">
              <a:buNone/>
            </a:pPr>
            <a:r>
              <a:rPr kumimoji="0" lang="en-US" sz="1800" i="1" kern="1200" dirty="0"/>
              <a:t>Lower limit</a:t>
            </a:r>
            <a:r>
              <a:rPr kumimoji="0" lang="en-US" sz="1800" kern="1200" dirty="0"/>
              <a:t>: </a:t>
            </a:r>
            <a:r>
              <a:rPr kumimoji="0" lang="en-US" sz="1800" kern="1200" dirty="0" smtClean="0"/>
              <a:t>the value is definitely positive as otherwise it will not satisfy the minimal sensitivity defined in </a:t>
            </a:r>
            <a:r>
              <a:rPr kumimoji="0" lang="en-US" sz="1800" kern="1200" dirty="0"/>
              <a:t>Table </a:t>
            </a:r>
            <a:r>
              <a:rPr kumimoji="0" lang="en-US" sz="1800" kern="1200" dirty="0" smtClean="0"/>
              <a:t>20-3. </a:t>
            </a:r>
            <a:r>
              <a:rPr lang="en-US" sz="1800" b="1" i="1" dirty="0" err="1" smtClean="0"/>
              <a:t>G</a:t>
            </a:r>
            <a:r>
              <a:rPr lang="en-US" sz="1800" b="1" i="1" baseline="-25000" dirty="0" err="1" smtClean="0"/>
              <a:t>APadd_gain</a:t>
            </a:r>
            <a:r>
              <a:rPr lang="en-US" sz="1800" b="1" i="1" baseline="-25000" dirty="0" smtClean="0"/>
              <a:t> </a:t>
            </a:r>
            <a:r>
              <a:rPr lang="en-US" sz="1800" b="1" dirty="0" smtClean="0"/>
              <a:t>&gt; 0</a:t>
            </a:r>
            <a:r>
              <a:rPr kumimoji="0" lang="en-US" sz="1800" b="1" kern="1200" dirty="0" smtClean="0"/>
              <a:t>dB</a:t>
            </a:r>
            <a:endParaRPr kumimoji="0" lang="en-US" sz="1800" b="1" kern="1200" dirty="0"/>
          </a:p>
          <a:p>
            <a:pPr marL="0" indent="0" algn="ctr">
              <a:lnSpc>
                <a:spcPct val="200000"/>
              </a:lnSpc>
              <a:buNone/>
            </a:pPr>
            <a:r>
              <a:rPr kumimoji="0" lang="en-US" sz="2000" b="1" kern="1200" dirty="0" smtClean="0"/>
              <a:t>14dBm &lt; (</a:t>
            </a:r>
            <a:r>
              <a:rPr kumimoji="0" lang="en-US" sz="2000" b="1" kern="1200" dirty="0"/>
              <a:t>EIRP</a:t>
            </a:r>
            <a:r>
              <a:rPr kumimoji="0" lang="en-US" sz="2000" b="1" i="1" kern="1200" baseline="-25000" dirty="0"/>
              <a:t>AP</a:t>
            </a:r>
            <a:r>
              <a:rPr kumimoji="0" lang="en-US" sz="2000" b="1" i="1" kern="1200" dirty="0"/>
              <a:t> – </a:t>
            </a:r>
            <a:r>
              <a:rPr kumimoji="0" lang="en-US" sz="2000" b="1" i="1" kern="1200" dirty="0" err="1"/>
              <a:t>G</a:t>
            </a:r>
            <a:r>
              <a:rPr kumimoji="0" lang="en-US" sz="2000" b="1" i="1" kern="1200" baseline="-25000" dirty="0" err="1"/>
              <a:t>APomni_rx</a:t>
            </a:r>
            <a:r>
              <a:rPr kumimoji="0" lang="en-US" sz="2000" b="1" i="1" kern="1200" dirty="0"/>
              <a:t> – </a:t>
            </a:r>
            <a:r>
              <a:rPr kumimoji="0" lang="en-US" sz="2000" b="1" i="1" kern="1200" dirty="0" err="1"/>
              <a:t>G</a:t>
            </a:r>
            <a:r>
              <a:rPr kumimoji="0" lang="en-US" sz="2000" b="1" i="1" kern="1200" baseline="-25000" dirty="0" err="1"/>
              <a:t>APadd_gain</a:t>
            </a:r>
            <a:r>
              <a:rPr kumimoji="0" lang="en-US" sz="2000" b="1" kern="1200" dirty="0" smtClean="0"/>
              <a:t>) &lt; 42dBm</a:t>
            </a:r>
            <a:endParaRPr kumimoji="0" lang="en-US" sz="2000" b="1" kern="1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6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102" y="3056589"/>
            <a:ext cx="4427657" cy="9751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722" y="4013368"/>
            <a:ext cx="3212799" cy="366531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 antenna gain value mismatch impact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5613" y="1570566"/>
            <a:ext cx="8290453" cy="2694948"/>
          </a:xfrm>
        </p:spPr>
        <p:txBody>
          <a:bodyPr/>
          <a:lstStyle/>
          <a:p>
            <a:pPr algn="just"/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APtx</a:t>
            </a:r>
            <a:r>
              <a:rPr lang="en-US" sz="2000" dirty="0" smtClean="0"/>
              <a:t> considered in this proposal is a </a:t>
            </a:r>
            <a:r>
              <a:rPr lang="en-US" sz="2000" u="sng" dirty="0" smtClean="0"/>
              <a:t>peak</a:t>
            </a:r>
            <a:r>
              <a:rPr lang="en-US" sz="2000" dirty="0" smtClean="0"/>
              <a:t> AP antenna gain </a:t>
            </a:r>
          </a:p>
          <a:p>
            <a:pPr algn="just"/>
            <a:r>
              <a:rPr lang="en-US" sz="2000" dirty="0" smtClean="0"/>
              <a:t>There will be cases </a:t>
            </a:r>
            <a:r>
              <a:rPr lang="en-US" sz="2000" dirty="0"/>
              <a:t>where the signal was received </a:t>
            </a:r>
            <a:r>
              <a:rPr lang="en-US" sz="2000" dirty="0" smtClean="0"/>
              <a:t>by STA not </a:t>
            </a:r>
            <a:r>
              <a:rPr lang="en-US" sz="2000" dirty="0"/>
              <a:t>in the peak </a:t>
            </a:r>
            <a:r>
              <a:rPr lang="en-US" sz="2000" dirty="0" smtClean="0"/>
              <a:t>gain. So, the value, provided by AP (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APmax</a:t>
            </a:r>
            <a:r>
              <a:rPr lang="en-US" sz="2000" dirty="0" smtClean="0"/>
              <a:t>), will be higher than actual value (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APtx</a:t>
            </a:r>
            <a:r>
              <a:rPr lang="en-US" sz="2000" i="1" baseline="-25000" dirty="0" smtClean="0"/>
              <a:t> </a:t>
            </a:r>
            <a:r>
              <a:rPr lang="en-US" sz="2000" dirty="0" smtClean="0"/>
              <a:t>= 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APmax</a:t>
            </a:r>
            <a:r>
              <a:rPr lang="en-US" sz="2000" i="1" dirty="0" smtClean="0"/>
              <a:t> – 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AP_mismatch</a:t>
            </a:r>
            <a:r>
              <a:rPr lang="en-US" sz="2000" dirty="0" smtClean="0"/>
              <a:t>).</a:t>
            </a:r>
          </a:p>
          <a:p>
            <a:pPr algn="just"/>
            <a:endParaRPr lang="ru-RU" sz="21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0254" y="3032951"/>
            <a:ext cx="3756818" cy="18792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33315" y="5123326"/>
            <a:ext cx="80602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The AP antenna beamforming mismatch leads </a:t>
            </a:r>
            <a:r>
              <a:rPr lang="en-US" dirty="0"/>
              <a:t>to the overestimation of </a:t>
            </a:r>
            <a:r>
              <a:rPr lang="en-US" i="1" dirty="0" err="1"/>
              <a:t>Pathloss</a:t>
            </a:r>
            <a:r>
              <a:rPr lang="en-US" dirty="0"/>
              <a:t> in equation (1) and, therefore, can be considered as an additional margin for criterion (3). </a:t>
            </a:r>
            <a:r>
              <a:rPr lang="en-US" i="1" dirty="0"/>
              <a:t>So, STA will define itself farther than it actually is</a:t>
            </a:r>
            <a:r>
              <a:rPr lang="en-US" i="1" dirty="0" smtClean="0"/>
              <a:t>. </a:t>
            </a:r>
            <a:r>
              <a:rPr lang="en-US" dirty="0" smtClean="0"/>
              <a:t>The reduction of this effect may be done by proper correction of </a:t>
            </a:r>
            <a:r>
              <a:rPr lang="en-US" i="1" dirty="0" smtClean="0"/>
              <a:t>AP Coverage Parameter.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52112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 accordance with </a:t>
            </a:r>
            <a:r>
              <a:rPr lang="en-US" dirty="0"/>
              <a:t>Candidate Draft P802.11ay_D0.32 </a:t>
            </a:r>
            <a:r>
              <a:rPr lang="en-US" dirty="0" smtClean="0"/>
              <a:t>in beamforming procedure for the </a:t>
            </a:r>
            <a:r>
              <a:rPr lang="en-US" dirty="0"/>
              <a:t>asymmetric </a:t>
            </a:r>
            <a:r>
              <a:rPr lang="en-US" dirty="0" smtClean="0"/>
              <a:t>link each STA tries to perform negotiation in A-BFT and then, if it fails, STA performs negotiation in </a:t>
            </a:r>
            <a:r>
              <a:rPr lang="en-US" dirty="0"/>
              <a:t>Beamforming training (BFT) </a:t>
            </a:r>
            <a:r>
              <a:rPr lang="en-US" dirty="0" smtClean="0"/>
              <a:t>allocation during the DTI. Thus the far away EDMG STAs in new outdoor dense deployment scenario will perform a lot of useless transmissions in A-BFT producing </a:t>
            </a:r>
            <a:r>
              <a:rPr lang="en-US" dirty="0"/>
              <a:t>undesirable </a:t>
            </a:r>
            <a:r>
              <a:rPr lang="en-US" dirty="0" smtClean="0"/>
              <a:t>collisions and interference.</a:t>
            </a:r>
          </a:p>
          <a:p>
            <a:r>
              <a:rPr lang="en-US" dirty="0" smtClean="0"/>
              <a:t>Therefore, it is desirable </a:t>
            </a:r>
            <a:r>
              <a:rPr lang="en-US" dirty="0"/>
              <a:t>to sort the STAs by its range and capabilities, and separate the EDMG STAs that can be served with the legacy procedure </a:t>
            </a:r>
            <a:r>
              <a:rPr lang="en-US" dirty="0" smtClean="0"/>
              <a:t>(negotiation in A-BFT and access in legacy allocations) </a:t>
            </a:r>
            <a:r>
              <a:rPr lang="en-US" dirty="0"/>
              <a:t>from the EDMG STAs that can be served only by using the directional </a:t>
            </a:r>
            <a:r>
              <a:rPr lang="en-US" dirty="0" smtClean="0"/>
              <a:t>transmission-reception.</a:t>
            </a:r>
          </a:p>
        </p:txBody>
      </p:sp>
    </p:spTree>
    <p:extLst>
      <p:ext uri="{BB962C8B-B14F-4D97-AF65-F5344CB8AC3E}">
        <p14:creationId xmlns:p14="http://schemas.microsoft.com/office/powerpoint/2010/main" val="41780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4853"/>
            <a:ext cx="7770813" cy="817812"/>
          </a:xfrm>
        </p:spPr>
        <p:txBody>
          <a:bodyPr/>
          <a:lstStyle/>
          <a:p>
            <a:r>
              <a:rPr lang="en-US" dirty="0" smtClean="0"/>
              <a:t>Near-far self- classification (1/3)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100598"/>
              </p:ext>
            </p:extLst>
          </p:nvPr>
        </p:nvGraphicFramePr>
        <p:xfrm>
          <a:off x="1512627" y="4305145"/>
          <a:ext cx="4207459" cy="1031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6" name="Visio" r:id="rId4" imgW="1962195" imgH="1181034" progId="Visio.Drawing.15">
                  <p:embed/>
                </p:oleObj>
              </mc:Choice>
              <mc:Fallback>
                <p:oleObj name="Visio" r:id="rId4" imgW="1962195" imgH="118103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59398"/>
                      <a:stretch>
                        <a:fillRect/>
                      </a:stretch>
                    </p:blipFill>
                    <p:spPr bwMode="auto">
                      <a:xfrm>
                        <a:off x="1512627" y="4305145"/>
                        <a:ext cx="4207459" cy="10315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332182" y="1689466"/>
            <a:ext cx="83241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/>
              <a:t>The AP should provide its capabilities to the STAs. With knowledge of the AP parameters, its own parameters and RSSI measurements, the </a:t>
            </a:r>
            <a:r>
              <a:rPr lang="en-US" sz="2100" dirty="0" smtClean="0"/>
              <a:t>EDMG STA </a:t>
            </a:r>
            <a:r>
              <a:rPr lang="en-US" sz="2100" dirty="0"/>
              <a:t>can decide, whether its </a:t>
            </a:r>
            <a:r>
              <a:rPr lang="en-US" sz="2100" dirty="0" smtClean="0"/>
              <a:t>transmitted signal </a:t>
            </a:r>
            <a:r>
              <a:rPr lang="en-US" sz="2100" dirty="0"/>
              <a:t>can be reliably received by </a:t>
            </a:r>
            <a:r>
              <a:rPr lang="en-US" sz="2100" dirty="0" smtClean="0"/>
              <a:t>the AP </a:t>
            </a:r>
            <a:r>
              <a:rPr lang="en-US" sz="2100" dirty="0"/>
              <a:t>in quasi-</a:t>
            </a:r>
            <a:r>
              <a:rPr lang="en-US" sz="2100" dirty="0" err="1"/>
              <a:t>omni</a:t>
            </a:r>
            <a:r>
              <a:rPr lang="en-US" sz="2100" dirty="0"/>
              <a:t> mode (in </a:t>
            </a:r>
            <a:r>
              <a:rPr lang="en-US" sz="2100" dirty="0" smtClean="0"/>
              <a:t>A-BFT and legacy allocations), </a:t>
            </a:r>
            <a:r>
              <a:rPr lang="en-US" sz="2100" dirty="0"/>
              <a:t>or it should try to negotiate during the BFT allocation.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/>
              <a:t>The EDMG STA can </a:t>
            </a:r>
            <a:r>
              <a:rPr lang="en-US" sz="2100" i="1" dirty="0"/>
              <a:t>go through the legacy procedure </a:t>
            </a:r>
            <a:r>
              <a:rPr lang="en-US" sz="2100" dirty="0"/>
              <a:t>(negotiation in A-BFT and access in legacy allocations) if the inequality (2</a:t>
            </a:r>
            <a:r>
              <a:rPr lang="en-US" sz="2100" dirty="0" smtClean="0"/>
              <a:t>) below </a:t>
            </a:r>
            <a:r>
              <a:rPr lang="en-US" sz="2100" dirty="0"/>
              <a:t>is </a:t>
            </a:r>
            <a:r>
              <a:rPr lang="en-US" sz="2100" dirty="0" smtClean="0"/>
              <a:t>satisfied:</a:t>
            </a:r>
            <a:endParaRPr lang="ru-RU" sz="21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316330"/>
              </p:ext>
            </p:extLst>
          </p:nvPr>
        </p:nvGraphicFramePr>
        <p:xfrm>
          <a:off x="1449727" y="5137677"/>
          <a:ext cx="5336380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7" name="Visio" r:id="rId6" imgW="2409713" imgH="1200031" progId="Visio.Drawing.15">
                  <p:embed/>
                </p:oleObj>
              </mc:Choice>
              <mc:Fallback>
                <p:oleObj name="Visio" r:id="rId6" imgW="2409713" imgH="120003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 b="55420"/>
                      <a:stretch>
                        <a:fillRect/>
                      </a:stretch>
                    </p:blipFill>
                    <p:spPr bwMode="auto">
                      <a:xfrm>
                        <a:off x="1449727" y="5137677"/>
                        <a:ext cx="5336380" cy="1185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45577" y="442561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855202" y="5351619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7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665" y="2446401"/>
            <a:ext cx="7701401" cy="543393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769621"/>
            <a:ext cx="7770813" cy="618963"/>
          </a:xfrm>
        </p:spPr>
        <p:txBody>
          <a:bodyPr/>
          <a:lstStyle/>
          <a:p>
            <a:r>
              <a:rPr lang="en-US" dirty="0"/>
              <a:t>Near-far </a:t>
            </a:r>
            <a:r>
              <a:rPr lang="en-US" dirty="0" smtClean="0"/>
              <a:t>self- classification (2/3)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96478" y="1779184"/>
            <a:ext cx="7945859" cy="47122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Substituting </a:t>
            </a:r>
            <a:r>
              <a:rPr lang="ru-RU" sz="2000" dirty="0" smtClean="0"/>
              <a:t>(1) </a:t>
            </a:r>
            <a:r>
              <a:rPr lang="en-US" sz="2000" dirty="0" smtClean="0"/>
              <a:t>in (2) we obtain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309819" y="4964929"/>
            <a:ext cx="459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(3)</a:t>
            </a:r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584003" y="3240157"/>
            <a:ext cx="795833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en-US" dirty="0">
                <a:solidFill>
                  <a:srgbClr val="000000"/>
                </a:solidFill>
              </a:rPr>
              <a:t>We can denote </a:t>
            </a:r>
            <a:r>
              <a:rPr kumimoji="1" lang="en-US" sz="1600" i="1" dirty="0" err="1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kumimoji="1"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APsensitivity</a:t>
            </a:r>
            <a:r>
              <a:rPr kumimoji="1" lang="en-US" sz="1600" i="1" dirty="0">
                <a:solidFill>
                  <a:srgbClr val="000000"/>
                </a:solidFill>
              </a:rPr>
              <a:t> </a:t>
            </a:r>
            <a:r>
              <a:rPr kumimoji="1" lang="en-US" dirty="0">
                <a:solidFill>
                  <a:srgbClr val="000000"/>
                </a:solidFill>
              </a:rPr>
              <a:t>as </a:t>
            </a:r>
            <a:r>
              <a:rPr kumimoji="1" lang="en-US" dirty="0" smtClean="0">
                <a:solidFill>
                  <a:srgbClr val="000000"/>
                </a:solidFill>
              </a:rPr>
              <a:t>follows:</a:t>
            </a:r>
            <a:r>
              <a:rPr kumimoji="1" lang="ru-RU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i="1" baseline="-25000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APsensitivity</a:t>
            </a:r>
            <a:r>
              <a:rPr lang="en-US" i="1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= </a:t>
            </a:r>
            <a:r>
              <a:rPr lang="en-US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min_sensitivity</a:t>
            </a:r>
            <a:r>
              <a:rPr lang="en-US" i="1" dirty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G</a:t>
            </a:r>
            <a:r>
              <a:rPr lang="en-US" i="1" baseline="-25000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APadd_gain</a:t>
            </a:r>
            <a:r>
              <a:rPr lang="en-US" i="1" baseline="-25000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endParaRPr kumimoji="1" lang="en-US" dirty="0" smtClean="0">
              <a:solidFill>
                <a:srgbClr val="000000"/>
              </a:solidFill>
            </a:endParaRPr>
          </a:p>
          <a:p>
            <a:pPr algn="just">
              <a:spcAft>
                <a:spcPts val="0"/>
              </a:spcAft>
            </a:pPr>
            <a:r>
              <a:rPr kumimoji="1" lang="en-US" dirty="0" smtClean="0">
                <a:solidFill>
                  <a:srgbClr val="000000"/>
                </a:solidFill>
              </a:rPr>
              <a:t>where </a:t>
            </a:r>
            <a:r>
              <a:rPr lang="en-US" sz="1600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min_sensitivity</a:t>
            </a:r>
            <a:r>
              <a:rPr kumimoji="1" lang="en-US" dirty="0">
                <a:solidFill>
                  <a:srgbClr val="000000"/>
                </a:solidFill>
              </a:rPr>
              <a:t> is the receiver sensitivity in 11ad, and </a:t>
            </a:r>
            <a:r>
              <a:rPr lang="en-US" sz="1600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G</a:t>
            </a:r>
            <a:r>
              <a:rPr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APadd_gain</a:t>
            </a:r>
            <a:r>
              <a:rPr kumimoji="1" lang="en-US" dirty="0">
                <a:solidFill>
                  <a:srgbClr val="000000"/>
                </a:solidFill>
              </a:rPr>
              <a:t> is additional </a:t>
            </a:r>
            <a:r>
              <a:rPr kumimoji="1" lang="en-US" dirty="0" smtClean="0">
                <a:solidFill>
                  <a:srgbClr val="000000"/>
                </a:solidFill>
              </a:rPr>
              <a:t>sensitivity gain </a:t>
            </a:r>
            <a:r>
              <a:rPr kumimoji="1" lang="en-US" dirty="0">
                <a:solidFill>
                  <a:srgbClr val="000000"/>
                </a:solidFill>
              </a:rPr>
              <a:t>at the receiver of the </a:t>
            </a:r>
            <a:r>
              <a:rPr kumimoji="1" lang="en-US" dirty="0" smtClean="0">
                <a:solidFill>
                  <a:srgbClr val="000000"/>
                </a:solidFill>
              </a:rPr>
              <a:t>AP</a:t>
            </a:r>
            <a:r>
              <a:rPr kumimoji="1" lang="en-US" dirty="0">
                <a:solidFill>
                  <a:srgbClr val="000000"/>
                </a:solidFill>
              </a:rPr>
              <a:t> </a:t>
            </a:r>
            <a:r>
              <a:rPr kumimoji="1" lang="en-US" dirty="0" smtClean="0">
                <a:solidFill>
                  <a:srgbClr val="000000"/>
                </a:solidFill>
              </a:rPr>
              <a:t>(</a:t>
            </a:r>
            <a:r>
              <a:rPr kumimoji="1" lang="en-US" i="1" dirty="0" smtClean="0">
                <a:solidFill>
                  <a:srgbClr val="000000"/>
                </a:solidFill>
              </a:rPr>
              <a:t>due to specific implementation</a:t>
            </a:r>
            <a:r>
              <a:rPr kumimoji="1" lang="en-US" dirty="0" smtClean="0">
                <a:solidFill>
                  <a:srgbClr val="000000"/>
                </a:solidFill>
              </a:rPr>
              <a:t>)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kumimoji="1" lang="en-US" dirty="0" smtClean="0">
                <a:solidFill>
                  <a:srgbClr val="000000"/>
                </a:solidFill>
              </a:rPr>
              <a:t>The final condition to classify STA as “near” looks like:</a:t>
            </a:r>
            <a:endParaRPr kumimoji="1" lang="ru-RU" dirty="0">
              <a:solidFill>
                <a:srgbClr val="00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224" y="4931955"/>
            <a:ext cx="7638588" cy="89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6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99920135"/>
              </p:ext>
            </p:extLst>
          </p:nvPr>
        </p:nvGraphicFramePr>
        <p:xfrm>
          <a:off x="532872" y="4527391"/>
          <a:ext cx="8009466" cy="830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6861"/>
                <a:gridCol w="795867"/>
                <a:gridCol w="795867"/>
                <a:gridCol w="805827"/>
                <a:gridCol w="1290918"/>
                <a:gridCol w="1137237"/>
                <a:gridCol w="2182265"/>
                <a:gridCol w="704624"/>
              </a:tblGrid>
              <a:tr h="242117">
                <a:tc>
                  <a:txBody>
                    <a:bodyPr/>
                    <a:lstStyle/>
                    <a:p>
                      <a:pPr algn="ctr"/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B0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    B9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B10    B15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B16 </a:t>
                      </a:r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       B17 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B18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1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B19                      B22</a:t>
                      </a:r>
                      <a:endParaRPr kumimoji="1" lang="en-US" sz="1200" b="1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B23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9435">
                <a:tc>
                  <a:txBody>
                    <a:bodyPr/>
                    <a:lstStyle/>
                    <a:p>
                      <a:pPr algn="ctr"/>
                      <a:endParaRPr kumimoji="1" lang="ru-RU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Direction</a:t>
                      </a:r>
                      <a:endParaRPr kumimoji="1" lang="ru-RU" sz="13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CDOWN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Sector ID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DMG Antenna ID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Quasi-</a:t>
                      </a:r>
                      <a:r>
                        <a:rPr kumimoji="1" lang="en-US" sz="1300" b="0" i="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omni</a:t>
                      </a:r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TX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1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PCP/AP Coverage Parameter</a:t>
                      </a:r>
                      <a:endParaRPr kumimoji="1" lang="en-US" sz="1300" b="1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Reserved</a:t>
                      </a:r>
                      <a:endParaRPr kumimoji="1" lang="ru-RU" sz="13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8768"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Bits</a:t>
                      </a:r>
                      <a:endParaRPr kumimoji="1" lang="ru-RU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ru-RU" sz="12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2872" y="1842169"/>
            <a:ext cx="8344428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To implement this solution in the </a:t>
            </a:r>
            <a:r>
              <a:rPr lang="en-US" dirty="0" smtClean="0"/>
              <a:t>standard, </a:t>
            </a:r>
            <a:r>
              <a:rPr lang="en-US" dirty="0"/>
              <a:t>the DMG Beacon frame, broadcasted by AP in BTI, should contain the quantized </a:t>
            </a:r>
            <a:r>
              <a:rPr lang="en-US" dirty="0" smtClean="0"/>
              <a:t>value for </a:t>
            </a:r>
            <a:r>
              <a:rPr lang="en-US" i="1" dirty="0" smtClean="0"/>
              <a:t>PCP/AP Coverage Parameter</a:t>
            </a:r>
            <a:r>
              <a:rPr lang="en-US" dirty="0" smtClean="0"/>
              <a:t>: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b="1" dirty="0"/>
              <a:t>	</a:t>
            </a:r>
            <a:r>
              <a:rPr lang="en-US" b="1" dirty="0" smtClean="0"/>
              <a:t> PCP/AP </a:t>
            </a:r>
            <a:r>
              <a:rPr lang="en-US" b="1" dirty="0"/>
              <a:t>Coverage </a:t>
            </a:r>
            <a:r>
              <a:rPr lang="en-US" b="1" dirty="0" smtClean="0"/>
              <a:t>Parameter </a:t>
            </a:r>
            <a:r>
              <a:rPr lang="en-US" i="1" dirty="0" smtClean="0"/>
              <a:t>= </a:t>
            </a:r>
            <a:r>
              <a:rPr lang="en-US" b="1" dirty="0" smtClean="0"/>
              <a:t>(</a:t>
            </a:r>
            <a:r>
              <a:rPr lang="en-US" b="1" i="1" dirty="0" smtClean="0"/>
              <a:t>EIRP</a:t>
            </a:r>
            <a:r>
              <a:rPr lang="en-US" b="1" i="1" baseline="-25000" dirty="0" smtClean="0"/>
              <a:t>AP</a:t>
            </a:r>
            <a:r>
              <a:rPr lang="en-US" b="1" i="1" dirty="0" smtClean="0"/>
              <a:t> </a:t>
            </a:r>
            <a:r>
              <a:rPr lang="en-US" b="1" i="1" dirty="0"/>
              <a:t>– </a:t>
            </a:r>
            <a:r>
              <a:rPr lang="en-US" b="1" i="1" dirty="0" err="1"/>
              <a:t>G</a:t>
            </a:r>
            <a:r>
              <a:rPr lang="en-US" b="1" i="1" baseline="-25000" dirty="0" err="1"/>
              <a:t>APomni_rx</a:t>
            </a:r>
            <a:r>
              <a:rPr lang="en-US" b="1" i="1" dirty="0"/>
              <a:t> – </a:t>
            </a:r>
            <a:r>
              <a:rPr lang="en-US" b="1" i="1" dirty="0" err="1"/>
              <a:t>G</a:t>
            </a:r>
            <a:r>
              <a:rPr lang="en-US" b="1" i="1" baseline="-25000" dirty="0" err="1"/>
              <a:t>APadd_gain</a:t>
            </a:r>
            <a:r>
              <a:rPr lang="en-US" b="1" dirty="0"/>
              <a:t>) </a:t>
            </a:r>
            <a:r>
              <a:rPr lang="en-US" b="1" dirty="0" smtClean="0"/>
              <a:t>      </a:t>
            </a:r>
            <a:r>
              <a:rPr lang="en-US" dirty="0" smtClean="0"/>
              <a:t>(4)</a:t>
            </a:r>
          </a:p>
          <a:p>
            <a:endParaRPr lang="en-US" sz="1200" dirty="0" smtClean="0"/>
          </a:p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bits </a:t>
            </a:r>
            <a:r>
              <a:rPr lang="en-US" dirty="0" smtClean="0"/>
              <a:t>of the </a:t>
            </a:r>
            <a:r>
              <a:rPr lang="en-US" dirty="0"/>
              <a:t>SSW field in the DMG </a:t>
            </a:r>
            <a:r>
              <a:rPr lang="en-US" dirty="0" smtClean="0"/>
              <a:t>Beacon (see Figure 47, </a:t>
            </a:r>
            <a:r>
              <a:rPr lang="en-US" dirty="0"/>
              <a:t>in </a:t>
            </a:r>
            <a:r>
              <a:rPr lang="en-US" i="1" dirty="0" smtClean="0"/>
              <a:t>Candidate Draft P802.11ay_D0.32</a:t>
            </a:r>
            <a:r>
              <a:rPr lang="en-US" dirty="0" smtClean="0"/>
              <a:t>) </a:t>
            </a:r>
            <a:r>
              <a:rPr lang="en-US" dirty="0"/>
              <a:t>may be able to contain </a:t>
            </a:r>
            <a:r>
              <a:rPr lang="en-US" dirty="0" smtClean="0"/>
              <a:t>the quantized value (4):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Codes 0-7: 14 </a:t>
            </a:r>
            <a:r>
              <a:rPr lang="en-US" dirty="0"/>
              <a:t>– </a:t>
            </a:r>
            <a:r>
              <a:rPr lang="en-US" dirty="0" smtClean="0"/>
              <a:t>42 </a:t>
            </a:r>
            <a:r>
              <a:rPr lang="en-US" dirty="0"/>
              <a:t>dBm </a:t>
            </a:r>
            <a:r>
              <a:rPr lang="en-US" dirty="0" smtClean="0"/>
              <a:t>(4 </a:t>
            </a:r>
            <a:r>
              <a:rPr lang="en-US" dirty="0"/>
              <a:t>dB </a:t>
            </a:r>
            <a:r>
              <a:rPr lang="en-US" dirty="0" smtClean="0"/>
              <a:t>quantization step)</a:t>
            </a:r>
            <a:endParaRPr lang="ru-RU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685800" y="769621"/>
            <a:ext cx="7770813" cy="618963"/>
          </a:xfrm>
        </p:spPr>
        <p:txBody>
          <a:bodyPr/>
          <a:lstStyle/>
          <a:p>
            <a:r>
              <a:rPr lang="en-US" dirty="0"/>
              <a:t>Near-far </a:t>
            </a:r>
            <a:r>
              <a:rPr lang="en-US" dirty="0" smtClean="0"/>
              <a:t>self- classification (3/3)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2872" y="5654408"/>
            <a:ext cx="8131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NOTE: as far as antenna gain values in (4) may vary depending on the direction, the value of PCP/AP Coverage Parameter may be sector-specific</a:t>
            </a:r>
            <a:endParaRPr lang="ru-RU" sz="1600" b="1" i="1" dirty="0"/>
          </a:p>
        </p:txBody>
      </p:sp>
    </p:spTree>
    <p:extLst>
      <p:ext uri="{BB962C8B-B14F-4D97-AF65-F5344CB8AC3E}">
        <p14:creationId xmlns:p14="http://schemas.microsoft.com/office/powerpoint/2010/main" val="26426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801301"/>
            <a:ext cx="7770813" cy="891539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behavior of EDMG STA with “near-far” </a:t>
            </a:r>
            <a:r>
              <a:rPr lang="en-US" dirty="0" smtClean="0"/>
              <a:t>self- classification </a:t>
            </a:r>
            <a:r>
              <a:rPr lang="en-US" dirty="0"/>
              <a:t>capability</a:t>
            </a:r>
            <a:endParaRPr lang="ru-R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378" y="2159213"/>
            <a:ext cx="7739235" cy="365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4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ru-RU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dirty="0"/>
              <a:t>Would you agree to insert the following in the Candidate Draft P802.11ay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2000" dirty="0" smtClean="0"/>
              <a:t>“The EDMG </a:t>
            </a:r>
            <a:r>
              <a:rPr lang="en-US" sz="2000" dirty="0" smtClean="0">
                <a:solidFill>
                  <a:schemeClr val="tx1"/>
                </a:solidFill>
              </a:rPr>
              <a:t>STA should support </a:t>
            </a:r>
            <a:r>
              <a:rPr lang="en-US" sz="2000" dirty="0" smtClean="0"/>
              <a:t>the “Near-far” self-classification capability described in Slides 3-6</a:t>
            </a:r>
            <a:r>
              <a:rPr lang="en-US" dirty="0" smtClean="0"/>
              <a:t>”</a:t>
            </a:r>
            <a:endParaRPr lang="ru-R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83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dirty="0"/>
              <a:t>Would you agree to insert the following in the Candidate Draft </a:t>
            </a:r>
            <a:r>
              <a:rPr lang="en-US" dirty="0" smtClean="0"/>
              <a:t>P802.11ay: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2000" dirty="0" smtClean="0"/>
              <a:t>“Bits B19-B2</a:t>
            </a:r>
            <a:r>
              <a:rPr lang="ru-RU" sz="2000" dirty="0" smtClean="0"/>
              <a:t>1</a:t>
            </a:r>
            <a:r>
              <a:rPr lang="en-US" sz="2000" dirty="0" smtClean="0"/>
              <a:t> of the Sector Sweep </a:t>
            </a:r>
            <a:r>
              <a:rPr lang="en-US" sz="2000" dirty="0"/>
              <a:t>(SSW) </a:t>
            </a:r>
            <a:r>
              <a:rPr lang="en-US" sz="2000" dirty="0" smtClean="0"/>
              <a:t>field, transmitted </a:t>
            </a:r>
            <a:r>
              <a:rPr lang="en-US" sz="2000" dirty="0"/>
              <a:t>in a </a:t>
            </a:r>
            <a:r>
              <a:rPr lang="en-US" sz="2000" dirty="0" smtClean="0"/>
              <a:t>DMG </a:t>
            </a:r>
            <a:r>
              <a:rPr lang="en-US" sz="2000" dirty="0"/>
              <a:t>Beacon frame </a:t>
            </a:r>
            <a:r>
              <a:rPr lang="en-US" sz="2000" dirty="0" smtClean="0"/>
              <a:t>should contain the quantized value for the </a:t>
            </a:r>
            <a:r>
              <a:rPr lang="en-US" sz="2000" i="1" dirty="0" smtClean="0"/>
              <a:t>PCP/AP Coverage Parameter</a:t>
            </a:r>
            <a:r>
              <a:rPr lang="en-US" sz="2000" dirty="0" smtClean="0"/>
              <a:t>, defined by Eq.(4) on Slide 5. The range of possible values of this parameter is 1</a:t>
            </a:r>
            <a:r>
              <a:rPr lang="ru-RU" sz="2000" dirty="0" smtClean="0"/>
              <a:t>4</a:t>
            </a:r>
            <a:r>
              <a:rPr lang="en-US" sz="2000" dirty="0" smtClean="0"/>
              <a:t> </a:t>
            </a:r>
            <a:r>
              <a:rPr lang="en-US" sz="2000" dirty="0"/>
              <a:t>– 42 dBm </a:t>
            </a:r>
            <a:r>
              <a:rPr lang="en-US" sz="2000" dirty="0" smtClean="0"/>
              <a:t>(</a:t>
            </a:r>
            <a:r>
              <a:rPr lang="ru-RU" sz="2000" dirty="0" smtClean="0"/>
              <a:t>4</a:t>
            </a:r>
            <a:r>
              <a:rPr lang="en-US" sz="2000" dirty="0" smtClean="0"/>
              <a:t> </a:t>
            </a:r>
            <a:r>
              <a:rPr lang="en-US" sz="2000" dirty="0"/>
              <a:t>dB </a:t>
            </a:r>
            <a:r>
              <a:rPr lang="en-US" sz="2000" dirty="0" smtClean="0"/>
              <a:t>quantization step)”</a:t>
            </a: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35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42206" y="3062207"/>
            <a:ext cx="6858000" cy="1655762"/>
          </a:xfrm>
        </p:spPr>
        <p:txBody>
          <a:bodyPr/>
          <a:lstStyle/>
          <a:p>
            <a:r>
              <a:rPr lang="en-US" sz="3600" dirty="0" smtClean="0"/>
              <a:t>BACKUP</a:t>
            </a:r>
            <a:endParaRPr lang="ru-RU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27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45436</TotalTime>
  <Words>832</Words>
  <Application>Microsoft Office PowerPoint</Application>
  <PresentationFormat>On-screen Show (4:3)</PresentationFormat>
  <Paragraphs>128</Paragraphs>
  <Slides>11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Visio</vt:lpstr>
      <vt:lpstr>“Near-far” self-classification capabilities of EDMG STAs</vt:lpstr>
      <vt:lpstr>Problem statement</vt:lpstr>
      <vt:lpstr>Near-far self- classification (1/3)</vt:lpstr>
      <vt:lpstr>Near-far self- classification (2/3)</vt:lpstr>
      <vt:lpstr>Near-far self- classification (3/3)</vt:lpstr>
      <vt:lpstr>The behavior of EDMG STA with “near-far” self- classification capability</vt:lpstr>
      <vt:lpstr>SP 1</vt:lpstr>
      <vt:lpstr>SP 2</vt:lpstr>
      <vt:lpstr>PowerPoint Presentation</vt:lpstr>
      <vt:lpstr>AP Coverage Parameter range estimation</vt:lpstr>
      <vt:lpstr>AP antenna gain value mismatch impact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Bolotin, Ilya</dc:creator>
  <cp:keywords>CTPClassification=:VisualMarkings=, CTPClassification=CTP_PUBLIC:VisualMarkings=</cp:keywords>
  <cp:lastModifiedBy>amaltsev</cp:lastModifiedBy>
  <cp:revision>530</cp:revision>
  <cp:lastPrinted>2017-03-08T14:42:03Z</cp:lastPrinted>
  <dcterms:created xsi:type="dcterms:W3CDTF">2016-08-30T18:48:17Z</dcterms:created>
  <dcterms:modified xsi:type="dcterms:W3CDTF">2017-05-07T16:40:18Z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c0408431-5e52-49d4-9ac5-56014229aba7</vt:lpwstr>
  </property>
  <property fmtid="{D5CDD505-2E9C-101B-9397-08002B2CF9AE}" pid="3" name="CTP_TimeStamp">
    <vt:lpwstr>2017-05-07 16:40:17Z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