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330" r:id="rId3"/>
    <p:sldId id="284" r:id="rId4"/>
    <p:sldId id="318" r:id="rId5"/>
    <p:sldId id="302" r:id="rId6"/>
    <p:sldId id="303" r:id="rId7"/>
    <p:sldId id="304" r:id="rId8"/>
    <p:sldId id="317" r:id="rId9"/>
    <p:sldId id="310" r:id="rId10"/>
    <p:sldId id="311" r:id="rId11"/>
    <p:sldId id="314" r:id="rId12"/>
    <p:sldId id="313" r:id="rId13"/>
    <p:sldId id="316" r:id="rId14"/>
    <p:sldId id="320" r:id="rId15"/>
    <p:sldId id="329" r:id="rId16"/>
    <p:sldId id="305" r:id="rId17"/>
    <p:sldId id="319" r:id="rId18"/>
    <p:sldId id="324" r:id="rId19"/>
    <p:sldId id="322" r:id="rId20"/>
    <p:sldId id="323" r:id="rId21"/>
    <p:sldId id="325" r:id="rId22"/>
    <p:sldId id="326" r:id="rId23"/>
    <p:sldId id="327" r:id="rId24"/>
    <p:sldId id="328" r:id="rId25"/>
    <p:sldId id="321" r:id="rId2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0" autoAdjust="0"/>
    <p:restoredTop sz="94695" autoAdjust="0"/>
  </p:normalViewPr>
  <p:slideViewPr>
    <p:cSldViewPr>
      <p:cViewPr varScale="1">
        <p:scale>
          <a:sx n="70" d="100"/>
          <a:sy n="70" d="100"/>
        </p:scale>
        <p:origin x="139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78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24456451-25AF-4CF9-A8D7-ADB1471E9FAE}" type="datetime1">
              <a:rPr lang="en-US" smtClean="0"/>
              <a:t>5/8/2017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81E1C4DF-3847-47E2-86BD-5A34E2C358CF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2B748E2-70ED-4DEB-B5F5-FA42AC966E8A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A3AACD5-779E-465F-A308-9E7D06FD6C6A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F6BFC60E-8C2A-4834-9F92-49EF561AA28B}" type="datetime1">
              <a:rPr lang="en-US" smtClean="0"/>
              <a:t>5/8/2017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A65E2301-2608-492E-8563-FD598A9268D7}" type="datetime1">
              <a:rPr lang="en-US" smtClean="0"/>
              <a:t>5/8/2017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86FDF072-343C-44CA-8ACF-726FF32F12B5}" type="datetime1">
              <a:rPr lang="en-US" smtClean="0"/>
              <a:t>5/8/2017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A88C43A-8122-4FA3-8725-32927BDE3FBB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CADE3E9-7B61-479F-A438-DB047B9B71A5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Marvell, et 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802.11-17/0734r1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49FB3D5C-2D58-466C-BB13-BF7D88EADE27}" type="datetime1">
              <a:rPr lang="en-US" smtClean="0"/>
              <a:t>5/8/2017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802.11AX </a:t>
            </a:r>
            <a:r>
              <a:rPr lang="en-US" sz="2800" dirty="0" err="1" smtClean="0"/>
              <a:t>Midamble</a:t>
            </a:r>
            <a:r>
              <a:rPr lang="en-US" sz="2800" dirty="0" smtClean="0"/>
              <a:t> Design </a:t>
            </a:r>
            <a:r>
              <a:rPr lang="en-US" sz="2800" dirty="0"/>
              <a:t>for Doppler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2017-05-03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622853"/>
              </p:ext>
            </p:extLst>
          </p:nvPr>
        </p:nvGraphicFramePr>
        <p:xfrm>
          <a:off x="703263" y="3249613"/>
          <a:ext cx="703580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74" name="Document" r:id="rId4" imgW="8245941" imgH="3030138" progId="Word.Document.8">
                  <p:embed/>
                </p:oleObj>
              </mc:Choice>
              <mc:Fallback>
                <p:oleObj name="Document" r:id="rId4" imgW="8245941" imgH="303013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3249613"/>
                        <a:ext cx="7035800" cy="2578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C988AF-3126-4198-B6CD-F21A343EA89B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37827"/>
          </a:xfrm>
        </p:spPr>
        <p:txBody>
          <a:bodyPr/>
          <a:lstStyle/>
          <a:p>
            <a:r>
              <a:rPr lang="en-US" dirty="0" err="1" smtClean="0"/>
              <a:t>Goodput</a:t>
            </a:r>
            <a:r>
              <a:rPr lang="en-US" dirty="0" smtClean="0"/>
              <a:t>, DNLOS, </a:t>
            </a:r>
            <a:r>
              <a:rPr lang="en-US" u="sng" dirty="0" smtClean="0"/>
              <a:t>4xLTF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4FFBD8DA-6675-4C43-8D80-AABF7DFCEFD8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306" y="1323627"/>
            <a:ext cx="6781800" cy="5115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52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600"/>
          </a:xfrm>
        </p:spPr>
        <p:txBody>
          <a:bodyPr/>
          <a:lstStyle/>
          <a:p>
            <a:r>
              <a:rPr lang="en-US" dirty="0" err="1" smtClean="0"/>
              <a:t>Goodput</a:t>
            </a:r>
            <a:r>
              <a:rPr lang="en-US" dirty="0" smtClean="0"/>
              <a:t>, DNLOS, </a:t>
            </a:r>
            <a:r>
              <a:rPr lang="en-US" u="sng" dirty="0" smtClean="0"/>
              <a:t>1xLTF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08FD9DD6-57DE-426E-BA70-6946416BFDFF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262" y="1321690"/>
            <a:ext cx="7304088" cy="5127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30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on </a:t>
            </a:r>
            <a:r>
              <a:rPr lang="en-US" dirty="0" err="1" smtClean="0"/>
              <a:t>Goodput</a:t>
            </a:r>
            <a:r>
              <a:rPr lang="en-US" dirty="0" smtClean="0"/>
              <a:t>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543" y="1524000"/>
            <a:ext cx="8839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2ss transmission outperforms 1ss in terms of </a:t>
            </a:r>
            <a:r>
              <a:rPr lang="en-US" b="0" dirty="0" err="1" smtClean="0"/>
              <a:t>goodput</a:t>
            </a:r>
            <a:r>
              <a:rPr lang="en-US" b="0" dirty="0" smtClean="0"/>
              <a:t> at high SNR.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Shorter periodicity M starts to make PER difference at higher data rates (e.g. MCS5), while for low data rates a larger M is tolerable to reduce the overhead.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Refer to example PER results in Appendix.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We </a:t>
            </a:r>
            <a:r>
              <a:rPr lang="en-US" b="0" dirty="0"/>
              <a:t>may need to insert </a:t>
            </a:r>
            <a:r>
              <a:rPr lang="en-US" b="0" dirty="0" err="1"/>
              <a:t>midamble</a:t>
            </a:r>
            <a:r>
              <a:rPr lang="en-US" b="0" dirty="0"/>
              <a:t> every </a:t>
            </a:r>
            <a:r>
              <a:rPr lang="en-US" b="0" dirty="0" smtClean="0"/>
              <a:t>~10 </a:t>
            </a:r>
            <a:r>
              <a:rPr lang="en-US" b="0" dirty="0"/>
              <a:t>OFDM symbols </a:t>
            </a:r>
            <a:r>
              <a:rPr lang="en-US" b="0" dirty="0" smtClean="0"/>
              <a:t>in this aggressive pedestrian mobility channel ([1]) that we simulated.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Tradeoff between PER and overhead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1xLTF reduces the overhead for </a:t>
            </a:r>
            <a:r>
              <a:rPr lang="en-US" b="0" dirty="0" err="1" smtClean="0"/>
              <a:t>midamble</a:t>
            </a:r>
            <a:r>
              <a:rPr lang="en-US" b="0" dirty="0" smtClean="0"/>
              <a:t> insertion, getting higher throughput than 4xLTF, especially in short delay channels.</a:t>
            </a:r>
            <a:endParaRPr lang="en-US" b="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DAD80384-DBD7-4C58-877B-C6D4F4C1ABAA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54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2437"/>
          </a:xfrm>
        </p:spPr>
        <p:txBody>
          <a:bodyPr/>
          <a:lstStyle/>
          <a:p>
            <a:r>
              <a:rPr lang="en-US" dirty="0" smtClean="0"/>
              <a:t>Power fluctuation over </a:t>
            </a:r>
            <a:r>
              <a:rPr lang="en-US" dirty="0" err="1" smtClean="0"/>
              <a:t>midambles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737" y="1130062"/>
            <a:ext cx="89915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Power fluctuation between adjacent </a:t>
            </a:r>
            <a:r>
              <a:rPr lang="en-US" sz="2000" b="0" dirty="0" err="1"/>
              <a:t>midambles</a:t>
            </a:r>
            <a:r>
              <a:rPr lang="en-US" sz="2000" b="0" dirty="0"/>
              <a:t> </a:t>
            </a:r>
            <a:r>
              <a:rPr lang="en-US" sz="2000" b="0" dirty="0" smtClean="0"/>
              <a:t>is small in simulated channels.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No analog gain adjustment is needed.</a:t>
            </a: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err="1" smtClean="0"/>
              <a:t>Midamble</a:t>
            </a:r>
            <a:r>
              <a:rPr lang="en-US" sz="2000" b="0" dirty="0" smtClean="0"/>
              <a:t> without </a:t>
            </a:r>
            <a:r>
              <a:rPr lang="en-US" sz="2000" b="0" dirty="0"/>
              <a:t>HE-STF is </a:t>
            </a:r>
            <a:r>
              <a:rPr lang="en-US" sz="2000" b="0" dirty="0" smtClean="0"/>
              <a:t>possible, but adding HE-STF may be future-proof (e.g. more aggressive Doppler Channels)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If no HE-STF, gain </a:t>
            </a:r>
            <a:r>
              <a:rPr lang="en-US" sz="2000" b="0" dirty="0"/>
              <a:t>change can be tracked with data symbols </a:t>
            </a:r>
            <a:r>
              <a:rPr lang="en-US" altLang="en-US" sz="2000" b="0" dirty="0" smtClean="0"/>
              <a:t>and digitally compensated so </a:t>
            </a:r>
            <a:r>
              <a:rPr lang="en-US" altLang="en-US" sz="2000" b="0" dirty="0"/>
              <a:t>no HE-STF is </a:t>
            </a:r>
            <a:r>
              <a:rPr lang="en-US" altLang="en-US" sz="2000" b="0" dirty="0" smtClean="0"/>
              <a:t>needed.</a:t>
            </a:r>
            <a:endParaRPr lang="en-US" alt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49A0B9B4-2290-4AEF-A84C-D10A400C972C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78146"/>
            <a:ext cx="4572000" cy="35748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11" y="3186321"/>
            <a:ext cx="4779470" cy="358460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124200" y="4118346"/>
            <a:ext cx="785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M=5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16932" y="4118345"/>
            <a:ext cx="9396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M=20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94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dirty="0" smtClean="0"/>
              <a:t>PHY Parameter Updates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0278744"/>
              </p:ext>
            </p:extLst>
          </p:nvPr>
        </p:nvGraphicFramePr>
        <p:xfrm>
          <a:off x="533400" y="2101422"/>
          <a:ext cx="49720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4" name="Equation" r:id="rId3" imgW="3314520" imgH="482400" progId="Equation.DSMT4">
                  <p:embed/>
                </p:oleObj>
              </mc:Choice>
              <mc:Fallback>
                <p:oleObj name="Equation" r:id="rId3" imgW="331452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3400" y="2101422"/>
                        <a:ext cx="4972050" cy="723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28600" y="1526187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chemeClr val="tx1"/>
                </a:solidFill>
              </a:rPr>
              <a:t>Num</a:t>
            </a:r>
            <a:r>
              <a:rPr lang="en-US" sz="1800" dirty="0" smtClean="0">
                <a:solidFill>
                  <a:schemeClr val="tx1"/>
                </a:solidFill>
              </a:rPr>
              <a:t> of </a:t>
            </a:r>
            <a:r>
              <a:rPr lang="en-US" sz="1800" dirty="0" err="1" smtClean="0">
                <a:solidFill>
                  <a:schemeClr val="tx1"/>
                </a:solidFill>
              </a:rPr>
              <a:t>Midambles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05450" y="2278706"/>
            <a:ext cx="3198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, where M is </a:t>
            </a:r>
            <a:r>
              <a:rPr lang="en-US" sz="1800" dirty="0" err="1" smtClean="0">
                <a:solidFill>
                  <a:schemeClr val="tx1"/>
                </a:solidFill>
              </a:rPr>
              <a:t>midable</a:t>
            </a:r>
            <a:r>
              <a:rPr lang="en-US" sz="1800" dirty="0" smtClean="0">
                <a:solidFill>
                  <a:schemeClr val="tx1"/>
                </a:solidFill>
              </a:rPr>
              <a:t> periodicity</a:t>
            </a:r>
            <a:endParaRPr lang="en-US" sz="1800" dirty="0">
              <a:solidFill>
                <a:schemeClr val="tx1"/>
              </a:solidFill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2472982"/>
              </p:ext>
            </p:extLst>
          </p:nvPr>
        </p:nvGraphicFramePr>
        <p:xfrm>
          <a:off x="387866" y="3243696"/>
          <a:ext cx="8315895" cy="440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5" name="Equation" r:id="rId5" imgW="4559040" imgH="241200" progId="Equation.DSMT4">
                  <p:embed/>
                </p:oleObj>
              </mc:Choice>
              <mc:Fallback>
                <p:oleObj name="Equation" r:id="rId5" imgW="4559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7866" y="3243696"/>
                        <a:ext cx="8315895" cy="440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825963"/>
              </p:ext>
            </p:extLst>
          </p:nvPr>
        </p:nvGraphicFramePr>
        <p:xfrm>
          <a:off x="2794308" y="4150022"/>
          <a:ext cx="3195638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56" name="Equation" r:id="rId7" imgW="1752480" imgH="228600" progId="Equation.DSMT4">
                  <p:embed/>
                </p:oleObj>
              </mc:Choice>
              <mc:Fallback>
                <p:oleObj name="Equation" r:id="rId7" imgW="1752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94308" y="4150022"/>
                        <a:ext cx="3195638" cy="417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Straight Connector 15"/>
          <p:cNvCxnSpPr/>
          <p:nvPr/>
        </p:nvCxnSpPr>
        <p:spPr bwMode="auto">
          <a:xfrm>
            <a:off x="5072371" y="4582581"/>
            <a:ext cx="91757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178733" y="4567535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TBD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746987" y="4150022"/>
            <a:ext cx="9364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where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 flipV="1">
            <a:off x="4977181" y="3655403"/>
            <a:ext cx="1203322" cy="2207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509391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708547"/>
            <a:ext cx="7770813" cy="685800"/>
          </a:xfrm>
        </p:spPr>
        <p:txBody>
          <a:bodyPr/>
          <a:lstStyle/>
          <a:p>
            <a:r>
              <a:rPr lang="en-US" dirty="0" err="1" smtClean="0"/>
              <a:t>Coex</a:t>
            </a:r>
            <a:r>
              <a:rPr lang="en-US" dirty="0" smtClean="0"/>
              <a:t> with 11ax Draft1.0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6106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As shown in 28.3.20 (HE Receive Procedure), Draft 1.0 devices treats Doppler = 1 as unsupported mode when parsing HE-SIG-A, it will then hold CCA-busy based on LSIG-LENGTH field (as in legacy devices</a:t>
            </a:r>
            <a:r>
              <a:rPr lang="en-US" b="0" dirty="0" smtClean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Any HE PPDU with Doppler bit set to 1 shall not be addressed to a Draft1.0 device, e.g. no broadcasting/multicasting using Doppler if there is a Draft1.0 STA.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84094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4582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err="1" smtClean="0"/>
              <a:t>Midamble</a:t>
            </a:r>
            <a:r>
              <a:rPr lang="en-US" b="0" dirty="0" smtClean="0"/>
              <a:t> </a:t>
            </a:r>
            <a:r>
              <a:rPr lang="en-US" b="0" dirty="0"/>
              <a:t>is </a:t>
            </a:r>
            <a:r>
              <a:rPr lang="en-US" b="0" dirty="0" smtClean="0"/>
              <a:t>a simple design for high Doppler scenarios.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Need to determine the </a:t>
            </a:r>
            <a:r>
              <a:rPr lang="en-US" b="0" dirty="0" err="1" smtClean="0"/>
              <a:t>midamble</a:t>
            </a:r>
            <a:r>
              <a:rPr lang="en-US" b="0" dirty="0" smtClean="0"/>
              <a:t> insertion periodicity,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E.g. About 10 symbols in the aggressive pedestrian mobility channels.</a:t>
            </a:r>
          </a:p>
          <a:p>
            <a:pPr marL="457200" lvl="1" indent="0"/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Flexible </a:t>
            </a:r>
            <a:r>
              <a:rPr lang="en-US" b="0" dirty="0"/>
              <a:t>design to accommodate any </a:t>
            </a:r>
            <a:r>
              <a:rPr lang="en-US" b="0" dirty="0" err="1" smtClean="0"/>
              <a:t>Nss</a:t>
            </a:r>
            <a:r>
              <a:rPr lang="en-US" b="0" dirty="0"/>
              <a:t> </a:t>
            </a:r>
            <a:r>
              <a:rPr lang="en-US" b="0" dirty="0" smtClean="0"/>
              <a:t>and any BW, not just limited to low data rates.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1DDD407B-3BE5-4B96-B1B9-5134499F3DA6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090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819015"/>
            <a:ext cx="7770813" cy="4113213"/>
          </a:xfrm>
        </p:spPr>
        <p:txBody>
          <a:bodyPr/>
          <a:lstStyle/>
          <a:p>
            <a:r>
              <a:rPr lang="en-US" dirty="0" smtClean="0"/>
              <a:t>Do you agree to use </a:t>
            </a:r>
            <a:r>
              <a:rPr lang="en-US" dirty="0" err="1" smtClean="0"/>
              <a:t>midamble</a:t>
            </a:r>
            <a:r>
              <a:rPr lang="en-US" dirty="0" smtClean="0"/>
              <a:t> design when Doppler bit in HE-SIG-A is set to 1?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Details in the </a:t>
            </a:r>
            <a:r>
              <a:rPr lang="en-US" dirty="0" err="1" smtClean="0"/>
              <a:t>midamble</a:t>
            </a:r>
            <a:r>
              <a:rPr lang="en-US" dirty="0" smtClean="0"/>
              <a:t> design is TBD.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65771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438400"/>
            <a:ext cx="7770813" cy="990600"/>
          </a:xfrm>
        </p:spPr>
        <p:txBody>
          <a:bodyPr/>
          <a:lstStyle/>
          <a:p>
            <a:r>
              <a:rPr lang="en-US" sz="3600" dirty="0" smtClean="0"/>
              <a:t>Appendix: Example PER results 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700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278" y="532606"/>
            <a:ext cx="7770813" cy="912813"/>
          </a:xfrm>
        </p:spPr>
        <p:txBody>
          <a:bodyPr/>
          <a:lstStyle/>
          <a:p>
            <a:r>
              <a:rPr lang="en-US" dirty="0" smtClean="0"/>
              <a:t>PER, </a:t>
            </a:r>
            <a:r>
              <a:rPr lang="en-US" dirty="0" err="1" smtClean="0"/>
              <a:t>UMi</a:t>
            </a:r>
            <a:r>
              <a:rPr lang="en-US" dirty="0" smtClean="0"/>
              <a:t>-LOS, 1SS, MCS1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806" y="1295400"/>
            <a:ext cx="7239000" cy="4746957"/>
          </a:xfrm>
        </p:spPr>
      </p:pic>
    </p:spTree>
    <p:extLst>
      <p:ext uri="{BB962C8B-B14F-4D97-AF65-F5344CB8AC3E}">
        <p14:creationId xmlns:p14="http://schemas.microsoft.com/office/powerpoint/2010/main" val="3607578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1013"/>
            <a:ext cx="7770813" cy="5349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presentation addresses the following CID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Marvell, et al</a:t>
            </a:r>
          </a:p>
          <a:p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1875933"/>
              </p:ext>
            </p:extLst>
          </p:nvPr>
        </p:nvGraphicFramePr>
        <p:xfrm>
          <a:off x="616746" y="2367436"/>
          <a:ext cx="7985120" cy="2096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7024"/>
                <a:gridCol w="1597024"/>
                <a:gridCol w="1209674"/>
                <a:gridCol w="1984374"/>
                <a:gridCol w="1597024"/>
              </a:tblGrid>
              <a:tr h="2096758"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5787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28.3.10.7.2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P275L34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Undefined mechanism when the "Doppler" bit in SIGA is set to 1, also applicable to HE-SIG-A of HE-MU PPDU format.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  <a:alpha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Either define the PHY mechanism when Doppler bit is set to 1, or change this bit to reserved,</a:t>
                      </a:r>
                    </a:p>
                  </a:txBody>
                  <a:tcPr marL="9525" marR="9525" marT="9525" marB="0">
                    <a:solidFill>
                      <a:schemeClr val="accent1">
                        <a:lumMod val="20000"/>
                        <a:lumOff val="80000"/>
                        <a:alpha val="3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7100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278" y="532606"/>
            <a:ext cx="7770813" cy="912813"/>
          </a:xfrm>
        </p:spPr>
        <p:txBody>
          <a:bodyPr/>
          <a:lstStyle/>
          <a:p>
            <a:r>
              <a:rPr lang="en-US" dirty="0" smtClean="0"/>
              <a:t>PER, </a:t>
            </a:r>
            <a:r>
              <a:rPr lang="en-US" dirty="0" err="1" smtClean="0"/>
              <a:t>UMi</a:t>
            </a:r>
            <a:r>
              <a:rPr lang="en-US" dirty="0" smtClean="0"/>
              <a:t>-LOS, 1SS, MCS3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>
          <a:xfrm>
            <a:off x="5410200" y="6566693"/>
            <a:ext cx="3184520" cy="180975"/>
          </a:xfrm>
        </p:spPr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pic>
        <p:nvPicPr>
          <p:cNvPr id="7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88" y="1295400"/>
            <a:ext cx="6932612" cy="5125182"/>
          </a:xfrm>
        </p:spPr>
      </p:pic>
    </p:spTree>
    <p:extLst>
      <p:ext uri="{BB962C8B-B14F-4D97-AF65-F5344CB8AC3E}">
        <p14:creationId xmlns:p14="http://schemas.microsoft.com/office/powerpoint/2010/main" val="29801998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278" y="532606"/>
            <a:ext cx="7770813" cy="912813"/>
          </a:xfrm>
        </p:spPr>
        <p:txBody>
          <a:bodyPr/>
          <a:lstStyle/>
          <a:p>
            <a:r>
              <a:rPr lang="en-US" dirty="0" smtClean="0"/>
              <a:t>PER, </a:t>
            </a:r>
            <a:r>
              <a:rPr lang="en-US" dirty="0" err="1" smtClean="0"/>
              <a:t>UMi</a:t>
            </a:r>
            <a:r>
              <a:rPr lang="en-US" dirty="0" smtClean="0"/>
              <a:t>-LOS, 1SS, MCS5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>
          <a:xfrm>
            <a:off x="5410200" y="6566693"/>
            <a:ext cx="3184520" cy="180975"/>
          </a:xfrm>
        </p:spPr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pic>
        <p:nvPicPr>
          <p:cNvPr id="8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206" y="1241851"/>
            <a:ext cx="6934200" cy="5200651"/>
          </a:xfrm>
        </p:spPr>
      </p:pic>
    </p:spTree>
    <p:extLst>
      <p:ext uri="{BB962C8B-B14F-4D97-AF65-F5344CB8AC3E}">
        <p14:creationId xmlns:p14="http://schemas.microsoft.com/office/powerpoint/2010/main" val="28284641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278" y="532607"/>
            <a:ext cx="7770813" cy="838994"/>
          </a:xfrm>
        </p:spPr>
        <p:txBody>
          <a:bodyPr/>
          <a:lstStyle/>
          <a:p>
            <a:r>
              <a:rPr lang="en-US" dirty="0" smtClean="0"/>
              <a:t>PER, </a:t>
            </a:r>
            <a:r>
              <a:rPr lang="en-US" dirty="0" err="1" smtClean="0"/>
              <a:t>UMi</a:t>
            </a:r>
            <a:r>
              <a:rPr lang="en-US" dirty="0" smtClean="0"/>
              <a:t>-LOS, 2SS, MCS1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12" y="1160463"/>
            <a:ext cx="7086600" cy="531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4067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278" y="532606"/>
            <a:ext cx="7770813" cy="677523"/>
          </a:xfrm>
        </p:spPr>
        <p:txBody>
          <a:bodyPr/>
          <a:lstStyle/>
          <a:p>
            <a:r>
              <a:rPr lang="en-US" dirty="0" smtClean="0"/>
              <a:t>PER, </a:t>
            </a:r>
            <a:r>
              <a:rPr lang="en-US" dirty="0" err="1" smtClean="0"/>
              <a:t>UMi</a:t>
            </a:r>
            <a:r>
              <a:rPr lang="en-US" dirty="0" smtClean="0"/>
              <a:t>-LOS, 2SS, MCS3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>
          <a:xfrm>
            <a:off x="5410200" y="6566693"/>
            <a:ext cx="3184520" cy="180975"/>
          </a:xfrm>
        </p:spPr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077052"/>
            <a:ext cx="7314595" cy="5375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874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278" y="532607"/>
            <a:ext cx="7770813" cy="686594"/>
          </a:xfrm>
        </p:spPr>
        <p:txBody>
          <a:bodyPr/>
          <a:lstStyle/>
          <a:p>
            <a:r>
              <a:rPr lang="en-US" dirty="0" smtClean="0"/>
              <a:t>PER, </a:t>
            </a:r>
            <a:r>
              <a:rPr lang="en-US" dirty="0" err="1" smtClean="0"/>
              <a:t>UMi</a:t>
            </a:r>
            <a:r>
              <a:rPr lang="en-US" dirty="0" smtClean="0"/>
              <a:t>-LOS, 2SS, MCS5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>
          <a:xfrm>
            <a:off x="5410200" y="6566693"/>
            <a:ext cx="3184520" cy="180975"/>
          </a:xfrm>
        </p:spPr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168103"/>
            <a:ext cx="6934200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4078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443" y="1751013"/>
            <a:ext cx="7770813" cy="4113213"/>
          </a:xfrm>
        </p:spPr>
        <p:txBody>
          <a:bodyPr/>
          <a:lstStyle/>
          <a:p>
            <a:r>
              <a:rPr lang="en-US" dirty="0"/>
              <a:t>[1] 11-14-0882-04-00ax-tgax-channel-model-document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405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81052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30389"/>
            <a:ext cx="7770813" cy="46450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400" dirty="0" smtClean="0"/>
          </a:p>
          <a:p>
            <a:pPr marL="457200" lvl="1" indent="0"/>
            <a:r>
              <a:rPr lang="en-US" sz="1600" dirty="0" smtClean="0"/>
              <a:t> </a:t>
            </a:r>
          </a:p>
          <a:p>
            <a:pPr marL="914400" lvl="2" indent="0"/>
            <a:endParaRPr lang="en-US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65906" y="1466852"/>
            <a:ext cx="8686800" cy="4573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11ax D1.0, HE-SIG-A </a:t>
            </a:r>
            <a:r>
              <a:rPr lang="en-US" dirty="0"/>
              <a:t>in 11ax HE SU, HE SU Ext, HE MU PPDU has reserved one </a:t>
            </a:r>
            <a:r>
              <a:rPr lang="en-US" dirty="0" smtClean="0"/>
              <a:t>“Doppler” bit.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By setting Doppler bit to 1, we propose a </a:t>
            </a:r>
            <a:r>
              <a:rPr lang="en-US" dirty="0" err="1" smtClean="0"/>
              <a:t>midamble</a:t>
            </a:r>
            <a:r>
              <a:rPr lang="en-US" dirty="0" smtClean="0"/>
              <a:t> design to </a:t>
            </a:r>
            <a:r>
              <a:rPr lang="en-US" dirty="0"/>
              <a:t>combat the </a:t>
            </a:r>
            <a:r>
              <a:rPr lang="en-US" dirty="0" smtClean="0"/>
              <a:t>outdoor channel </a:t>
            </a:r>
            <a:r>
              <a:rPr lang="en-US" dirty="0"/>
              <a:t>variations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Insert a </a:t>
            </a:r>
            <a:r>
              <a:rPr lang="en-US" dirty="0" err="1" smtClean="0"/>
              <a:t>midambe</a:t>
            </a:r>
            <a:r>
              <a:rPr lang="en-US" dirty="0" smtClean="0"/>
              <a:t> every </a:t>
            </a:r>
            <a:r>
              <a:rPr lang="en-US" i="1" dirty="0"/>
              <a:t>M </a:t>
            </a:r>
            <a:r>
              <a:rPr lang="en-US" dirty="0"/>
              <a:t>DATA OFDM </a:t>
            </a:r>
            <a:r>
              <a:rPr lang="en-US" dirty="0" smtClean="0"/>
              <a:t>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</a:t>
            </a:r>
            <a:r>
              <a:rPr lang="en-US" dirty="0" err="1" smtClean="0"/>
              <a:t>midamble</a:t>
            </a:r>
            <a:r>
              <a:rPr lang="en-US" dirty="0" smtClean="0"/>
              <a:t> contains one or more HE-LTFs, and possibly an HE-STF.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Discuss PHY design details: </a:t>
            </a:r>
            <a:r>
              <a:rPr lang="en-US" dirty="0" err="1" smtClean="0"/>
              <a:t>midabmle</a:t>
            </a:r>
            <a:r>
              <a:rPr lang="en-US" dirty="0" smtClean="0"/>
              <a:t> periodicity, HE-STF, HE-LTF, </a:t>
            </a:r>
            <a:r>
              <a:rPr lang="en-US" dirty="0" err="1" smtClean="0"/>
              <a:t>etc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idx="13"/>
          </p:nvPr>
        </p:nvSpPr>
        <p:spPr>
          <a:xfrm>
            <a:off x="5508229" y="6475413"/>
            <a:ext cx="3041644" cy="180975"/>
          </a:xfrm>
        </p:spPr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E33C2D9-AF42-455F-8F0E-0A69E803E255}" type="datetime1">
              <a:rPr lang="en-US" smtClean="0"/>
              <a:t>5/8/2017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079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62000"/>
          </a:xfrm>
        </p:spPr>
        <p:txBody>
          <a:bodyPr/>
          <a:lstStyle/>
          <a:p>
            <a:r>
              <a:rPr lang="en-US" dirty="0" err="1" smtClean="0"/>
              <a:t>Midamble</a:t>
            </a:r>
            <a:r>
              <a:rPr lang="en-US" dirty="0" smtClean="0"/>
              <a:t> vs Travelling Pilots (11ah)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err="1" smtClean="0"/>
              <a:t>Midamble</a:t>
            </a:r>
            <a:r>
              <a:rPr lang="en-US" b="0" dirty="0" smtClean="0"/>
              <a:t> incurs simpler design than travelling pilots.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Quicker market adoption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Better performance than Travelling Pilots: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Able to handle larger Doppler by adjusting periodicity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On the other hand: 11ax pilots were intentionally made scarcer for better efficiency, therefore channel </a:t>
            </a:r>
            <a:r>
              <a:rPr lang="en-US" dirty="0" err="1" smtClean="0"/>
              <a:t>est</a:t>
            </a:r>
            <a:r>
              <a:rPr lang="en-US" dirty="0" smtClean="0"/>
              <a:t> update by Travelling Pilots is much slower or not suitable for outdoor channels if using tone decimation.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 smtClean="0"/>
              <a:t>20MHz: 30 symbols to brute force, 80MHz: 62 symbols to brute force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Able to handle power changes better—if </a:t>
            </a:r>
            <a:r>
              <a:rPr lang="en-US" b="0" dirty="0" err="1" smtClean="0"/>
              <a:t>midamble</a:t>
            </a:r>
            <a:r>
              <a:rPr lang="en-US" b="0" dirty="0" smtClean="0"/>
              <a:t> contains HE-STF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Able to support much higher data rates: more spatial streams, and wider BW.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rgbClr val="FF0000"/>
                </a:solidFill>
              </a:rPr>
              <a:t>Hig</a:t>
            </a:r>
            <a:r>
              <a:rPr lang="en-US" sz="2000" dirty="0" smtClean="0">
                <a:solidFill>
                  <a:srgbClr val="FF0000"/>
                </a:solidFill>
              </a:rPr>
              <a:t>h Doppler Channel ≠ Low Data rate.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b="0" dirty="0" smtClean="0"/>
              <a:t>Extendable to more aggressive environments in the future, e.g. automotive.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1E1C4DF-3847-47E2-86BD-5A34E2C358CF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5108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9372"/>
            <a:ext cx="7770813" cy="1065213"/>
          </a:xfrm>
        </p:spPr>
        <p:txBody>
          <a:bodyPr/>
          <a:lstStyle/>
          <a:p>
            <a:r>
              <a:rPr lang="en-US" dirty="0" err="1" smtClean="0"/>
              <a:t>Midamble</a:t>
            </a:r>
            <a:r>
              <a:rPr lang="en-US" dirty="0" smtClean="0"/>
              <a:t>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901" y="3828519"/>
            <a:ext cx="8190707" cy="22547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Insert </a:t>
            </a:r>
            <a:r>
              <a:rPr lang="en-US" dirty="0" smtClean="0"/>
              <a:t>a </a:t>
            </a:r>
            <a:r>
              <a:rPr lang="en-US" dirty="0" err="1" smtClean="0"/>
              <a:t>midamble</a:t>
            </a:r>
            <a:r>
              <a:rPr lang="en-US" dirty="0" smtClean="0"/>
              <a:t> every </a:t>
            </a:r>
            <a:r>
              <a:rPr lang="en-US" i="1" dirty="0"/>
              <a:t>M</a:t>
            </a:r>
            <a:r>
              <a:rPr lang="en-US" dirty="0"/>
              <a:t> DATA OFDM </a:t>
            </a:r>
            <a:r>
              <a:rPr lang="en-US" dirty="0" smtClean="0"/>
              <a:t>symbols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Coding/scrambling </a:t>
            </a:r>
            <a:r>
              <a:rPr lang="en-US" dirty="0"/>
              <a:t>not disrupted by </a:t>
            </a:r>
            <a:r>
              <a:rPr lang="en-US" dirty="0" err="1" smtClean="0"/>
              <a:t>midambles</a:t>
            </a:r>
            <a:r>
              <a:rPr lang="en-US" dirty="0" smtClean="0"/>
              <a:t>—i.e. same as no </a:t>
            </a:r>
            <a:r>
              <a:rPr lang="en-US" dirty="0" err="1" smtClean="0"/>
              <a:t>midamble</a:t>
            </a:r>
            <a:r>
              <a:rPr lang="en-US" dirty="0" smtClean="0"/>
              <a:t> cases.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783C982C-54B0-48CE-9B45-A6007D0BF6B3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grpSp>
        <p:nvGrpSpPr>
          <p:cNvPr id="37" name="Group 36"/>
          <p:cNvGrpSpPr/>
          <p:nvPr/>
        </p:nvGrpSpPr>
        <p:grpSpPr>
          <a:xfrm>
            <a:off x="375901" y="1700598"/>
            <a:ext cx="8610600" cy="850488"/>
            <a:chOff x="473176" y="1143000"/>
            <a:chExt cx="8017928" cy="961793"/>
          </a:xfrm>
        </p:grpSpPr>
        <p:sp>
          <p:nvSpPr>
            <p:cNvPr id="8" name="Content Placeholder 1"/>
            <p:cNvSpPr txBox="1">
              <a:spLocks/>
            </p:cNvSpPr>
            <p:nvPr/>
          </p:nvSpPr>
          <p:spPr bwMode="gray">
            <a:xfrm>
              <a:off x="1387576" y="1715466"/>
              <a:ext cx="1563422" cy="321455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1" fontAlgn="base" hangingPunct="1">
                <a:lnSpc>
                  <a:spcPct val="90000"/>
                </a:lnSpc>
                <a:spcBef>
                  <a:spcPct val="6500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 sz="18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MS PGothic"/>
                  <a:cs typeface="MS PGothic"/>
                </a:defRPr>
              </a:lvl1pPr>
              <a:lvl2pPr marL="628650" indent="-282575" algn="l" rtl="0" eaLnBrk="1" fontAlgn="base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rgbClr val="FF3100"/>
                </a:buClr>
                <a:buFont typeface="+mj-lt"/>
                <a:buAutoNum type="alphaLcPeriod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 PGothic"/>
                  <a:cs typeface="MS PGothic"/>
                </a:defRPr>
              </a:lvl2pPr>
              <a:lvl3pPr marL="857250" indent="-233363" algn="l" rtl="0" eaLnBrk="1" fontAlgn="base" hangingPunct="1">
                <a:lnSpc>
                  <a:spcPct val="9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romanLcPeriod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 PGothic"/>
                  <a:cs typeface="MS PGothic"/>
                </a:defRPr>
              </a:lvl3pPr>
              <a:lvl4pPr marL="1085850" indent="-228600" algn="l" rtl="0" eaLnBrk="1" fontAlgn="base" hangingPunct="1">
                <a:spcBef>
                  <a:spcPts val="0"/>
                </a:spcBef>
                <a:spcAft>
                  <a:spcPct val="0"/>
                </a:spcAft>
                <a:buClr>
                  <a:srgbClr val="FF3100"/>
                </a:buClr>
                <a:buFont typeface="Wingdings" pitchFamily="2" charset="2"/>
                <a:buChar char="§"/>
                <a:defRPr sz="16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 PGothic"/>
                  <a:cs typeface="MS PGothic"/>
                </a:defRPr>
              </a:lvl4pPr>
              <a:lvl5pPr marL="1371600" indent="-2222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3"/>
                </a:buClr>
                <a:buFont typeface="Wingdings 3" pitchFamily="18" charset="2"/>
                <a:buChar char="}"/>
                <a:defRPr sz="2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 PGothic"/>
                  <a:cs typeface="MS PGothic"/>
                </a:defRPr>
              </a:lvl5pPr>
              <a:lvl6pPr marL="2286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15D2A"/>
                </a:buClr>
                <a:buFont typeface="Arial" charset="0"/>
                <a:buChar char="–"/>
                <a:defRPr sz="1200" b="1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7432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15D2A"/>
                </a:buClr>
                <a:buFont typeface="Arial" charset="0"/>
                <a:buChar char="–"/>
                <a:defRPr sz="1200" b="1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2004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15D2A"/>
                </a:buClr>
                <a:buFont typeface="Arial" charset="0"/>
                <a:buChar char="–"/>
                <a:defRPr sz="1200" b="1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657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15D2A"/>
                </a:buClr>
                <a:buFont typeface="Arial" charset="0"/>
                <a:buChar char="–"/>
                <a:defRPr sz="1200" b="1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 typeface="+mj-lt"/>
                <a:buNone/>
              </a:pPr>
              <a:r>
                <a:rPr lang="en-US" sz="1600" kern="0" smtClean="0"/>
                <a:t>M data symbols</a:t>
              </a:r>
              <a:endParaRPr lang="en-US" sz="1600" kern="0" dirty="0"/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387576" y="1145183"/>
              <a:ext cx="1717944" cy="304800"/>
            </a:xfrm>
            <a:prstGeom prst="rect">
              <a:avLst/>
            </a:prstGeom>
            <a:solidFill>
              <a:srgbClr val="FFCC99"/>
            </a:solidFill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ＭＳ Ｐゴシック" charset="-128"/>
                </a:rPr>
                <a:t>DATA_1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73176" y="1143000"/>
              <a:ext cx="914400" cy="304800"/>
            </a:xfrm>
            <a:prstGeom prst="rect">
              <a:avLst/>
            </a:prstGeom>
            <a:solidFill>
              <a:srgbClr val="FFCC99"/>
            </a:solidFill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ＭＳ Ｐゴシック" charset="-128"/>
                </a:rPr>
                <a:t>Preamble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097582" y="1145183"/>
              <a:ext cx="922338" cy="3048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ea typeface="ＭＳ Ｐゴシック" charset="-128"/>
                </a:rPr>
                <a:t>Midamble</a:t>
              </a:r>
              <a:endPara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endParaRPr>
            </a:p>
          </p:txBody>
        </p:sp>
        <p:sp>
          <p:nvSpPr>
            <p:cNvPr id="12" name="Left Brace 11"/>
            <p:cNvSpPr/>
            <p:nvPr/>
          </p:nvSpPr>
          <p:spPr bwMode="auto">
            <a:xfrm rot="16200000">
              <a:off x="2133671" y="761404"/>
              <a:ext cx="217817" cy="1710004"/>
            </a:xfrm>
            <a:prstGeom prst="leftBrace">
              <a:avLst>
                <a:gd name="adj1" fmla="val 8333"/>
                <a:gd name="adj2" fmla="val 50472"/>
              </a:avLst>
            </a:prstGeom>
            <a:noFill/>
            <a:ln w="1905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ＭＳ Ｐゴシック" charset="-128"/>
              </a:endParaRPr>
            </a:p>
          </p:txBody>
        </p:sp>
        <p:sp>
          <p:nvSpPr>
            <p:cNvPr id="13" name="Content Placeholder 1"/>
            <p:cNvSpPr txBox="1">
              <a:spLocks/>
            </p:cNvSpPr>
            <p:nvPr/>
          </p:nvSpPr>
          <p:spPr bwMode="gray">
            <a:xfrm>
              <a:off x="4232770" y="1703157"/>
              <a:ext cx="1600200" cy="333903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1" fontAlgn="base" hangingPunct="1">
                <a:lnSpc>
                  <a:spcPct val="90000"/>
                </a:lnSpc>
                <a:spcBef>
                  <a:spcPct val="6500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 sz="18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MS PGothic"/>
                  <a:cs typeface="MS PGothic"/>
                </a:defRPr>
              </a:lvl1pPr>
              <a:lvl2pPr marL="628650" indent="-282575" algn="l" rtl="0" eaLnBrk="1" fontAlgn="base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rgbClr val="FF3100"/>
                </a:buClr>
                <a:buFont typeface="+mj-lt"/>
                <a:buAutoNum type="alphaLcPeriod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 PGothic"/>
                  <a:cs typeface="MS PGothic"/>
                </a:defRPr>
              </a:lvl2pPr>
              <a:lvl3pPr marL="857250" indent="-233363" algn="l" rtl="0" eaLnBrk="1" fontAlgn="base" hangingPunct="1">
                <a:lnSpc>
                  <a:spcPct val="9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romanLcPeriod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 PGothic"/>
                  <a:cs typeface="MS PGothic"/>
                </a:defRPr>
              </a:lvl3pPr>
              <a:lvl4pPr marL="1085850" indent="-228600" algn="l" rtl="0" eaLnBrk="1" fontAlgn="base" hangingPunct="1">
                <a:spcBef>
                  <a:spcPts val="0"/>
                </a:spcBef>
                <a:spcAft>
                  <a:spcPct val="0"/>
                </a:spcAft>
                <a:buClr>
                  <a:srgbClr val="FF3100"/>
                </a:buClr>
                <a:buFont typeface="Wingdings" pitchFamily="2" charset="2"/>
                <a:buChar char="§"/>
                <a:defRPr sz="16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 PGothic"/>
                  <a:cs typeface="MS PGothic"/>
                </a:defRPr>
              </a:lvl4pPr>
              <a:lvl5pPr marL="1371600" indent="-2222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3"/>
                </a:buClr>
                <a:buFont typeface="Wingdings 3" pitchFamily="18" charset="2"/>
                <a:buChar char="}"/>
                <a:defRPr sz="2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 PGothic"/>
                  <a:cs typeface="MS PGothic"/>
                </a:defRPr>
              </a:lvl5pPr>
              <a:lvl6pPr marL="2286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15D2A"/>
                </a:buClr>
                <a:buFont typeface="Arial" charset="0"/>
                <a:buChar char="–"/>
                <a:defRPr sz="1200" b="1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7432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15D2A"/>
                </a:buClr>
                <a:buFont typeface="Arial" charset="0"/>
                <a:buChar char="–"/>
                <a:defRPr sz="1200" b="1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2004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15D2A"/>
                </a:buClr>
                <a:buFont typeface="Arial" charset="0"/>
                <a:buChar char="–"/>
                <a:defRPr sz="1200" b="1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657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15D2A"/>
                </a:buClr>
                <a:buFont typeface="Arial" charset="0"/>
                <a:buChar char="–"/>
                <a:defRPr sz="1200" b="1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 typeface="+mj-lt"/>
                <a:buNone/>
              </a:pPr>
              <a:r>
                <a:rPr lang="en-US" sz="1600" kern="0" dirty="0" smtClean="0"/>
                <a:t>M data symbols</a:t>
              </a:r>
              <a:endParaRPr lang="en-US" sz="1600" kern="0" dirty="0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046372" y="1145183"/>
              <a:ext cx="1743870" cy="304800"/>
            </a:xfrm>
            <a:prstGeom prst="rect">
              <a:avLst/>
            </a:prstGeom>
            <a:solidFill>
              <a:srgbClr val="FFCC99"/>
            </a:solidFill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ea typeface="ＭＳ Ｐゴシック" charset="-128"/>
                </a:rPr>
                <a:t>DATA_2</a:t>
              </a:r>
            </a:p>
          </p:txBody>
        </p:sp>
        <p:sp>
          <p:nvSpPr>
            <p:cNvPr id="15" name="Left Brace 14"/>
            <p:cNvSpPr/>
            <p:nvPr/>
          </p:nvSpPr>
          <p:spPr bwMode="auto">
            <a:xfrm rot="16200000">
              <a:off x="4805430" y="748441"/>
              <a:ext cx="217817" cy="1735930"/>
            </a:xfrm>
            <a:prstGeom prst="leftBrace">
              <a:avLst>
                <a:gd name="adj1" fmla="val 8333"/>
                <a:gd name="adj2" fmla="val 50472"/>
              </a:avLst>
            </a:prstGeom>
            <a:noFill/>
            <a:ln w="1905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ＭＳ Ｐゴシック" charset="-128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815641" y="1145183"/>
              <a:ext cx="922338" cy="304800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ea typeface="ＭＳ Ｐゴシック" charset="-128"/>
                </a:rPr>
                <a:t>Midamble</a:t>
              </a:r>
              <a:endPara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endParaRPr>
            </a:p>
          </p:txBody>
        </p:sp>
        <p:sp>
          <p:nvSpPr>
            <p:cNvPr id="17" name="Content Placeholder 1"/>
            <p:cNvSpPr txBox="1">
              <a:spLocks/>
            </p:cNvSpPr>
            <p:nvPr/>
          </p:nvSpPr>
          <p:spPr bwMode="gray">
            <a:xfrm>
              <a:off x="6899899" y="1723447"/>
              <a:ext cx="1591205" cy="381346"/>
            </a:xfrm>
            <a:prstGeom prst="rect">
              <a:avLst/>
            </a:prstGeom>
          </p:spPr>
          <p:txBody>
            <a:bodyPr/>
            <a:lstStyle>
              <a:lvl1pPr marL="342900" indent="-342900" algn="l" rtl="0" eaLnBrk="1" fontAlgn="base" hangingPunct="1">
                <a:lnSpc>
                  <a:spcPct val="90000"/>
                </a:lnSpc>
                <a:spcBef>
                  <a:spcPct val="6500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arabicPeriod"/>
                <a:defRPr sz="180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MS PGothic"/>
                  <a:cs typeface="MS PGothic"/>
                </a:defRPr>
              </a:lvl1pPr>
              <a:lvl2pPr marL="628650" indent="-282575" algn="l" rtl="0" eaLnBrk="1" fontAlgn="base" hangingPunct="1">
                <a:lnSpc>
                  <a:spcPct val="90000"/>
                </a:lnSpc>
                <a:spcBef>
                  <a:spcPct val="25000"/>
                </a:spcBef>
                <a:spcAft>
                  <a:spcPct val="0"/>
                </a:spcAft>
                <a:buClr>
                  <a:srgbClr val="FF3100"/>
                </a:buClr>
                <a:buFont typeface="+mj-lt"/>
                <a:buAutoNum type="alphaLcPeriod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 PGothic"/>
                  <a:cs typeface="MS PGothic"/>
                </a:defRPr>
              </a:lvl2pPr>
              <a:lvl3pPr marL="857250" indent="-233363" algn="l" rtl="0" eaLnBrk="1" fontAlgn="base" hangingPunct="1">
                <a:lnSpc>
                  <a:spcPct val="9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FF0000"/>
                </a:buClr>
                <a:buFont typeface="+mj-lt"/>
                <a:buAutoNum type="romanLcPeriod"/>
                <a:defRPr sz="160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 PGothic"/>
                  <a:cs typeface="MS PGothic"/>
                </a:defRPr>
              </a:lvl3pPr>
              <a:lvl4pPr marL="1085850" indent="-228600" algn="l" rtl="0" eaLnBrk="1" fontAlgn="base" hangingPunct="1">
                <a:spcBef>
                  <a:spcPts val="0"/>
                </a:spcBef>
                <a:spcAft>
                  <a:spcPct val="0"/>
                </a:spcAft>
                <a:buClr>
                  <a:srgbClr val="FF3100"/>
                </a:buClr>
                <a:buFont typeface="Wingdings" pitchFamily="2" charset="2"/>
                <a:buChar char="§"/>
                <a:defRPr sz="1600" b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 PGothic"/>
                  <a:cs typeface="MS PGothic"/>
                </a:defRPr>
              </a:lvl4pPr>
              <a:lvl5pPr marL="1371600" indent="-22225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chemeClr val="accent3"/>
                </a:buClr>
                <a:buFont typeface="Wingdings 3" pitchFamily="18" charset="2"/>
                <a:buChar char="}"/>
                <a:defRPr sz="2000" b="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itchFamily="34" charset="0"/>
                  <a:ea typeface="MS PGothic"/>
                  <a:cs typeface="MS PGothic"/>
                </a:defRPr>
              </a:lvl5pPr>
              <a:lvl6pPr marL="22860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15D2A"/>
                </a:buClr>
                <a:buFont typeface="Arial" charset="0"/>
                <a:buChar char="–"/>
                <a:defRPr sz="1200" b="1">
                  <a:solidFill>
                    <a:schemeClr val="tx1"/>
                  </a:solidFill>
                  <a:latin typeface="+mn-lt"/>
                  <a:ea typeface="+mn-ea"/>
                </a:defRPr>
              </a:lvl6pPr>
              <a:lvl7pPr marL="27432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15D2A"/>
                </a:buClr>
                <a:buFont typeface="Arial" charset="0"/>
                <a:buChar char="–"/>
                <a:defRPr sz="1200" b="1">
                  <a:solidFill>
                    <a:schemeClr val="tx1"/>
                  </a:solidFill>
                  <a:latin typeface="+mn-lt"/>
                  <a:ea typeface="+mn-ea"/>
                </a:defRPr>
              </a:lvl7pPr>
              <a:lvl8pPr marL="32004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15D2A"/>
                </a:buClr>
                <a:buFont typeface="Arial" charset="0"/>
                <a:buChar char="–"/>
                <a:defRPr sz="1200" b="1">
                  <a:solidFill>
                    <a:schemeClr val="tx1"/>
                  </a:solidFill>
                  <a:latin typeface="+mn-lt"/>
                  <a:ea typeface="+mn-ea"/>
                </a:defRPr>
              </a:lvl8pPr>
              <a:lvl9pPr marL="3657600" algn="l" rtl="0" eaLnBrk="1" fontAlgn="base" hangingPunct="1">
                <a:spcBef>
                  <a:spcPct val="20000"/>
                </a:spcBef>
                <a:spcAft>
                  <a:spcPct val="0"/>
                </a:spcAft>
                <a:buClr>
                  <a:srgbClr val="F15D2A"/>
                </a:buClr>
                <a:buFont typeface="Arial" charset="0"/>
                <a:buChar char="–"/>
                <a:defRPr sz="1200" b="1">
                  <a:solidFill>
                    <a:schemeClr val="tx1"/>
                  </a:solidFill>
                  <a:latin typeface="+mn-lt"/>
                  <a:ea typeface="+mn-ea"/>
                </a:defRPr>
              </a:lvl9pPr>
            </a:lstStyle>
            <a:p>
              <a:pPr marL="0" indent="0">
                <a:buFont typeface="+mj-lt"/>
                <a:buNone/>
              </a:pPr>
              <a:r>
                <a:rPr lang="en-US" sz="1600" kern="0" dirty="0" smtClean="0"/>
                <a:t>M data symbols</a:t>
              </a:r>
              <a:endParaRPr lang="en-US" sz="1600" kern="0" dirty="0"/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6755435" y="1145183"/>
              <a:ext cx="1726674" cy="304800"/>
            </a:xfrm>
            <a:prstGeom prst="rect">
              <a:avLst/>
            </a:prstGeom>
            <a:solidFill>
              <a:srgbClr val="FFCC99"/>
            </a:solidFill>
            <a:ln w="28575" cap="flat" cmpd="sng" algn="ctr">
              <a:solidFill>
                <a:srgbClr val="FF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ea typeface="ＭＳ Ｐゴシック" charset="-128"/>
                </a:rPr>
                <a:t>DATA_k</a:t>
              </a:r>
              <a:endParaRPr kumimoji="0" lang="en-US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ＭＳ Ｐゴシック" charset="-128"/>
              </a:endParaRPr>
            </a:p>
          </p:txBody>
        </p:sp>
        <p:sp>
          <p:nvSpPr>
            <p:cNvPr id="19" name="Left Brace 18"/>
            <p:cNvSpPr/>
            <p:nvPr/>
          </p:nvSpPr>
          <p:spPr bwMode="auto">
            <a:xfrm rot="16200000">
              <a:off x="7501397" y="752541"/>
              <a:ext cx="217817" cy="1727729"/>
            </a:xfrm>
            <a:prstGeom prst="leftBrace">
              <a:avLst>
                <a:gd name="adj1" fmla="val 8333"/>
                <a:gd name="adj2" fmla="val 50472"/>
              </a:avLst>
            </a:prstGeom>
            <a:noFill/>
            <a:ln w="19050" cap="flat" cmpd="sng" algn="ctr">
              <a:solidFill>
                <a:schemeClr val="bg2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ＭＳ Ｐゴシック" charset="-128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523076" y="2142703"/>
            <a:ext cx="2485652" cy="1133897"/>
            <a:chOff x="2803260" y="1940198"/>
            <a:chExt cx="2485652" cy="1133897"/>
          </a:xfrm>
        </p:grpSpPr>
        <p:grpSp>
          <p:nvGrpSpPr>
            <p:cNvPr id="21" name="Group 20"/>
            <p:cNvGrpSpPr/>
            <p:nvPr/>
          </p:nvGrpSpPr>
          <p:grpSpPr>
            <a:xfrm>
              <a:off x="2803260" y="2769295"/>
              <a:ext cx="2485652" cy="304800"/>
              <a:chOff x="3175000" y="2505637"/>
              <a:chExt cx="2485652" cy="304800"/>
            </a:xfrm>
          </p:grpSpPr>
          <p:sp>
            <p:nvSpPr>
              <p:cNvPr id="24" name="Rectangle 23"/>
              <p:cNvSpPr/>
              <p:nvPr/>
            </p:nvSpPr>
            <p:spPr bwMode="auto">
              <a:xfrm>
                <a:off x="3175000" y="2505637"/>
                <a:ext cx="660399" cy="3048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 cap="flat" cmpd="sng" algn="ctr">
                <a:solidFill>
                  <a:srgbClr val="002060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ea typeface="ＭＳ Ｐゴシック" charset="-128"/>
                  </a:rPr>
                  <a:t>HESTF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3835399" y="2505637"/>
                <a:ext cx="736601" cy="3048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ea typeface="ＭＳ Ｐゴシック" charset="-128"/>
                  </a:rPr>
                  <a:t>HELTF1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4902199" y="2505637"/>
                <a:ext cx="758453" cy="3048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ea typeface="ＭＳ Ｐゴシック" charset="-128"/>
                  </a:rPr>
                  <a:t>HELTFN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4576233" y="2505637"/>
                <a:ext cx="316971" cy="304800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 w="2857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ea typeface="ＭＳ Ｐゴシック" charset="-128"/>
                  </a:rPr>
                  <a:t>…</a:t>
                </a:r>
              </a:p>
            </p:txBody>
          </p:sp>
        </p:grpSp>
        <p:cxnSp>
          <p:nvCxnSpPr>
            <p:cNvPr id="22" name="Straight Arrow Connector 21"/>
            <p:cNvCxnSpPr/>
            <p:nvPr/>
          </p:nvCxnSpPr>
          <p:spPr bwMode="auto">
            <a:xfrm flipH="1">
              <a:off x="2811445" y="1940198"/>
              <a:ext cx="648310" cy="77152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>
              <a:off x="4527715" y="1988306"/>
              <a:ext cx="626094" cy="72341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lgDash"/>
              <a:round/>
              <a:headEnd type="none" w="med" len="med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99358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543800" cy="712788"/>
          </a:xfrm>
        </p:spPr>
        <p:txBody>
          <a:bodyPr/>
          <a:lstStyle/>
          <a:p>
            <a:r>
              <a:rPr lang="en-US" dirty="0" err="1" smtClean="0"/>
              <a:t>Midamble</a:t>
            </a:r>
            <a:r>
              <a:rPr lang="en-US" dirty="0" smtClean="0"/>
              <a:t> Structure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71676"/>
            <a:ext cx="8610599" cy="294792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 </a:t>
            </a:r>
            <a:r>
              <a:rPr lang="en-US" altLang="en-US" sz="2000" dirty="0" err="1"/>
              <a:t>midamble</a:t>
            </a:r>
            <a:r>
              <a:rPr lang="en-US" altLang="en-US" sz="2000" dirty="0"/>
              <a:t> includes one or more HE-LTF </a:t>
            </a:r>
            <a:r>
              <a:rPr lang="en-US" altLang="en-US" sz="2000" dirty="0" smtClean="0"/>
              <a:t>fields</a:t>
            </a:r>
            <a:endParaRPr lang="en-US" alt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 </a:t>
            </a:r>
            <a:r>
              <a:rPr lang="en-US" altLang="en-US" sz="2000" dirty="0" err="1"/>
              <a:t>midamble</a:t>
            </a:r>
            <a:r>
              <a:rPr lang="en-US" altLang="en-US" sz="2000" dirty="0"/>
              <a:t> may or may not include a </a:t>
            </a:r>
            <a:r>
              <a:rPr lang="en-US" altLang="en-US" sz="2000" dirty="0" smtClean="0"/>
              <a:t>HE-STF field, power variations are typically too small to incur AGC gain changes</a:t>
            </a:r>
            <a:endParaRPr lang="en-US" altLang="en-US" sz="2000" dirty="0"/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cs typeface="+mn-cs"/>
              </a:rPr>
              <a:t>Option 1: the HE-STF in </a:t>
            </a:r>
            <a:r>
              <a:rPr lang="en-US" altLang="en-US" sz="2000" dirty="0" err="1">
                <a:cs typeface="+mn-cs"/>
              </a:rPr>
              <a:t>midmable</a:t>
            </a:r>
            <a:r>
              <a:rPr lang="en-US" altLang="en-US" sz="2000" dirty="0">
                <a:cs typeface="+mn-cs"/>
              </a:rPr>
              <a:t> can be a full length </a:t>
            </a:r>
            <a:r>
              <a:rPr lang="en-US" altLang="en-US" sz="2000" dirty="0" smtClean="0">
                <a:cs typeface="+mn-cs"/>
              </a:rPr>
              <a:t>4us HE-STF</a:t>
            </a:r>
            <a:r>
              <a:rPr lang="en-US" altLang="en-US" sz="2000" dirty="0">
                <a:cs typeface="+mn-cs"/>
              </a:rPr>
              <a:t>, the same as in preamble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cs typeface="+mn-cs"/>
              </a:rPr>
              <a:t>Option 2:  Shorter HE-STF in </a:t>
            </a:r>
            <a:r>
              <a:rPr lang="en-US" altLang="en-US" sz="2000" dirty="0" err="1">
                <a:cs typeface="+mn-cs"/>
              </a:rPr>
              <a:t>midmable</a:t>
            </a:r>
            <a:r>
              <a:rPr lang="en-US" altLang="en-US" sz="2000" dirty="0">
                <a:cs typeface="+mn-cs"/>
              </a:rPr>
              <a:t> than in preamble, e.g. two 0.8us periods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cs typeface="+mn-cs"/>
              </a:rPr>
              <a:t>Option 3: No HE-STF in </a:t>
            </a:r>
            <a:r>
              <a:rPr lang="en-US" altLang="en-US" sz="2000" dirty="0" err="1">
                <a:cs typeface="+mn-cs"/>
              </a:rPr>
              <a:t>midamble</a:t>
            </a:r>
            <a:r>
              <a:rPr lang="en-US" altLang="en-US" sz="2000" dirty="0">
                <a:cs typeface="+mn-cs"/>
              </a:rPr>
              <a:t>.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267200" y="6493668"/>
            <a:ext cx="528637" cy="363537"/>
          </a:xfr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1376C177-AE70-41FD-B918-2BB4D426D5D1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>
          <a:xfrm>
            <a:off x="5349880" y="6494462"/>
            <a:ext cx="3184520" cy="180975"/>
          </a:xfrm>
        </p:spPr>
        <p:txBody>
          <a:bodyPr/>
          <a:lstStyle/>
          <a:p>
            <a:r>
              <a:rPr lang="en-GB" dirty="0"/>
              <a:t>Hongyuan Zhang, Marvell, et al</a:t>
            </a:r>
          </a:p>
        </p:txBody>
      </p:sp>
      <p:grpSp>
        <p:nvGrpSpPr>
          <p:cNvPr id="15" name="Group 21"/>
          <p:cNvGrpSpPr>
            <a:grpSpLocks/>
          </p:cNvGrpSpPr>
          <p:nvPr/>
        </p:nvGrpSpPr>
        <p:grpSpPr bwMode="auto">
          <a:xfrm>
            <a:off x="1945757" y="4879976"/>
            <a:ext cx="6019800" cy="1232826"/>
            <a:chOff x="838200" y="1507958"/>
            <a:chExt cx="6096000" cy="1367474"/>
          </a:xfrm>
        </p:grpSpPr>
        <p:sp>
          <p:nvSpPr>
            <p:cNvPr id="16" name="Rectangle 22"/>
            <p:cNvSpPr>
              <a:spLocks noChangeArrowheads="1"/>
            </p:cNvSpPr>
            <p:nvPr/>
          </p:nvSpPr>
          <p:spPr bwMode="auto">
            <a:xfrm>
              <a:off x="838200" y="1507958"/>
              <a:ext cx="1828800" cy="30480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D7381B"/>
                </a:buClr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D7381B"/>
                </a:buClr>
                <a:buChar char="–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D7381B"/>
                </a:buClr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D7381B"/>
                </a:buClr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000" b="0"/>
                <a:t>Full length HE-STF</a:t>
              </a:r>
            </a:p>
          </p:txBody>
        </p:sp>
        <p:sp>
          <p:nvSpPr>
            <p:cNvPr id="17" name="Rectangle 23"/>
            <p:cNvSpPr>
              <a:spLocks noChangeArrowheads="1"/>
            </p:cNvSpPr>
            <p:nvPr/>
          </p:nvSpPr>
          <p:spPr bwMode="auto">
            <a:xfrm>
              <a:off x="2667000" y="1507958"/>
              <a:ext cx="4267200" cy="30480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D7381B"/>
                </a:buClr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D7381B"/>
                </a:buClr>
                <a:buChar char="–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D7381B"/>
                </a:buClr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D7381B"/>
                </a:buClr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000" b="0"/>
                <a:t>HE-LTF(s)</a:t>
              </a:r>
            </a:p>
          </p:txBody>
        </p:sp>
        <p:sp>
          <p:nvSpPr>
            <p:cNvPr id="18" name="TextBox 24"/>
            <p:cNvSpPr txBox="1">
              <a:spLocks noChangeArrowheads="1"/>
            </p:cNvSpPr>
            <p:nvPr/>
          </p:nvSpPr>
          <p:spPr bwMode="auto">
            <a:xfrm>
              <a:off x="2731736" y="2022339"/>
              <a:ext cx="383292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rgbClr val="D7381B"/>
                </a:buClr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D7381B"/>
                </a:buClr>
                <a:buChar char="–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D7381B"/>
                </a:buClr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D7381B"/>
                </a:buClr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400" b="0"/>
                <a:t>Fig. 2 Midamble Structure</a:t>
              </a:r>
            </a:p>
          </p:txBody>
        </p:sp>
        <p:sp>
          <p:nvSpPr>
            <p:cNvPr id="19" name="Rectangle 25"/>
            <p:cNvSpPr>
              <a:spLocks noChangeArrowheads="1"/>
            </p:cNvSpPr>
            <p:nvPr/>
          </p:nvSpPr>
          <p:spPr bwMode="auto">
            <a:xfrm>
              <a:off x="1752600" y="2057400"/>
              <a:ext cx="914400" cy="30480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D7381B"/>
                </a:buClr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D7381B"/>
                </a:buClr>
                <a:buChar char="–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D7381B"/>
                </a:buClr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D7381B"/>
                </a:buClr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000" b="0"/>
                <a:t>Shorter HE-STF</a:t>
              </a:r>
            </a:p>
          </p:txBody>
        </p:sp>
        <p:sp>
          <p:nvSpPr>
            <p:cNvPr id="20" name="Rectangle 26"/>
            <p:cNvSpPr>
              <a:spLocks noChangeArrowheads="1"/>
            </p:cNvSpPr>
            <p:nvPr/>
          </p:nvSpPr>
          <p:spPr bwMode="auto">
            <a:xfrm>
              <a:off x="2667000" y="2057400"/>
              <a:ext cx="4267200" cy="30480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D7381B"/>
                </a:buClr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D7381B"/>
                </a:buClr>
                <a:buChar char="–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D7381B"/>
                </a:buClr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D7381B"/>
                </a:buClr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000" b="0"/>
                <a:t>HE-LTF(s)</a:t>
              </a:r>
            </a:p>
          </p:txBody>
        </p:sp>
        <p:sp>
          <p:nvSpPr>
            <p:cNvPr id="21" name="Rectangle 27"/>
            <p:cNvSpPr>
              <a:spLocks noChangeArrowheads="1"/>
            </p:cNvSpPr>
            <p:nvPr/>
          </p:nvSpPr>
          <p:spPr bwMode="auto">
            <a:xfrm>
              <a:off x="2667000" y="2570632"/>
              <a:ext cx="4267200" cy="304800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rgbClr val="D7381B"/>
                </a:buClr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D7381B"/>
                </a:buClr>
                <a:buChar char="–"/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D7381B"/>
                </a:buClr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D7381B"/>
                </a:buClr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D7381B"/>
                </a:buClr>
                <a:buChar char="»"/>
                <a:defRPr sz="1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000" b="0"/>
                <a:t>HE-LTF(s)</a:t>
              </a:r>
            </a:p>
          </p:txBody>
        </p:sp>
      </p:grpSp>
      <p:sp>
        <p:nvSpPr>
          <p:cNvPr id="22" name="TextBox 28"/>
          <p:cNvSpPr txBox="1">
            <a:spLocks noChangeArrowheads="1"/>
          </p:cNvSpPr>
          <p:nvPr/>
        </p:nvSpPr>
        <p:spPr bwMode="auto">
          <a:xfrm>
            <a:off x="914400" y="4785726"/>
            <a:ext cx="1219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D7381B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D7381B"/>
              </a:buClr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7381B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7381B"/>
              </a:buClr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0" dirty="0"/>
              <a:t>Option 1</a:t>
            </a:r>
          </a:p>
        </p:txBody>
      </p:sp>
      <p:sp>
        <p:nvSpPr>
          <p:cNvPr id="23" name="Rectangle 29"/>
          <p:cNvSpPr>
            <a:spLocks noChangeArrowheads="1"/>
          </p:cNvSpPr>
          <p:nvPr/>
        </p:nvSpPr>
        <p:spPr bwMode="auto">
          <a:xfrm>
            <a:off x="892743" y="5803900"/>
            <a:ext cx="981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D7381B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D7381B"/>
              </a:buClr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7381B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7381B"/>
              </a:buClr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0" dirty="0"/>
              <a:t>Option</a:t>
            </a:r>
            <a:r>
              <a:rPr lang="en-US" altLang="en-US" sz="1800" b="0" dirty="0"/>
              <a:t> 3</a:t>
            </a:r>
          </a:p>
        </p:txBody>
      </p:sp>
      <p:sp>
        <p:nvSpPr>
          <p:cNvPr id="24" name="Rectangle 30"/>
          <p:cNvSpPr>
            <a:spLocks noChangeArrowheads="1"/>
          </p:cNvSpPr>
          <p:nvPr/>
        </p:nvSpPr>
        <p:spPr bwMode="auto">
          <a:xfrm>
            <a:off x="892743" y="5313166"/>
            <a:ext cx="10048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D7381B"/>
              </a:buCl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D7381B"/>
              </a:buClr>
              <a:buChar char="–"/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7381B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7381B"/>
              </a:buClr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Char char="»"/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0" dirty="0"/>
              <a:t>Option 2</a:t>
            </a:r>
          </a:p>
        </p:txBody>
      </p:sp>
    </p:spTree>
    <p:extLst>
      <p:ext uri="{BB962C8B-B14F-4D97-AF65-F5344CB8AC3E}">
        <p14:creationId xmlns:p14="http://schemas.microsoft.com/office/powerpoint/2010/main" val="2841808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Midamble</a:t>
            </a:r>
            <a:r>
              <a:rPr lang="en-US" dirty="0" smtClean="0"/>
              <a:t> Structure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HE-LTF compression rate (1x, 2x, 4x) in </a:t>
            </a:r>
            <a:r>
              <a:rPr lang="en-US" altLang="en-US" sz="2000" dirty="0" err="1"/>
              <a:t>midamble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may be identical to that in preamble.</a:t>
            </a:r>
            <a:endParaRPr lang="en-US" altLang="en-US" sz="2000" dirty="0"/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cs typeface="+mn-cs"/>
              </a:rPr>
              <a:t>No additional HE-SIG field signaling needed.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2000" dirty="0" smtClean="0">
                <a:cs typeface="+mn-cs"/>
              </a:rPr>
              <a:t>1x HELTF in </a:t>
            </a:r>
            <a:r>
              <a:rPr lang="en-US" altLang="en-US" sz="2000" dirty="0" err="1" smtClean="0">
                <a:cs typeface="+mn-cs"/>
              </a:rPr>
              <a:t>midamble</a:t>
            </a:r>
            <a:r>
              <a:rPr lang="en-US" altLang="en-US" sz="2000" dirty="0" smtClean="0">
                <a:cs typeface="+mn-cs"/>
              </a:rPr>
              <a:t> may be preferred if channel delay is short—reduce overhead significantly, refer to sims later.</a:t>
            </a:r>
            <a:endParaRPr lang="en-US" altLang="en-US" sz="2000" dirty="0">
              <a:cs typeface="+mn-cs"/>
            </a:endParaRP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8C221A48-1F5E-4FA0-9C65-0CBF11DBF905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995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Setup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751013"/>
                <a:ext cx="8458200" cy="4194863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Midamble insertion is considered overhead. So we choose </a:t>
                </a:r>
                <a:r>
                  <a:rPr lang="en-US" sz="2000" dirty="0" err="1">
                    <a:solidFill>
                      <a:srgbClr val="FF0000"/>
                    </a:solidFill>
                  </a:rPr>
                  <a:t>Goodput</a:t>
                </a:r>
                <a:r>
                  <a:rPr lang="en-US" sz="2000" dirty="0">
                    <a:solidFill>
                      <a:srgbClr val="FF0000"/>
                    </a:solidFill>
                  </a:rPr>
                  <a:t> </a:t>
                </a:r>
                <a:r>
                  <a:rPr lang="en-US" sz="2000" dirty="0"/>
                  <a:t>as performance metric.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 err="1"/>
                  <a:t>Goodput</a:t>
                </a:r>
                <a:r>
                  <a:rPr lang="en-US" sz="2000" dirty="0"/>
                  <a:t> is calculated as </a:t>
                </a:r>
              </a:p>
              <a:p>
                <a:pPr marL="0" indent="0" algn="ctr"/>
                <a:r>
                  <a:rPr lang="en-US" sz="2000" b="0" dirty="0"/>
                  <a:t>Data rate </a:t>
                </a:r>
                <a14:m>
                  <m:oMath xmlns:m="http://schemas.openxmlformats.org/officeDocument/2006/math">
                    <m:r>
                      <a:rPr lang="en-US" sz="2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2000" b="0" dirty="0"/>
                  <a:t>(1-PER) </a:t>
                </a:r>
                <a14:m>
                  <m:oMath xmlns:m="http://schemas.openxmlformats.org/officeDocument/2006/math">
                    <m:r>
                      <a:rPr lang="en-US" sz="20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US" sz="2000" b="0" dirty="0"/>
                  <a:t> </a:t>
                </a:r>
                <a:r>
                  <a:rPr lang="en-US" sz="2000" b="0" dirty="0" err="1"/>
                  <a:t>midamble</a:t>
                </a:r>
                <a:r>
                  <a:rPr lang="en-US" sz="2000" b="0" dirty="0"/>
                  <a:t> efficiency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Simulation is based on both </a:t>
                </a:r>
                <a:r>
                  <a:rPr lang="en-US" sz="2000" dirty="0" err="1" smtClean="0"/>
                  <a:t>UMi</a:t>
                </a:r>
                <a:r>
                  <a:rPr lang="en-US" sz="2000" dirty="0" smtClean="0"/>
                  <a:t>-LOS </a:t>
                </a:r>
                <a:r>
                  <a:rPr lang="en-US" sz="2000" dirty="0"/>
                  <a:t>and DNLOS </a:t>
                </a:r>
                <a:r>
                  <a:rPr lang="en-US" sz="2000" dirty="0" smtClean="0"/>
                  <a:t>channel model with pedestrian mobility (the “aggressive” model in [1]), 20MHz, LDPC, data length 64Kb.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 err="1" smtClean="0"/>
                  <a:t>UMi</a:t>
                </a:r>
                <a:r>
                  <a:rPr lang="en-US" sz="1800" dirty="0" smtClean="0"/>
                  <a:t>-LOS: </a:t>
                </a:r>
                <a:r>
                  <a:rPr lang="en-US" sz="1800" dirty="0"/>
                  <a:t>60kmph on 2</a:t>
                </a:r>
                <a:r>
                  <a:rPr lang="en-US" sz="1800" baseline="30000" dirty="0"/>
                  <a:t>nd</a:t>
                </a:r>
                <a:r>
                  <a:rPr lang="en-US" sz="1800" dirty="0"/>
                  <a:t> and 3</a:t>
                </a:r>
                <a:r>
                  <a:rPr lang="en-US" sz="1800" baseline="30000" dirty="0"/>
                  <a:t>rd</a:t>
                </a:r>
                <a:r>
                  <a:rPr lang="en-US" sz="1800" dirty="0"/>
                  <a:t> clusters, 3kmph on all </a:t>
                </a:r>
                <a:r>
                  <a:rPr lang="en-US" altLang="zh-CN" sz="1800" dirty="0"/>
                  <a:t>other</a:t>
                </a:r>
                <a:r>
                  <a:rPr lang="en-US" sz="1800" dirty="0"/>
                  <a:t> </a:t>
                </a:r>
                <a:r>
                  <a:rPr lang="en-US" sz="1800" dirty="0" smtClean="0"/>
                  <a:t>clusters [1]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 smtClean="0"/>
                  <a:t>DNLOS: </a:t>
                </a:r>
                <a:r>
                  <a:rPr lang="en-US" sz="1800" dirty="0"/>
                  <a:t>3 clusters, speed [3kmph, 60kmph, </a:t>
                </a:r>
                <a:r>
                  <a:rPr lang="en-US" sz="1800" dirty="0" smtClean="0"/>
                  <a:t>3kmph]</a:t>
                </a:r>
                <a:endParaRPr lang="en-US" sz="18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Both 1SS and 2SS cases are simulated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 err="1" smtClean="0"/>
                  <a:t>Goodput</a:t>
                </a:r>
                <a:r>
                  <a:rPr lang="en-US" sz="1600" dirty="0" smtClean="0"/>
                  <a:t> shown in next slides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600" dirty="0" smtClean="0"/>
                  <a:t>Example PERs in Appendix</a:t>
                </a:r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751013"/>
                <a:ext cx="8458200" cy="4194863"/>
              </a:xfrm>
              <a:blipFill rotWithShape="0">
                <a:blip r:embed="rId2"/>
                <a:stretch>
                  <a:fillRect l="-649" t="-727" r="-144" b="-2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C8DCB25C-1F09-475F-990B-0B31B844475E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671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16741"/>
          </a:xfrm>
        </p:spPr>
        <p:txBody>
          <a:bodyPr/>
          <a:lstStyle/>
          <a:p>
            <a:r>
              <a:rPr lang="en-US" dirty="0" err="1" smtClean="0"/>
              <a:t>Goodput</a:t>
            </a:r>
            <a:r>
              <a:rPr lang="en-US" dirty="0" smtClean="0"/>
              <a:t>, </a:t>
            </a:r>
            <a:r>
              <a:rPr lang="en-US" dirty="0" err="1" smtClean="0"/>
              <a:t>UMi</a:t>
            </a:r>
            <a:r>
              <a:rPr lang="en-US" dirty="0" smtClean="0"/>
              <a:t>-LOS, </a:t>
            </a:r>
            <a:r>
              <a:rPr lang="en-US" u="sng" dirty="0" smtClean="0"/>
              <a:t>4xLTF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92C112B4-4663-4D7B-ACFD-47C39A78E42C}" type="datetime1">
              <a:rPr lang="en-US" smtClean="0"/>
              <a:t>5/8/2017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dirty="0"/>
              <a:t>Hongyuan Zhang, Marvell, et al</a:t>
            </a:r>
          </a:p>
          <a:p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254620"/>
            <a:ext cx="7297264" cy="5001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42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36875</TotalTime>
  <Words>1249</Words>
  <Application>Microsoft Office PowerPoint</Application>
  <PresentationFormat>On-screen Show (4:3)</PresentationFormat>
  <Paragraphs>208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Arial Unicode MS</vt:lpstr>
      <vt:lpstr>MS Gothic</vt:lpstr>
      <vt:lpstr>MS PGothic</vt:lpstr>
      <vt:lpstr>MS PGothic</vt:lpstr>
      <vt:lpstr>Arial</vt:lpstr>
      <vt:lpstr>Arial Black</vt:lpstr>
      <vt:lpstr>Cambria Math</vt:lpstr>
      <vt:lpstr>Times New Roman</vt:lpstr>
      <vt:lpstr>Office Theme</vt:lpstr>
      <vt:lpstr>Document</vt:lpstr>
      <vt:lpstr>Equation</vt:lpstr>
      <vt:lpstr>802.11AX Midamble Design for Doppler</vt:lpstr>
      <vt:lpstr>Abstract</vt:lpstr>
      <vt:lpstr>Introduction</vt:lpstr>
      <vt:lpstr>Midamble vs Travelling Pilots (11ah)</vt:lpstr>
      <vt:lpstr>Midamble Design</vt:lpstr>
      <vt:lpstr>Midamble Structure (1)</vt:lpstr>
      <vt:lpstr>Midamble Structure (2)</vt:lpstr>
      <vt:lpstr>Simulation Setup</vt:lpstr>
      <vt:lpstr>Goodput, UMi-LOS, 4xLTF</vt:lpstr>
      <vt:lpstr>Goodput, DNLOS, 4xLTF</vt:lpstr>
      <vt:lpstr>Goodput, DNLOS, 1xLTF</vt:lpstr>
      <vt:lpstr>Discussions on Goodput results</vt:lpstr>
      <vt:lpstr>Power fluctuation over midambles</vt:lpstr>
      <vt:lpstr>PHY Parameter Updates</vt:lpstr>
      <vt:lpstr>Coex with 11ax Draft1.0 Devices</vt:lpstr>
      <vt:lpstr>Conclusions</vt:lpstr>
      <vt:lpstr>SP-1</vt:lpstr>
      <vt:lpstr>PowerPoint Presentation</vt:lpstr>
      <vt:lpstr>PER, UMi-LOS, 1SS, MCS1</vt:lpstr>
      <vt:lpstr>PER, UMi-LOS, 1SS, MCS3</vt:lpstr>
      <vt:lpstr>PER, UMi-LOS, 1SS, MCS5</vt:lpstr>
      <vt:lpstr>PER, UMi-LOS, 2SS, MCS1</vt:lpstr>
      <vt:lpstr>PER, UMi-LOS, 2SS, MCS3</vt:lpstr>
      <vt:lpstr>PER, UMi-LOS, 2SS, MCS5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Hongyuan Zhang</cp:lastModifiedBy>
  <cp:revision>643</cp:revision>
  <cp:lastPrinted>1601-01-01T00:00:00Z</cp:lastPrinted>
  <dcterms:created xsi:type="dcterms:W3CDTF">2015-10-31T00:33:08Z</dcterms:created>
  <dcterms:modified xsi:type="dcterms:W3CDTF">2017-05-10T06:11:59Z</dcterms:modified>
</cp:coreProperties>
</file>