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4" r:id="rId3"/>
    <p:sldId id="318" r:id="rId4"/>
    <p:sldId id="302" r:id="rId5"/>
    <p:sldId id="303" r:id="rId6"/>
    <p:sldId id="304" r:id="rId7"/>
    <p:sldId id="317" r:id="rId8"/>
    <p:sldId id="310" r:id="rId9"/>
    <p:sldId id="311" r:id="rId10"/>
    <p:sldId id="314" r:id="rId11"/>
    <p:sldId id="313" r:id="rId12"/>
    <p:sldId id="316" r:id="rId13"/>
    <p:sldId id="320" r:id="rId14"/>
    <p:sldId id="329" r:id="rId15"/>
    <p:sldId id="305" r:id="rId16"/>
    <p:sldId id="319" r:id="rId17"/>
    <p:sldId id="324" r:id="rId18"/>
    <p:sldId id="322" r:id="rId19"/>
    <p:sldId id="323" r:id="rId20"/>
    <p:sldId id="325" r:id="rId21"/>
    <p:sldId id="326" r:id="rId22"/>
    <p:sldId id="327" r:id="rId23"/>
    <p:sldId id="328" r:id="rId24"/>
    <p:sldId id="321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8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t>5/5/2017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t>5/5/2017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t>5/5/2017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t>5/5/2017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802.11-17/0734r0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t>5/5/2017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802.11AX </a:t>
            </a:r>
            <a:r>
              <a:rPr lang="en-US" sz="2800" dirty="0" err="1" smtClean="0"/>
              <a:t>Midamble</a:t>
            </a:r>
            <a:r>
              <a:rPr lang="en-US" sz="2800" dirty="0" smtClean="0"/>
              <a:t> Design </a:t>
            </a:r>
            <a:r>
              <a:rPr lang="en-US" sz="2800" dirty="0"/>
              <a:t>for Doppler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622853"/>
              </p:ext>
            </p:extLst>
          </p:nvPr>
        </p:nvGraphicFramePr>
        <p:xfrm>
          <a:off x="703263" y="3249613"/>
          <a:ext cx="70358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4" name="Document" r:id="rId5" imgW="8245941" imgH="3030138" progId="Word.Document.8">
                  <p:embed/>
                </p:oleObj>
              </mc:Choice>
              <mc:Fallback>
                <p:oleObj name="Document" r:id="rId5" imgW="8245941" imgH="30301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249613"/>
                        <a:ext cx="7035800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DNLOS, </a:t>
            </a:r>
            <a:r>
              <a:rPr lang="en-US" u="sng" dirty="0" smtClean="0"/>
              <a:t>1xLTF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8FD9DD6-57DE-426E-BA70-6946416BFDF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" y="1321690"/>
            <a:ext cx="7304088" cy="51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</a:t>
            </a:r>
            <a:r>
              <a:rPr lang="en-US" dirty="0" err="1" smtClean="0"/>
              <a:t>Goodput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43" y="1524000"/>
            <a:ext cx="8839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2ss transmission outperforms 1ss in terms of </a:t>
            </a:r>
            <a:r>
              <a:rPr lang="en-US" b="0" dirty="0" err="1" smtClean="0"/>
              <a:t>goodput</a:t>
            </a:r>
            <a:r>
              <a:rPr lang="en-US" b="0" dirty="0" smtClean="0"/>
              <a:t> at 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Shorter periodicity M starts to make PER difference at higher data rates (e.g. MCS5), while for low data rates a larger M is tolerable to reduce the overhead.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Refer to example PER results in Appendix.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</a:t>
            </a:r>
            <a:r>
              <a:rPr lang="en-US" b="0" dirty="0"/>
              <a:t>may need to insert </a:t>
            </a:r>
            <a:r>
              <a:rPr lang="en-US" b="0" dirty="0" err="1"/>
              <a:t>midamble</a:t>
            </a:r>
            <a:r>
              <a:rPr lang="en-US" b="0" dirty="0"/>
              <a:t> every </a:t>
            </a:r>
            <a:r>
              <a:rPr lang="en-US" b="0" dirty="0" smtClean="0"/>
              <a:t>~10 </a:t>
            </a:r>
            <a:r>
              <a:rPr lang="en-US" b="0" dirty="0"/>
              <a:t>OFDM symbols </a:t>
            </a:r>
            <a:r>
              <a:rPr lang="en-US" b="0" dirty="0" smtClean="0"/>
              <a:t>in this aggressive pedestrian mobility channel ([1]) that we simulated.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Tradeoff between PER and overhead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1xLTF reduces the overhead for </a:t>
            </a:r>
            <a:r>
              <a:rPr lang="en-US" b="0" dirty="0" err="1" smtClean="0"/>
              <a:t>midamble</a:t>
            </a:r>
            <a:r>
              <a:rPr lang="en-US" b="0" dirty="0" smtClean="0"/>
              <a:t> insertion, getting higher throughput than 4xLTF, especially in short delay channels.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AD80384-DBD7-4C58-877B-C6D4F4C1ABAA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5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437"/>
          </a:xfrm>
        </p:spPr>
        <p:txBody>
          <a:bodyPr/>
          <a:lstStyle/>
          <a:p>
            <a:r>
              <a:rPr lang="en-US" dirty="0" smtClean="0"/>
              <a:t>Power fluctuation over </a:t>
            </a:r>
            <a:r>
              <a:rPr lang="en-US" dirty="0" err="1" smtClean="0"/>
              <a:t>midambles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37" y="1130062"/>
            <a:ext cx="899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Power fluctuation between adjacent </a:t>
            </a:r>
            <a:r>
              <a:rPr lang="en-US" sz="2000" b="0" dirty="0" err="1"/>
              <a:t>midambles</a:t>
            </a:r>
            <a:r>
              <a:rPr lang="en-US" sz="2000" b="0" dirty="0"/>
              <a:t> </a:t>
            </a:r>
            <a:r>
              <a:rPr lang="en-US" sz="2000" b="0" dirty="0" smtClean="0"/>
              <a:t>is small in simulated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No analog gain adjustment is needed.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/>
              <a:t>Midamble</a:t>
            </a:r>
            <a:r>
              <a:rPr lang="en-US" sz="2000" b="0" dirty="0" smtClean="0"/>
              <a:t> without </a:t>
            </a:r>
            <a:r>
              <a:rPr lang="en-US" sz="2000" b="0" dirty="0"/>
              <a:t>HE-STF is </a:t>
            </a:r>
            <a:r>
              <a:rPr lang="en-US" sz="2000" b="0" dirty="0" smtClean="0"/>
              <a:t>possible, but adding HE-STF may be future-proof (e.g. more aggressive Doppler Channels)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If no HE-STF, gain </a:t>
            </a:r>
            <a:r>
              <a:rPr lang="en-US" sz="2000" b="0" dirty="0"/>
              <a:t>change can be tracked with data symbols </a:t>
            </a:r>
            <a:r>
              <a:rPr lang="en-US" altLang="en-US" sz="2000" b="0" dirty="0" smtClean="0"/>
              <a:t>and digitally compensated so </a:t>
            </a:r>
            <a:r>
              <a:rPr lang="en-US" altLang="en-US" sz="2000" b="0" dirty="0"/>
              <a:t>no HE-STF is </a:t>
            </a:r>
            <a:r>
              <a:rPr lang="en-US" altLang="en-US" sz="2000" b="0" dirty="0" smtClean="0"/>
              <a:t>needed.</a:t>
            </a:r>
            <a:endParaRPr lang="en-US" alt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9A0B9B4-2290-4AEF-A84C-D10A400C972C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8146"/>
            <a:ext cx="4572000" cy="35748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11" y="3186321"/>
            <a:ext cx="4779470" cy="35846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4200" y="4118346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M=5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16932" y="4118345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M=20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PHY Parameter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278744"/>
              </p:ext>
            </p:extLst>
          </p:nvPr>
        </p:nvGraphicFramePr>
        <p:xfrm>
          <a:off x="533400" y="2101422"/>
          <a:ext cx="4972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4" name="Equation" r:id="rId3" imgW="3314520" imgH="482400" progId="Equation.DSMT4">
                  <p:embed/>
                </p:oleObj>
              </mc:Choice>
              <mc:Fallback>
                <p:oleObj name="Equation" r:id="rId3" imgW="33145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101422"/>
                        <a:ext cx="497205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1526187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Num</a:t>
            </a:r>
            <a:r>
              <a:rPr lang="en-US" sz="1800" dirty="0" smtClean="0">
                <a:solidFill>
                  <a:schemeClr val="tx1"/>
                </a:solidFill>
              </a:rPr>
              <a:t> of </a:t>
            </a:r>
            <a:r>
              <a:rPr lang="en-US" sz="1800" dirty="0" err="1" smtClean="0">
                <a:solidFill>
                  <a:schemeClr val="tx1"/>
                </a:solidFill>
              </a:rPr>
              <a:t>Midambles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5450" y="2278706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, where M is </a:t>
            </a:r>
            <a:r>
              <a:rPr lang="en-US" sz="1800" dirty="0" err="1" smtClean="0">
                <a:solidFill>
                  <a:schemeClr val="tx1"/>
                </a:solidFill>
              </a:rPr>
              <a:t>midable</a:t>
            </a:r>
            <a:r>
              <a:rPr lang="en-US" sz="1800" dirty="0" smtClean="0">
                <a:solidFill>
                  <a:schemeClr val="tx1"/>
                </a:solidFill>
              </a:rPr>
              <a:t> periodicity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472982"/>
              </p:ext>
            </p:extLst>
          </p:nvPr>
        </p:nvGraphicFramePr>
        <p:xfrm>
          <a:off x="387866" y="3243696"/>
          <a:ext cx="8315895" cy="440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5" name="Equation" r:id="rId5" imgW="4559040" imgH="241200" progId="Equation.DSMT4">
                  <p:embed/>
                </p:oleObj>
              </mc:Choice>
              <mc:Fallback>
                <p:oleObj name="Equation" r:id="rId5" imgW="4559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866" y="3243696"/>
                        <a:ext cx="8315895" cy="440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25963"/>
              </p:ext>
            </p:extLst>
          </p:nvPr>
        </p:nvGraphicFramePr>
        <p:xfrm>
          <a:off x="2794308" y="4150022"/>
          <a:ext cx="31956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6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94308" y="4150022"/>
                        <a:ext cx="3195638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 bwMode="auto">
          <a:xfrm>
            <a:off x="5072371" y="4582581"/>
            <a:ext cx="9175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78733" y="45675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TBD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46987" y="4150022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where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4977181" y="3655403"/>
            <a:ext cx="1203322" cy="220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50939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708547"/>
            <a:ext cx="7770813" cy="685800"/>
          </a:xfrm>
        </p:spPr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with 11ax Draft1.0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3432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shown in 28.3.20 (HE Receive Procedure), Draft 1.0 devices treats Doppler = 1 as unsupported mode when parsing HE-SIG-A, it will then hold CCA-busy based on LSIG-LENGTH field (as in legacy devices).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409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999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Midamble</a:t>
            </a:r>
            <a:r>
              <a:rPr lang="en-US" b="0" dirty="0" smtClean="0"/>
              <a:t> </a:t>
            </a:r>
            <a:r>
              <a:rPr lang="en-US" b="0" dirty="0"/>
              <a:t>is </a:t>
            </a:r>
            <a:r>
              <a:rPr lang="en-US" b="0" dirty="0" smtClean="0"/>
              <a:t>a simple design for high Doppler scenarios.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Need to determine the </a:t>
            </a:r>
            <a:r>
              <a:rPr lang="en-US" b="0" dirty="0" err="1" smtClean="0"/>
              <a:t>midamble</a:t>
            </a:r>
            <a:r>
              <a:rPr lang="en-US" b="0" dirty="0" smtClean="0"/>
              <a:t> insertion periodicity,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About 10 symbols in the aggressive pedestrian mobility channels.</a:t>
            </a:r>
          </a:p>
          <a:p>
            <a:pPr marL="457200" lvl="1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Flexible </a:t>
            </a:r>
            <a:r>
              <a:rPr lang="en-US" b="0" dirty="0"/>
              <a:t>design to accommodate any </a:t>
            </a:r>
            <a:r>
              <a:rPr lang="en-US" b="0" dirty="0" err="1" smtClean="0"/>
              <a:t>Nss</a:t>
            </a:r>
            <a:r>
              <a:rPr lang="en-US" b="0" dirty="0"/>
              <a:t> </a:t>
            </a:r>
            <a:r>
              <a:rPr lang="en-US" b="0" dirty="0" smtClean="0"/>
              <a:t>and any BW, not just limited to low data rates.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9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19015"/>
            <a:ext cx="7770813" cy="4113213"/>
          </a:xfrm>
        </p:spPr>
        <p:txBody>
          <a:bodyPr/>
          <a:lstStyle/>
          <a:p>
            <a:r>
              <a:rPr lang="en-US" dirty="0" smtClean="0"/>
              <a:t>Do you agree to use </a:t>
            </a:r>
            <a:r>
              <a:rPr lang="en-US" dirty="0" err="1" smtClean="0"/>
              <a:t>midamble</a:t>
            </a:r>
            <a:r>
              <a:rPr lang="en-US" dirty="0" smtClean="0"/>
              <a:t> design when Doppler bit in HE-SIG-A is set to 1?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Details in the </a:t>
            </a:r>
            <a:r>
              <a:rPr lang="en-US" dirty="0" err="1" smtClean="0"/>
              <a:t>midamble</a:t>
            </a:r>
            <a:r>
              <a:rPr lang="en-US" dirty="0" smtClean="0"/>
              <a:t> design is TBD.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77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0813" cy="990600"/>
          </a:xfrm>
        </p:spPr>
        <p:txBody>
          <a:bodyPr/>
          <a:lstStyle/>
          <a:p>
            <a:r>
              <a:rPr lang="en-US" sz="3600" dirty="0" smtClean="0"/>
              <a:t>Appendix: Example PER results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700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06" y="1295400"/>
            <a:ext cx="7239000" cy="4746957"/>
          </a:xfrm>
        </p:spPr>
      </p:pic>
    </p:spTree>
    <p:extLst>
      <p:ext uri="{BB962C8B-B14F-4D97-AF65-F5344CB8AC3E}">
        <p14:creationId xmlns:p14="http://schemas.microsoft.com/office/powerpoint/2010/main" val="3607578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8" y="1295400"/>
            <a:ext cx="6932612" cy="5125182"/>
          </a:xfrm>
        </p:spPr>
      </p:pic>
    </p:spTree>
    <p:extLst>
      <p:ext uri="{BB962C8B-B14F-4D97-AF65-F5344CB8AC3E}">
        <p14:creationId xmlns:p14="http://schemas.microsoft.com/office/powerpoint/2010/main" val="298019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8105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65906" y="1466852"/>
            <a:ext cx="8686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11ax D1.0, HE-SIG-A </a:t>
            </a:r>
            <a:r>
              <a:rPr lang="en-US" dirty="0"/>
              <a:t>in 11ax HE SU, HE SU Ext, HE MU PPDU has reserved one </a:t>
            </a:r>
            <a:r>
              <a:rPr lang="en-US" dirty="0" smtClean="0"/>
              <a:t>“Doppler” bit.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By setting Doppler bit to 1, we propose a </a:t>
            </a:r>
            <a:r>
              <a:rPr lang="en-US" dirty="0" err="1" smtClean="0"/>
              <a:t>midamble</a:t>
            </a:r>
            <a:r>
              <a:rPr lang="en-US" dirty="0" smtClean="0"/>
              <a:t> design to </a:t>
            </a:r>
            <a:r>
              <a:rPr lang="en-US" dirty="0"/>
              <a:t>combat the </a:t>
            </a:r>
            <a:r>
              <a:rPr lang="en-US" dirty="0" smtClean="0"/>
              <a:t>outdoor channel </a:t>
            </a:r>
            <a:r>
              <a:rPr lang="en-US" dirty="0"/>
              <a:t>variations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Insert a </a:t>
            </a:r>
            <a:r>
              <a:rPr lang="en-US" dirty="0" err="1" smtClean="0"/>
              <a:t>midambe</a:t>
            </a:r>
            <a:r>
              <a:rPr lang="en-US" dirty="0" smtClean="0"/>
              <a:t> every </a:t>
            </a:r>
            <a:r>
              <a:rPr lang="en-US" dirty="0"/>
              <a:t>M DATA OFDM </a:t>
            </a:r>
            <a:r>
              <a:rPr lang="en-US" dirty="0" smtClean="0"/>
              <a:t>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midamble</a:t>
            </a:r>
            <a:r>
              <a:rPr lang="en-US" dirty="0" smtClean="0"/>
              <a:t> contains one or more HE-LTFs, and possibly an HE-STF.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 PHY design details: </a:t>
            </a:r>
            <a:r>
              <a:rPr lang="en-US" dirty="0" err="1" smtClean="0"/>
              <a:t>midabmle</a:t>
            </a:r>
            <a:r>
              <a:rPr lang="en-US" dirty="0" smtClean="0"/>
              <a:t> periodicity, HE-STF, HE-LTF, </a:t>
            </a:r>
            <a:r>
              <a:rPr lang="en-US" dirty="0" err="1" smtClean="0"/>
              <a:t>etc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8229" y="6475413"/>
            <a:ext cx="3041644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E33C2D9-AF42-455F-8F0E-0A69E803E255}" type="datetime1">
              <a:rPr lang="en-US" smtClean="0"/>
              <a:t>5/5/2017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06" y="1241851"/>
            <a:ext cx="6934200" cy="5200651"/>
          </a:xfrm>
        </p:spPr>
      </p:pic>
    </p:spTree>
    <p:extLst>
      <p:ext uri="{BB962C8B-B14F-4D97-AF65-F5344CB8AC3E}">
        <p14:creationId xmlns:p14="http://schemas.microsoft.com/office/powerpoint/2010/main" val="2828464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7"/>
            <a:ext cx="7770813" cy="838994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2" y="1160463"/>
            <a:ext cx="7086600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06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67752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7052"/>
            <a:ext cx="7314595" cy="537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7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7"/>
            <a:ext cx="7770813" cy="686594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68103"/>
            <a:ext cx="6934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407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/>
              <a:t>[1] 11-14-0882-04-00ax-tgax-channel-model-document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0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vs Travelling Pilots (11ah)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Midamble</a:t>
            </a:r>
            <a:r>
              <a:rPr lang="en-US" b="0" dirty="0" smtClean="0"/>
              <a:t> incurs simpler design than travelling pilots.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Quicker market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Better performance than Travelling Pilots: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Able to handle larger Doppler by adjusting periodicity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On the other hand: 11ax pilots were intentionally made scarcer for better efficiency, therefore channel </a:t>
            </a:r>
            <a:r>
              <a:rPr lang="en-US" dirty="0" err="1" smtClean="0"/>
              <a:t>est</a:t>
            </a:r>
            <a:r>
              <a:rPr lang="en-US" dirty="0" smtClean="0"/>
              <a:t> update by Travelling Pilots is much slower or not suitable for outdoor channels if using tone decimation.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20MHz: 30 symbols to brute force, 80MHz: 62 symbols to brute force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Able to handle power changes better—if </a:t>
            </a:r>
            <a:r>
              <a:rPr lang="en-US" b="0" dirty="0" err="1" smtClean="0"/>
              <a:t>midamble</a:t>
            </a:r>
            <a:r>
              <a:rPr lang="en-US" b="0" dirty="0" smtClean="0"/>
              <a:t> contains HE-STF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Able to support much higher data rates: more spatial streams, and wider BW.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FF0000"/>
                </a:solidFill>
              </a:rPr>
              <a:t>Hig</a:t>
            </a:r>
            <a:r>
              <a:rPr lang="en-US" sz="2000" dirty="0" smtClean="0">
                <a:solidFill>
                  <a:srgbClr val="FF0000"/>
                </a:solidFill>
              </a:rPr>
              <a:t>h Doppler Channel ≠ Low Data rate.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 smtClean="0"/>
              <a:t>Extendable to more aggressive environments in the future, e.g. automotive.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108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372"/>
            <a:ext cx="7770813" cy="1065213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01" y="3828519"/>
            <a:ext cx="8190707" cy="22547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Insert </a:t>
            </a:r>
            <a:r>
              <a:rPr lang="en-US" sz="2000" dirty="0" smtClean="0"/>
              <a:t>a </a:t>
            </a:r>
            <a:r>
              <a:rPr lang="en-US" sz="2000" dirty="0" err="1" smtClean="0"/>
              <a:t>midamble</a:t>
            </a:r>
            <a:r>
              <a:rPr lang="en-US" sz="2000" dirty="0" smtClean="0"/>
              <a:t> every </a:t>
            </a:r>
            <a:r>
              <a:rPr lang="en-US" sz="2000" dirty="0"/>
              <a:t>M DATA OFDM </a:t>
            </a:r>
            <a:r>
              <a:rPr lang="en-US" sz="2000" dirty="0" smtClean="0"/>
              <a:t>symbols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Coding/scrambling </a:t>
            </a:r>
            <a:r>
              <a:rPr lang="en-US" sz="2000" dirty="0"/>
              <a:t>not disrupted by </a:t>
            </a:r>
            <a:r>
              <a:rPr lang="en-US" sz="2000" dirty="0" err="1" smtClean="0"/>
              <a:t>midambles</a:t>
            </a:r>
            <a:r>
              <a:rPr lang="en-US" sz="2000" dirty="0" smtClean="0"/>
              <a:t>—i.e. same as no </a:t>
            </a:r>
            <a:r>
              <a:rPr lang="en-US" sz="2000" dirty="0" err="1" smtClean="0"/>
              <a:t>midamble</a:t>
            </a:r>
            <a:r>
              <a:rPr lang="en-US" sz="2000" dirty="0" smtClean="0"/>
              <a:t> cases.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83C982C-54B0-48CE-9B45-A6007D0BF6B3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375901" y="1700598"/>
            <a:ext cx="8610600" cy="850488"/>
            <a:chOff x="473176" y="1143000"/>
            <a:chExt cx="8017928" cy="961793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 bwMode="gray">
            <a:xfrm>
              <a:off x="1387576" y="1715466"/>
              <a:ext cx="1563422" cy="321455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smtClean="0"/>
                <a:t>M data symbols</a:t>
              </a:r>
              <a:endParaRPr lang="en-US" sz="1600" kern="0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87576" y="1145183"/>
              <a:ext cx="1717944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73176" y="1143000"/>
              <a:ext cx="914400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Preamble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97582" y="1145183"/>
              <a:ext cx="922338" cy="304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Midamble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16200000">
              <a:off x="2133671" y="761404"/>
              <a:ext cx="217817" cy="1710004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  <p:sp>
          <p:nvSpPr>
            <p:cNvPr id="13" name="Content Placeholder 1"/>
            <p:cNvSpPr txBox="1">
              <a:spLocks/>
            </p:cNvSpPr>
            <p:nvPr/>
          </p:nvSpPr>
          <p:spPr bwMode="gray">
            <a:xfrm>
              <a:off x="4232770" y="1703157"/>
              <a:ext cx="1600200" cy="333903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dirty="0" smtClean="0"/>
                <a:t>M data symbols</a:t>
              </a:r>
              <a:endParaRPr lang="en-US" sz="1600" kern="0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046372" y="1145183"/>
              <a:ext cx="1743870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DATA_2</a:t>
              </a:r>
            </a:p>
          </p:txBody>
        </p:sp>
        <p:sp>
          <p:nvSpPr>
            <p:cNvPr id="15" name="Left Brace 14"/>
            <p:cNvSpPr/>
            <p:nvPr/>
          </p:nvSpPr>
          <p:spPr bwMode="auto">
            <a:xfrm rot="16200000">
              <a:off x="4805430" y="748441"/>
              <a:ext cx="217817" cy="1735930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815641" y="1145183"/>
              <a:ext cx="922338" cy="304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Midamble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7" name="Content Placeholder 1"/>
            <p:cNvSpPr txBox="1">
              <a:spLocks/>
            </p:cNvSpPr>
            <p:nvPr/>
          </p:nvSpPr>
          <p:spPr bwMode="gray">
            <a:xfrm>
              <a:off x="6899899" y="1723447"/>
              <a:ext cx="1591205" cy="381346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dirty="0" smtClean="0"/>
                <a:t>M data symbols</a:t>
              </a:r>
              <a:endParaRPr lang="en-US" sz="1600" kern="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755435" y="1145183"/>
              <a:ext cx="1726674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DATA_k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9" name="Left Brace 18"/>
            <p:cNvSpPr/>
            <p:nvPr/>
          </p:nvSpPr>
          <p:spPr bwMode="auto">
            <a:xfrm rot="16200000">
              <a:off x="7501397" y="752541"/>
              <a:ext cx="217817" cy="1727729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23076" y="2142703"/>
            <a:ext cx="2485652" cy="1133897"/>
            <a:chOff x="2803260" y="1940198"/>
            <a:chExt cx="2485652" cy="1133897"/>
          </a:xfrm>
        </p:grpSpPr>
        <p:grpSp>
          <p:nvGrpSpPr>
            <p:cNvPr id="21" name="Group 20"/>
            <p:cNvGrpSpPr/>
            <p:nvPr/>
          </p:nvGrpSpPr>
          <p:grpSpPr>
            <a:xfrm>
              <a:off x="2803260" y="2769295"/>
              <a:ext cx="2485652" cy="304800"/>
              <a:chOff x="3175000" y="2505637"/>
              <a:chExt cx="2485652" cy="3048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175000" y="2505637"/>
                <a:ext cx="660399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HESTF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835399" y="2505637"/>
                <a:ext cx="736601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HELTF1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902199" y="2505637"/>
                <a:ext cx="758453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HELTFN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4576233" y="2505637"/>
                <a:ext cx="316971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…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 bwMode="auto">
            <a:xfrm flipH="1">
              <a:off x="2811445" y="1940198"/>
              <a:ext cx="648310" cy="7715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4527715" y="1988306"/>
              <a:ext cx="626094" cy="72341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935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43800" cy="712788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Structure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71676"/>
            <a:ext cx="8610599" cy="29479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includes one or more HE-LTF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may or may not include a </a:t>
            </a:r>
            <a:r>
              <a:rPr lang="en-US" altLang="en-US" sz="2000" dirty="0" smtClean="0"/>
              <a:t>HE-STF field, power variations are typically too small to incur AGC gain changes</a:t>
            </a:r>
            <a:endParaRPr lang="en-US" altLang="en-US" sz="20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1: the HE-STF in </a:t>
            </a:r>
            <a:r>
              <a:rPr lang="en-US" altLang="en-US" sz="2000" dirty="0" err="1">
                <a:cs typeface="+mn-cs"/>
              </a:rPr>
              <a:t>midmable</a:t>
            </a:r>
            <a:r>
              <a:rPr lang="en-US" altLang="en-US" sz="2000" dirty="0">
                <a:cs typeface="+mn-cs"/>
              </a:rPr>
              <a:t> can be a full length </a:t>
            </a:r>
            <a:r>
              <a:rPr lang="en-US" altLang="en-US" sz="2000" dirty="0" smtClean="0">
                <a:cs typeface="+mn-cs"/>
              </a:rPr>
              <a:t>4us HE-STF</a:t>
            </a:r>
            <a:r>
              <a:rPr lang="en-US" altLang="en-US" sz="2000" dirty="0">
                <a:cs typeface="+mn-cs"/>
              </a:rPr>
              <a:t>, the same as in preamble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2:  Shorter HE-STF in </a:t>
            </a:r>
            <a:r>
              <a:rPr lang="en-US" altLang="en-US" sz="2000" dirty="0" err="1">
                <a:cs typeface="+mn-cs"/>
              </a:rPr>
              <a:t>midmable</a:t>
            </a:r>
            <a:r>
              <a:rPr lang="en-US" altLang="en-US" sz="2000" dirty="0">
                <a:cs typeface="+mn-cs"/>
              </a:rPr>
              <a:t> than in preamble, e.g. two 0.8us periods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3: No HE-STF in </a:t>
            </a:r>
            <a:r>
              <a:rPr lang="en-US" altLang="en-US" sz="2000" dirty="0" err="1">
                <a:cs typeface="+mn-cs"/>
              </a:rPr>
              <a:t>midamble</a:t>
            </a:r>
            <a:r>
              <a:rPr lang="en-US" altLang="en-US" sz="2000" dirty="0">
                <a:cs typeface="+mn-cs"/>
              </a:rPr>
              <a:t>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67200" y="6493668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376C177-AE70-41FD-B918-2BB4D426D5D1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349880" y="6494462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</p:txBody>
      </p: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945757" y="4879976"/>
            <a:ext cx="6019800" cy="1232826"/>
            <a:chOff x="838200" y="1507958"/>
            <a:chExt cx="6096000" cy="1367474"/>
          </a:xfrm>
        </p:grpSpPr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838200" y="1507958"/>
              <a:ext cx="18288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Full length HE-STF</a:t>
              </a: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2667000" y="1507958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  <p:sp>
          <p:nvSpPr>
            <p:cNvPr id="18" name="TextBox 24"/>
            <p:cNvSpPr txBox="1">
              <a:spLocks noChangeArrowheads="1"/>
            </p:cNvSpPr>
            <p:nvPr/>
          </p:nvSpPr>
          <p:spPr bwMode="auto">
            <a:xfrm>
              <a:off x="2731736" y="2022339"/>
              <a:ext cx="38329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0"/>
                <a:t>Fig. 2 Midamble Structure</a:t>
              </a:r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1752600" y="2057400"/>
              <a:ext cx="9144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Shorter HE-STF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2667000" y="2057400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667000" y="2570632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</p:grpSp>
      <p:sp>
        <p:nvSpPr>
          <p:cNvPr id="22" name="TextBox 28"/>
          <p:cNvSpPr txBox="1">
            <a:spLocks noChangeArrowheads="1"/>
          </p:cNvSpPr>
          <p:nvPr/>
        </p:nvSpPr>
        <p:spPr bwMode="auto">
          <a:xfrm>
            <a:off x="914400" y="4785726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 1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892743" y="5803900"/>
            <a:ext cx="981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</a:t>
            </a:r>
            <a:r>
              <a:rPr lang="en-US" altLang="en-US" sz="1800" b="0" dirty="0"/>
              <a:t> 3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892743" y="5313166"/>
            <a:ext cx="10048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28418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Structure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HE-LTF compression rate (1x, 2x, 4x) in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may be identical to that in preamble.</a:t>
            </a:r>
            <a:endParaRPr lang="en-US" altLang="en-US" sz="20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+mn-cs"/>
              </a:rPr>
              <a:t>No additional HE-SIG field signaling needed.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+mn-cs"/>
              </a:rPr>
              <a:t>1x HELTF in </a:t>
            </a:r>
            <a:r>
              <a:rPr lang="en-US" altLang="en-US" sz="2000" dirty="0" err="1" smtClean="0">
                <a:cs typeface="+mn-cs"/>
              </a:rPr>
              <a:t>midamble</a:t>
            </a:r>
            <a:r>
              <a:rPr lang="en-US" altLang="en-US" sz="2000" dirty="0" smtClean="0">
                <a:cs typeface="+mn-cs"/>
              </a:rPr>
              <a:t> may be preferred if channel delay is short—reduce overhead significantly, refer to sims later.</a:t>
            </a:r>
            <a:endParaRPr lang="en-US" altLang="en-US" sz="2000" dirty="0">
              <a:cs typeface="+mn-cs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C221A48-1F5E-4FA0-9C65-0CBF11DBF905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9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751013"/>
                <a:ext cx="8458200" cy="419486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Midamble insertion is considered overhead. So we choose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Goodput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/>
                  <a:t>as performance metric.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Goodput</a:t>
                </a:r>
                <a:r>
                  <a:rPr lang="en-US" sz="2000" dirty="0"/>
                  <a:t> is calculated as </a:t>
                </a:r>
              </a:p>
              <a:p>
                <a:pPr marL="0" indent="0" algn="ctr"/>
                <a:r>
                  <a:rPr lang="en-US" sz="2000" b="0" dirty="0"/>
                  <a:t>Data rate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b="0" dirty="0"/>
                  <a:t>(1-PER)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b="0" dirty="0"/>
                  <a:t> </a:t>
                </a:r>
                <a:r>
                  <a:rPr lang="en-US" sz="2000" b="0" dirty="0" err="1"/>
                  <a:t>midamble</a:t>
                </a:r>
                <a:r>
                  <a:rPr lang="en-US" sz="2000" b="0" dirty="0"/>
                  <a:t> efficiency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Simulation is based on both </a:t>
                </a:r>
                <a:r>
                  <a:rPr lang="en-US" sz="2000" dirty="0" err="1" smtClean="0"/>
                  <a:t>UMi</a:t>
                </a:r>
                <a:r>
                  <a:rPr lang="en-US" sz="2000" dirty="0" smtClean="0"/>
                  <a:t>-LOS </a:t>
                </a:r>
                <a:r>
                  <a:rPr lang="en-US" sz="2000" dirty="0"/>
                  <a:t>and DNLOS </a:t>
                </a:r>
                <a:r>
                  <a:rPr lang="en-US" sz="2000" dirty="0" smtClean="0"/>
                  <a:t>channel model with pedestrian mobility (the “aggressive” model in [1]), 20MHz, LDPC, data length 64Kb.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err="1" smtClean="0"/>
                  <a:t>UMi</a:t>
                </a:r>
                <a:r>
                  <a:rPr lang="en-US" sz="1800" dirty="0" smtClean="0"/>
                  <a:t>-LOS: </a:t>
                </a:r>
                <a:r>
                  <a:rPr lang="en-US" sz="1800" dirty="0"/>
                  <a:t>60kmph on 2</a:t>
                </a:r>
                <a:r>
                  <a:rPr lang="en-US" sz="1800" baseline="30000" dirty="0"/>
                  <a:t>nd</a:t>
                </a:r>
                <a:r>
                  <a:rPr lang="en-US" sz="1800" dirty="0"/>
                  <a:t> and 3</a:t>
                </a:r>
                <a:r>
                  <a:rPr lang="en-US" sz="1800" baseline="30000" dirty="0"/>
                  <a:t>rd</a:t>
                </a:r>
                <a:r>
                  <a:rPr lang="en-US" sz="1800" dirty="0"/>
                  <a:t> clusters, 3kmph on all </a:t>
                </a:r>
                <a:r>
                  <a:rPr lang="en-US" altLang="zh-CN" sz="1800" dirty="0"/>
                  <a:t>other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clusters [1]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DNLOS: </a:t>
                </a:r>
                <a:r>
                  <a:rPr lang="en-US" sz="1800" dirty="0"/>
                  <a:t>3 clusters, speed [3kmph, 60kmph, </a:t>
                </a:r>
                <a:r>
                  <a:rPr lang="en-US" sz="1800" dirty="0" smtClean="0"/>
                  <a:t>3kmph]</a:t>
                </a:r>
                <a:endParaRPr lang="en-US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Both 1SS and 2SS cases are simulated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err="1" smtClean="0"/>
                  <a:t>Goodput</a:t>
                </a:r>
                <a:r>
                  <a:rPr lang="en-US" sz="1600" dirty="0" smtClean="0"/>
                  <a:t> shown in next slides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Example PERs in Appendix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751013"/>
                <a:ext cx="8458200" cy="4194863"/>
              </a:xfrm>
              <a:blipFill rotWithShape="0">
                <a:blip r:embed="rId2"/>
                <a:stretch>
                  <a:fillRect l="-649" t="-727" r="-144" b="-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C8DCB25C-1F09-475F-990B-0B31B844475E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71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6741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</a:t>
            </a:r>
            <a:r>
              <a:rPr lang="en-US" dirty="0" err="1" smtClean="0"/>
              <a:t>UMi</a:t>
            </a:r>
            <a:r>
              <a:rPr lang="en-US" dirty="0" smtClean="0"/>
              <a:t>-LOS, </a:t>
            </a:r>
            <a:r>
              <a:rPr lang="en-US" u="sng" dirty="0" smtClean="0"/>
              <a:t>4xLTF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2C112B4-4663-4D7B-ACFD-47C39A78E42C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54620"/>
            <a:ext cx="7297264" cy="500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827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DNLOS, </a:t>
            </a:r>
            <a:r>
              <a:rPr lang="en-US" u="sng" dirty="0" smtClean="0"/>
              <a:t>4xLTF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FBD8DA-6675-4C43-8D80-AABF7DFCEFD8}" type="datetime1">
              <a:rPr lang="en-US" smtClean="0"/>
              <a:t>5/5/2017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306" y="1323627"/>
            <a:ext cx="6781800" cy="511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34173</TotalTime>
  <Words>1154</Words>
  <Application>Microsoft Office PowerPoint</Application>
  <PresentationFormat>On-screen Show (4:3)</PresentationFormat>
  <Paragraphs>196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 Unicode MS</vt:lpstr>
      <vt:lpstr>MS Gothic</vt:lpstr>
      <vt:lpstr>MS PGothic</vt:lpstr>
      <vt:lpstr>MS PGothic</vt:lpstr>
      <vt:lpstr>Arial</vt:lpstr>
      <vt:lpstr>Arial Black</vt:lpstr>
      <vt:lpstr>Cambria Math</vt:lpstr>
      <vt:lpstr>Times New Roman</vt:lpstr>
      <vt:lpstr>Office Theme</vt:lpstr>
      <vt:lpstr>Document</vt:lpstr>
      <vt:lpstr>Equation</vt:lpstr>
      <vt:lpstr>802.11AX Midamble Design for Doppler</vt:lpstr>
      <vt:lpstr>Introduction</vt:lpstr>
      <vt:lpstr>Midamble vs Travelling Pilots (11ah)</vt:lpstr>
      <vt:lpstr>Midamble Design</vt:lpstr>
      <vt:lpstr>Midamble Structure (1)</vt:lpstr>
      <vt:lpstr>Midamble Structure (2)</vt:lpstr>
      <vt:lpstr>Simulation Setup</vt:lpstr>
      <vt:lpstr>Goodput, UMi-LOS, 4xLTF</vt:lpstr>
      <vt:lpstr>Goodput, DNLOS, 4xLTF</vt:lpstr>
      <vt:lpstr>Goodput, DNLOS, 1xLTF</vt:lpstr>
      <vt:lpstr>Discussions on Goodput results</vt:lpstr>
      <vt:lpstr>Power fluctuation over midambles</vt:lpstr>
      <vt:lpstr>PHY Parameter Updates</vt:lpstr>
      <vt:lpstr>Coex with 11ax Draft1.0 Devices</vt:lpstr>
      <vt:lpstr>Conclusions</vt:lpstr>
      <vt:lpstr>SP-1</vt:lpstr>
      <vt:lpstr>PowerPoint Presentation</vt:lpstr>
      <vt:lpstr>PER, UMi-LOS, 1SS, MCS1</vt:lpstr>
      <vt:lpstr>PER, UMi-LOS, 1SS, MCS3</vt:lpstr>
      <vt:lpstr>PER, UMi-LOS, 1SS, MCS5</vt:lpstr>
      <vt:lpstr>PER, UMi-LOS, 2SS, MCS1</vt:lpstr>
      <vt:lpstr>PER, UMi-LOS, 2SS, MCS3</vt:lpstr>
      <vt:lpstr>PER, UMi-LOS, 2SS, MCS5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634</cp:revision>
  <cp:lastPrinted>1601-01-01T00:00:00Z</cp:lastPrinted>
  <dcterms:created xsi:type="dcterms:W3CDTF">2015-10-31T00:33:08Z</dcterms:created>
  <dcterms:modified xsi:type="dcterms:W3CDTF">2017-05-05T14:49:24Z</dcterms:modified>
</cp:coreProperties>
</file>