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5" r:id="rId3"/>
    <p:sldId id="346" r:id="rId4"/>
    <p:sldId id="358" r:id="rId5"/>
    <p:sldId id="348" r:id="rId6"/>
    <p:sldId id="349" r:id="rId7"/>
    <p:sldId id="359" r:id="rId8"/>
    <p:sldId id="360" r:id="rId9"/>
    <p:sldId id="356" r:id="rId10"/>
    <p:sldId id="326" r:id="rId11"/>
    <p:sldId id="357" r:id="rId12"/>
    <p:sldId id="31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4" autoAdjust="0"/>
    <p:restoredTop sz="94124" autoAdjust="0"/>
  </p:normalViewPr>
  <p:slideViewPr>
    <p:cSldViewPr>
      <p:cViewPr varScale="1">
        <p:scale>
          <a:sx n="93" d="100"/>
          <a:sy n="93" d="100"/>
        </p:scale>
        <p:origin x="114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2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802.11-17/0732-00-00ay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58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ehee.bang@lge.com" TargetMode="External"/><Relationship Id="rId3" Type="http://schemas.openxmlformats.org/officeDocument/2006/relationships/hyperlink" Target="mailto:jinmin1230.kim@lge.com" TargetMode="External"/><Relationship Id="rId7" Type="http://schemas.openxmlformats.org/officeDocument/2006/relationships/hyperlink" Target="mailto:sanggook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g.cho@lge.com" TargetMode="External"/><Relationship Id="rId5" Type="http://schemas.openxmlformats.org/officeDocument/2006/relationships/hyperlink" Target="mailto:allean.park@lge.com" TargetMode="External"/><Relationship Id="rId4" Type="http://schemas.openxmlformats.org/officeDocument/2006/relationships/hyperlink" Target="mailto:sunwoong.yun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EDMG-STF </a:t>
            </a:r>
            <a:r>
              <a:rPr lang="en-US" altLang="en-US" dirty="0"/>
              <a:t>for </a:t>
            </a:r>
            <a:r>
              <a:rPr lang="en-US" altLang="en-US" dirty="0" smtClean="0"/>
              <a:t>OFDM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231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2017-05-05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43331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53544"/>
              </p:ext>
            </p:extLst>
          </p:nvPr>
        </p:nvGraphicFramePr>
        <p:xfrm>
          <a:off x="533400" y="3042918"/>
          <a:ext cx="8305800" cy="2672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 smtClean="0"/>
                        <a:t>Jinmin</a:t>
                      </a:r>
                      <a:r>
                        <a:rPr lang="en-US" altLang="ko-KR" sz="1600" dirty="0" smtClean="0"/>
                        <a:t> Kim</a:t>
                      </a:r>
                      <a:endParaRPr lang="en-US" sz="1600" dirty="0" smtClean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hlinkClick r:id="rId3"/>
                        </a:rPr>
                        <a:t>jinmin1230.kim@lge.com</a:t>
                      </a:r>
                      <a:r>
                        <a:rPr lang="en-US" altLang="ko-KR" sz="1600" dirty="0" smtClean="0"/>
                        <a:t> </a:t>
                      </a:r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SunWoong</a:t>
                      </a:r>
                      <a:r>
                        <a:rPr lang="en-US" sz="1600" dirty="0" smtClean="0"/>
                        <a:t> Yun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sunwoong.yun@lge.com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allean.park@lge.com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Jinsoo</a:t>
                      </a:r>
                      <a:r>
                        <a:rPr lang="en-US" sz="1600" dirty="0" smtClean="0"/>
                        <a:t> Choi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js.choi@lge.com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Sang G. Kim</a:t>
                      </a:r>
                      <a:endParaRPr lang="en-US" altLang="ko-KR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hlinkClick r:id="rId7"/>
                        </a:rPr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saehee.bang@lge.com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correlation performance, we use merit factor introduced in </a:t>
            </a:r>
            <a:r>
              <a:rPr lang="en-US" altLang="ko-KR" dirty="0" smtClean="0"/>
              <a:t>[1]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lvl="2" indent="0">
              <a:buNone/>
            </a:pPr>
            <a:r>
              <a:rPr lang="en-US" altLang="ko-KR" dirty="0" smtClean="0"/>
              <a:t>            </a:t>
            </a:r>
            <a:r>
              <a:rPr lang="en-US" altLang="ko-KR" dirty="0"/>
              <a:t>, where “N” defines sequence length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Proposed sequences have reasonable performance </a:t>
            </a:r>
            <a:r>
              <a:rPr lang="en-US" altLang="ko-KR" dirty="0"/>
              <a:t>compared to legacy </a:t>
            </a:r>
            <a:r>
              <a:rPr lang="en-US" altLang="ko-KR" dirty="0" err="1"/>
              <a:t>Golay</a:t>
            </a:r>
            <a:r>
              <a:rPr lang="en-US" altLang="ko-KR" dirty="0"/>
              <a:t> sequences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2017</a:t>
            </a:r>
            <a:endParaRPr 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315458"/>
              </p:ext>
            </p:extLst>
          </p:nvPr>
        </p:nvGraphicFramePr>
        <p:xfrm>
          <a:off x="1828800" y="2781300"/>
          <a:ext cx="180730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8" name="수식" r:id="rId3" imgW="1269720" imgH="660240" progId="Equation.3">
                  <p:embed/>
                </p:oleObj>
              </mc:Choice>
              <mc:Fallback>
                <p:oleObj name="수식" r:id="rId3" imgW="126972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781300"/>
                        <a:ext cx="1807308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85406"/>
              </p:ext>
            </p:extLst>
          </p:nvPr>
        </p:nvGraphicFramePr>
        <p:xfrm>
          <a:off x="4191000" y="2971800"/>
          <a:ext cx="2873829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" name="수식" r:id="rId5" imgW="2286000" imgH="444240" progId="Equation.3">
                  <p:embed/>
                </p:oleObj>
              </mc:Choice>
              <mc:Fallback>
                <p:oleObj name="수식" r:id="rId5" imgW="22860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2971800"/>
                        <a:ext cx="2873829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4209836" y="23958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M.J.E. </a:t>
            </a:r>
            <a:r>
              <a:rPr lang="en-US" altLang="ko-KR" dirty="0" err="1"/>
              <a:t>Golay</a:t>
            </a:r>
            <a:r>
              <a:rPr lang="en-US" altLang="ko-KR" dirty="0"/>
              <a:t>, “Sieves for low autocorrelation binary sequences,” </a:t>
            </a:r>
            <a:r>
              <a:rPr lang="en-US" altLang="ko-KR" i="1" dirty="0"/>
              <a:t>IEEE Trans. Inform. Theory</a:t>
            </a:r>
            <a:r>
              <a:rPr lang="en-US" altLang="ko-KR" dirty="0"/>
              <a:t>, IT-23, no. 1, pp. 43-51, 1977</a:t>
            </a:r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762000" y="4053840"/>
          <a:ext cx="8001007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44237"/>
                <a:gridCol w="644237"/>
                <a:gridCol w="644237"/>
                <a:gridCol w="644237"/>
                <a:gridCol w="644237"/>
                <a:gridCol w="644237"/>
                <a:gridCol w="644237"/>
                <a:gridCol w="644237"/>
                <a:gridCol w="644237"/>
                <a:gridCol w="644237"/>
                <a:gridCol w="644237"/>
              </a:tblGrid>
              <a:tr h="261620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Sequence</a:t>
                      </a:r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Ga32</a:t>
                      </a:r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Ga64</a:t>
                      </a:r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Ga128</a:t>
                      </a:r>
                      <a:endParaRPr lang="ko-KR" altLang="en-US" sz="130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Proposed sequence</a:t>
                      </a:r>
                      <a:endParaRPr lang="ko-KR" altLang="en-US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Stream 1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2</a:t>
                      </a:r>
                      <a:endParaRPr lang="ko-KR" altLang="en-US" sz="1000" kern="1200" smtClean="0"/>
                    </a:p>
                    <a:p>
                      <a:pPr latinLnBrk="1"/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3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4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5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6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7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8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Merit</a:t>
                      </a:r>
                      <a:r>
                        <a:rPr lang="en-US" altLang="ko-KR" sz="1400" baseline="0" dirty="0" smtClean="0"/>
                        <a:t> factor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3.0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3.12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2.94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2.94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2.94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2.94</a:t>
                      </a:r>
                      <a:endParaRPr lang="ko-KR" altLang="en-US" sz="140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51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consider criteria </a:t>
            </a:r>
            <a:r>
              <a:rPr lang="en-US" altLang="ko-KR" dirty="0"/>
              <a:t>when we design EDMG-STF for OFDM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proposed EDMG-STF sequence based on design criteria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Proposed sequence has acceptable performance compared </a:t>
            </a:r>
            <a:r>
              <a:rPr lang="en-US" altLang="ko-KR" smtClean="0"/>
              <a:t>to </a:t>
            </a:r>
            <a:r>
              <a:rPr lang="en-US" altLang="ko-KR" smtClean="0"/>
              <a:t>other preambles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3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SP/M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text for </a:t>
            </a:r>
            <a:r>
              <a:rPr lang="en-US" altLang="ko-KR" dirty="0" smtClean="0"/>
              <a:t>EDMG-STF </a:t>
            </a:r>
            <a:r>
              <a:rPr lang="en-US" altLang="ko-KR" dirty="0"/>
              <a:t>for </a:t>
            </a:r>
            <a:r>
              <a:rPr lang="en-US" altLang="ko-KR" dirty="0" smtClean="0"/>
              <a:t>EDMG OFDM mode in single channel proposed </a:t>
            </a:r>
            <a:r>
              <a:rPr lang="en-US" altLang="ko-KR" dirty="0"/>
              <a:t>in (11-17-0546-00-00ay-EDMG-STF for OFDM in single channel) to the spec draft?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408435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will deal with the EDMG-STF for OFDM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First, we define the design </a:t>
            </a:r>
            <a:r>
              <a:rPr lang="en-US" altLang="ko-KR" dirty="0"/>
              <a:t>criteria for </a:t>
            </a:r>
            <a:r>
              <a:rPr lang="en-US" altLang="ko-KR" dirty="0" smtClean="0"/>
              <a:t>EDMG-STF of OFDM packet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Then, we propose the EDMG-STF sequence in</a:t>
            </a:r>
            <a:r>
              <a:rPr lang="ko-KR" altLang="en-US" smtClean="0"/>
              <a:t> </a:t>
            </a:r>
            <a:r>
              <a:rPr lang="en-US" altLang="ko-KR" dirty="0" smtClean="0"/>
              <a:t>single channel</a:t>
            </a:r>
          </a:p>
          <a:p>
            <a:endParaRPr lang="en-US" altLang="ko-KR" dirty="0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27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criteria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consider the criteria below when we design EDMG-STF for OFDM</a:t>
            </a:r>
          </a:p>
          <a:p>
            <a:pPr lvl="1"/>
            <a:r>
              <a:rPr lang="en-US" altLang="ko-KR" dirty="0" smtClean="0"/>
              <a:t>Frequency / time domain sequence</a:t>
            </a:r>
          </a:p>
          <a:p>
            <a:pPr lvl="1"/>
            <a:r>
              <a:rPr lang="en-US" altLang="ko-KR" dirty="0" smtClean="0"/>
              <a:t>Processing time for L-Header decoding</a:t>
            </a:r>
          </a:p>
          <a:p>
            <a:pPr lvl="1"/>
            <a:r>
              <a:rPr lang="en-US" altLang="ko-KR" dirty="0" smtClean="0"/>
              <a:t>Compatible structure to EDMG-STF for SC</a:t>
            </a:r>
          </a:p>
          <a:p>
            <a:pPr lvl="1"/>
            <a:r>
              <a:rPr lang="en-US" altLang="ko-KR" dirty="0" smtClean="0"/>
              <a:t>Prevent unintentional BF</a:t>
            </a:r>
          </a:p>
          <a:p>
            <a:pPr lvl="1"/>
            <a:r>
              <a:rPr lang="en-US" altLang="ko-KR" dirty="0" smtClean="0"/>
              <a:t>PAPR / correlation performance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69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Why should EDMG-STF be defined </a:t>
            </a:r>
            <a:r>
              <a:rPr lang="en-US" altLang="ko-KR" dirty="0"/>
              <a:t>in the frequency </a:t>
            </a:r>
            <a:r>
              <a:rPr lang="en-US" altLang="ko-KR" dirty="0" smtClean="0"/>
              <a:t>domain?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3962400" cy="4114800"/>
          </a:xfrm>
        </p:spPr>
        <p:txBody>
          <a:bodyPr/>
          <a:lstStyle/>
          <a:p>
            <a:r>
              <a:rPr lang="en-US" altLang="ko-KR" dirty="0" smtClean="0"/>
              <a:t>2 Channel bonding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 txBox="1">
            <a:spLocks/>
          </p:cNvSpPr>
          <p:nvPr/>
        </p:nvSpPr>
        <p:spPr bwMode="auto">
          <a:xfrm>
            <a:off x="4346575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014051" y="3090088"/>
            <a:ext cx="881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3.52GHz</a:t>
            </a:r>
            <a:endParaRPr lang="ko-KR" altLang="en-US"/>
          </a:p>
        </p:txBody>
      </p:sp>
      <p:sp>
        <p:nvSpPr>
          <p:cNvPr id="42" name="직사각형 41"/>
          <p:cNvSpPr/>
          <p:nvPr/>
        </p:nvSpPr>
        <p:spPr bwMode="auto">
          <a:xfrm>
            <a:off x="1612924" y="2590800"/>
            <a:ext cx="160020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2CB in SC</a:t>
            </a: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직선 연결선 42"/>
          <p:cNvCxnSpPr/>
          <p:nvPr/>
        </p:nvCxnSpPr>
        <p:spPr bwMode="auto">
          <a:xfrm>
            <a:off x="1612924" y="2967851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3213125" y="2943623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1612924" y="3063101"/>
            <a:ext cx="16002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981200" y="3977501"/>
            <a:ext cx="1399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3.99GHz</a:t>
            </a:r>
          </a:p>
          <a:p>
            <a:r>
              <a:rPr lang="en-US" altLang="ko-KR" dirty="0" smtClean="0"/>
              <a:t>(1.825*2+</a:t>
            </a:r>
            <a:r>
              <a:rPr lang="en-US" altLang="ko-KR" dirty="0" smtClean="0">
                <a:solidFill>
                  <a:srgbClr val="FF0000"/>
                </a:solidFill>
              </a:rPr>
              <a:t>0.34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1419724" y="3429000"/>
            <a:ext cx="200834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2CB in OFDM</a:t>
            </a: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직선 연결선 47"/>
          <p:cNvCxnSpPr/>
          <p:nvPr/>
        </p:nvCxnSpPr>
        <p:spPr bwMode="auto">
          <a:xfrm>
            <a:off x="1419724" y="3810000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>
            <a:off x="3428064" y="3810000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직선 화살표 연결선 49"/>
          <p:cNvCxnSpPr/>
          <p:nvPr/>
        </p:nvCxnSpPr>
        <p:spPr bwMode="auto">
          <a:xfrm flipV="1">
            <a:off x="1419724" y="3886200"/>
            <a:ext cx="2008340" cy="47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817988" y="4435488"/>
            <a:ext cx="37269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0.34GHz is additional bandwidth due to channel bonding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There exists 0.47GHz difference between SC and OFDM bandwidth</a:t>
            </a:r>
            <a:endParaRPr lang="ko-KR" altLang="en-US" sz="1400"/>
          </a:p>
        </p:txBody>
      </p:sp>
      <p:sp>
        <p:nvSpPr>
          <p:cNvPr id="59" name="내용 개체 틀 2"/>
          <p:cNvSpPr txBox="1">
            <a:spLocks/>
          </p:cNvSpPr>
          <p:nvPr/>
        </p:nvSpPr>
        <p:spPr bwMode="auto">
          <a:xfrm>
            <a:off x="4825181" y="1981200"/>
            <a:ext cx="396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4 Channel bonding</a:t>
            </a:r>
            <a:endParaRPr lang="ko-KR" altLang="en-US" kern="0" dirty="0"/>
          </a:p>
        </p:txBody>
      </p:sp>
      <p:sp>
        <p:nvSpPr>
          <p:cNvPr id="60" name="TextBox 59"/>
          <p:cNvSpPr txBox="1"/>
          <p:nvPr/>
        </p:nvSpPr>
        <p:spPr>
          <a:xfrm>
            <a:off x="6519290" y="3090088"/>
            <a:ext cx="881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7.04GHz</a:t>
            </a:r>
            <a:endParaRPr lang="ko-KR" altLang="en-US"/>
          </a:p>
        </p:txBody>
      </p:sp>
      <p:sp>
        <p:nvSpPr>
          <p:cNvPr id="61" name="직사각형 60"/>
          <p:cNvSpPr/>
          <p:nvPr/>
        </p:nvSpPr>
        <p:spPr bwMode="auto">
          <a:xfrm>
            <a:off x="5638800" y="2590800"/>
            <a:ext cx="2473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4CB in SC</a:t>
            </a: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직선 연결선 61"/>
          <p:cNvCxnSpPr/>
          <p:nvPr/>
        </p:nvCxnSpPr>
        <p:spPr bwMode="auto">
          <a:xfrm>
            <a:off x="5645690" y="2967851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연결선 62"/>
          <p:cNvCxnSpPr/>
          <p:nvPr/>
        </p:nvCxnSpPr>
        <p:spPr bwMode="auto">
          <a:xfrm>
            <a:off x="8112027" y="2967851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>
            <a:off x="5645690" y="3063101"/>
            <a:ext cx="2466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525124" y="3957935"/>
            <a:ext cx="1399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8.32GHz</a:t>
            </a:r>
          </a:p>
          <a:p>
            <a:r>
              <a:rPr lang="en-US" altLang="ko-KR" dirty="0" smtClean="0"/>
              <a:t>(1.825*4+</a:t>
            </a:r>
            <a:r>
              <a:rPr lang="en-US" altLang="ko-KR" dirty="0" smtClean="0">
                <a:solidFill>
                  <a:srgbClr val="FF0000"/>
                </a:solidFill>
              </a:rPr>
              <a:t>0.34*3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66" name="직사각형 65"/>
          <p:cNvSpPr/>
          <p:nvPr/>
        </p:nvSpPr>
        <p:spPr bwMode="auto">
          <a:xfrm>
            <a:off x="5275499" y="3429000"/>
            <a:ext cx="318270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4CB in OFDM</a:t>
            </a: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직선 연결선 66"/>
          <p:cNvCxnSpPr/>
          <p:nvPr/>
        </p:nvCxnSpPr>
        <p:spPr bwMode="auto">
          <a:xfrm>
            <a:off x="5275499" y="3810000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>
            <a:off x="8458200" y="3790950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>
            <a:off x="5275499" y="3886200"/>
            <a:ext cx="31827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748981" y="4435488"/>
            <a:ext cx="4242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1.02GHz(3*0.34) is additional bandwidth due to channel bonding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There exists 1.28GHz difference between SC and OFDM bandwidth</a:t>
            </a:r>
            <a:endParaRPr lang="ko-KR" altLang="en-US" sz="1400"/>
          </a:p>
        </p:txBody>
      </p:sp>
      <p:sp>
        <p:nvSpPr>
          <p:cNvPr id="72" name="내용 개체 틀 2"/>
          <p:cNvSpPr txBox="1">
            <a:spLocks/>
          </p:cNvSpPr>
          <p:nvPr/>
        </p:nvSpPr>
        <p:spPr bwMode="auto">
          <a:xfrm>
            <a:off x="685799" y="5410200"/>
            <a:ext cx="7858125" cy="120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ko-KR" dirty="0" smtClean="0"/>
              <a:t>BW mismatch is getting worse as CB increases</a:t>
            </a:r>
          </a:p>
          <a:p>
            <a:pPr lvl="1"/>
            <a:r>
              <a:rPr lang="en-US" altLang="ko-KR" dirty="0" smtClean="0"/>
              <a:t>It can make incorrect AGC operation if we reuse EDMG STF which was defined in the single carrier</a:t>
            </a:r>
            <a:endParaRPr lang="ko-KR" altLang="en-US"/>
          </a:p>
          <a:p>
            <a:endParaRPr lang="ko-KR" altLang="en-US" kern="0" dirty="0"/>
          </a:p>
        </p:txBody>
      </p:sp>
      <p:sp>
        <p:nvSpPr>
          <p:cNvPr id="3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40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Processing </a:t>
            </a:r>
            <a:r>
              <a:rPr lang="en-US" altLang="ko-KR" dirty="0" smtClean="0"/>
              <a:t>Time </a:t>
            </a:r>
            <a:r>
              <a:rPr lang="en-US" altLang="ko-KR" dirty="0"/>
              <a:t>for L-Header </a:t>
            </a:r>
            <a:r>
              <a:rPr lang="en-US" altLang="ko-KR" dirty="0" smtClean="0"/>
              <a:t>decoding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already define EDMG-STF for SC to be 18+1 sequences of </a:t>
            </a:r>
            <a:r>
              <a:rPr lang="en-US" altLang="ko-KR" dirty="0" err="1" smtClean="0"/>
              <a:t>Ga</a:t>
            </a:r>
            <a:r>
              <a:rPr lang="en-US" altLang="ko-KR" dirty="0" smtClean="0"/>
              <a:t> considering L-Header processing time</a:t>
            </a:r>
            <a:endParaRPr lang="en-US" altLang="ko-KR" dirty="0"/>
          </a:p>
          <a:p>
            <a:pPr lvl="1"/>
            <a:r>
              <a:rPr lang="en-US" altLang="ko-KR" dirty="0" smtClean="0"/>
              <a:t>(18+1) sequences of </a:t>
            </a:r>
            <a:r>
              <a:rPr lang="en-US" altLang="ko-KR" dirty="0" err="1" smtClean="0"/>
              <a:t>Ga</a:t>
            </a:r>
            <a:r>
              <a:rPr lang="en-US" altLang="ko-KR" dirty="0" smtClean="0"/>
              <a:t> take 1.3818us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Similarly, we have to consider L-Header processing time when we design EDMG-STF for OFDM</a:t>
            </a:r>
          </a:p>
          <a:p>
            <a:endParaRPr lang="en-US" altLang="ko-KR" dirty="0"/>
          </a:p>
          <a:p>
            <a:r>
              <a:rPr lang="en-US" altLang="ko-KR" dirty="0" smtClean="0"/>
              <a:t>So, we propose 6 OFDM symbols for EDMG-STF</a:t>
            </a:r>
          </a:p>
          <a:p>
            <a:pPr lvl="1"/>
            <a:r>
              <a:rPr lang="en-US" altLang="ko-KR" dirty="0" smtClean="0"/>
              <a:t>1 OFDM symbol(</a:t>
            </a:r>
            <a:r>
              <a:rPr lang="en-US" altLang="ko-KR" i="1" dirty="0" smtClean="0"/>
              <a:t>T</a:t>
            </a:r>
            <a:r>
              <a:rPr lang="en-US" altLang="ko-KR" i="1" baseline="-25000" dirty="0" smtClean="0"/>
              <a:t>DFT</a:t>
            </a:r>
            <a:r>
              <a:rPr lang="en-US" altLang="ko-KR" i="1" dirty="0" smtClean="0"/>
              <a:t>+T</a:t>
            </a:r>
            <a:r>
              <a:rPr lang="en-US" altLang="ko-KR" i="1" baseline="-25000" dirty="0" smtClean="0"/>
              <a:t>GI</a:t>
            </a:r>
            <a:r>
              <a:rPr lang="en-US" altLang="ko-KR" dirty="0" smtClean="0"/>
              <a:t>) is 0.2424us. </a:t>
            </a:r>
          </a:p>
          <a:p>
            <a:pPr lvl="1"/>
            <a:r>
              <a:rPr lang="en-US" altLang="ko-KR" dirty="0" smtClean="0"/>
              <a:t>1.3818us / 0.2424us = 5.7 symbols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80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/>
              <a:t>Compatible </a:t>
            </a:r>
            <a:r>
              <a:rPr lang="en-US" altLang="ko-KR" sz="3000" dirty="0" smtClean="0"/>
              <a:t>Structure </a:t>
            </a:r>
            <a:r>
              <a:rPr lang="en-US" altLang="ko-KR" sz="3000" dirty="0"/>
              <a:t>to EDMG-STF for </a:t>
            </a:r>
            <a:r>
              <a:rPr lang="en-US" altLang="ko-KR" sz="3000" dirty="0" smtClean="0"/>
              <a:t>SC</a:t>
            </a:r>
            <a:endParaRPr lang="ko-KR" altLang="en-US" sz="30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EDMG-STF </a:t>
            </a:r>
            <a:r>
              <a:rPr lang="en-US" altLang="ko-KR" dirty="0"/>
              <a:t>for SC </a:t>
            </a:r>
            <a:r>
              <a:rPr lang="en-US" altLang="ko-KR" dirty="0" smtClean="0"/>
              <a:t>can be interpreted as 4 repetitions in </a:t>
            </a:r>
            <a:r>
              <a:rPr lang="en-US" altLang="ko-KR" dirty="0"/>
              <a:t>a single carrier </a:t>
            </a:r>
            <a:r>
              <a:rPr lang="en-US" altLang="ko-KR" dirty="0" smtClean="0"/>
              <a:t>block. This is effective value for,</a:t>
            </a:r>
          </a:p>
          <a:p>
            <a:pPr lvl="1"/>
            <a:r>
              <a:rPr lang="en-US" altLang="ko-KR" dirty="0" smtClean="0"/>
              <a:t>AGC stabilization</a:t>
            </a:r>
          </a:p>
          <a:p>
            <a:pPr lvl="1"/>
            <a:r>
              <a:rPr lang="en-US" altLang="ko-KR" dirty="0" smtClean="0"/>
              <a:t>Coarse timing/freq. synchronization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Also, considering </a:t>
            </a:r>
            <a:r>
              <a:rPr lang="en-US" altLang="ko-KR" dirty="0"/>
              <a:t>11ad’s </a:t>
            </a:r>
            <a:r>
              <a:rPr lang="en-US" altLang="ko-KR" dirty="0" smtClean="0"/>
              <a:t>CP length(</a:t>
            </a:r>
            <a:r>
              <a:rPr lang="en-US" altLang="ko-KR" i="1" dirty="0" smtClean="0"/>
              <a:t>T</a:t>
            </a:r>
            <a:r>
              <a:rPr lang="en-US" altLang="ko-KR" i="1" baseline="-25000" dirty="0" smtClean="0"/>
              <a:t>DFT</a:t>
            </a:r>
            <a:r>
              <a:rPr lang="en-US" altLang="ko-KR" i="1" dirty="0" smtClean="0"/>
              <a:t>/4</a:t>
            </a:r>
            <a:r>
              <a:rPr lang="en-US" altLang="ko-KR" dirty="0"/>
              <a:t>), </a:t>
            </a:r>
            <a:r>
              <a:rPr lang="en-US" altLang="ko-KR" dirty="0" smtClean="0"/>
              <a:t>4 repetitions in a DFT period </a:t>
            </a:r>
            <a:r>
              <a:rPr lang="en-US" altLang="ko-KR" dirty="0"/>
              <a:t>make </a:t>
            </a:r>
            <a:r>
              <a:rPr lang="en-US" altLang="ko-KR" dirty="0" smtClean="0"/>
              <a:t>unified structure during EDMG-STF</a:t>
            </a:r>
          </a:p>
          <a:p>
            <a:endParaRPr lang="en-US" altLang="ko-KR" dirty="0"/>
          </a:p>
          <a:p>
            <a:r>
              <a:rPr lang="en-US" altLang="ko-KR" dirty="0" smtClean="0"/>
              <a:t>So, we propose EDMG-STF to have 4 repetitions in a DFT period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37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EDMG-STF for CB=1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sequence is defined in frequency domain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1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st</a:t>
            </a:r>
            <a:r>
              <a:rPr lang="en-US" altLang="ko-KR" dirty="0" smtClean="0">
                <a:solidFill>
                  <a:srgbClr val="000000"/>
                </a:solidFill>
              </a:rPr>
              <a:t>~6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th</a:t>
            </a:r>
            <a:r>
              <a:rPr lang="en-US" altLang="ko-KR" dirty="0" smtClean="0">
                <a:solidFill>
                  <a:srgbClr val="000000"/>
                </a:solidFill>
              </a:rPr>
              <a:t> EDMG-STF symbols:</a:t>
            </a:r>
          </a:p>
          <a:p>
            <a:pPr lvl="1" algn="just" eaLnBrk="1" hangingPunct="1"/>
            <a:r>
              <a:rPr lang="en-US" altLang="ko-KR" dirty="0">
                <a:solidFill>
                  <a:srgbClr val="000000"/>
                </a:solidFill>
              </a:rPr>
              <a:t>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lvl="2" algn="just" eaLnBrk="1" hangingPunct="1"/>
            <a:r>
              <a:rPr lang="en-US" altLang="ko-KR" dirty="0" smtClean="0"/>
              <a:t>where “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dirty="0" smtClean="0"/>
              <a:t>” is the space-time stream number and 1 ≤ 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≤ 4</a:t>
            </a:r>
          </a:p>
          <a:p>
            <a:pPr lvl="2" algn="just" eaLnBrk="1" hangingPunct="1"/>
            <a:endParaRPr lang="ko-KR" altLang="ko-KR" dirty="0" smtClean="0"/>
          </a:p>
          <a:p>
            <a:pPr lvl="2" algn="just" eaLnBrk="1" hangingPunct="1"/>
            <a:r>
              <a:rPr lang="en-US" altLang="ko-KR" dirty="0"/>
              <a:t>where “</a:t>
            </a:r>
            <a:r>
              <a:rPr lang="en-US" altLang="ko-KR" i="1" dirty="0" err="1"/>
              <a:t>i</a:t>
            </a:r>
            <a:r>
              <a:rPr lang="en-US" altLang="ko-KR" i="1" baseline="-25000" dirty="0" err="1"/>
              <a:t>STS</a:t>
            </a:r>
            <a:r>
              <a:rPr lang="en-US" altLang="ko-KR" dirty="0"/>
              <a:t>” is the space-time stream number and </a:t>
            </a:r>
            <a:r>
              <a:rPr lang="en-US" altLang="ko-KR" dirty="0" smtClean="0"/>
              <a:t>5 </a:t>
            </a:r>
            <a:r>
              <a:rPr lang="en-US" altLang="ko-KR" dirty="0"/>
              <a:t>≤ </a:t>
            </a:r>
            <a:r>
              <a:rPr lang="en-US" altLang="ko-KR" i="1" dirty="0" err="1"/>
              <a:t>i</a:t>
            </a:r>
            <a:r>
              <a:rPr lang="en-US" altLang="ko-KR" i="1" baseline="-25000" dirty="0" err="1"/>
              <a:t>STS</a:t>
            </a:r>
            <a:r>
              <a:rPr lang="en-US" altLang="ko-KR" i="1" dirty="0"/>
              <a:t> </a:t>
            </a:r>
            <a:r>
              <a:rPr lang="en-US" altLang="ko-KR" dirty="0"/>
              <a:t>≤ 8</a:t>
            </a:r>
          </a:p>
          <a:p>
            <a:pPr lvl="2" algn="just" eaLnBrk="1" hangingPunct="1"/>
            <a:endParaRPr lang="ko-KR" altLang="ko-KR" dirty="0"/>
          </a:p>
          <a:p>
            <a:pPr lvl="1" algn="just" eaLnBrk="1" hangingPunct="1"/>
            <a:r>
              <a:rPr lang="en-US" altLang="ko-KR" dirty="0" smtClean="0"/>
              <a:t>The sequences                   and                     are defined as follows:</a:t>
            </a:r>
          </a:p>
          <a:p>
            <a:pPr lvl="1" algn="just" eaLnBrk="1" hangingPunct="1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/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수식" r:id="rId3" imgW="126720" imgH="215640" progId="Equation.3">
                  <p:embed/>
                </p:oleObj>
              </mc:Choice>
              <mc:Fallback>
                <p:oleObj name="수식" r:id="rId3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566852"/>
              </p:ext>
            </p:extLst>
          </p:nvPr>
        </p:nvGraphicFramePr>
        <p:xfrm>
          <a:off x="1676400" y="2895600"/>
          <a:ext cx="57753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수식" r:id="rId5" imgW="3682800" imgH="253800" progId="Equation.3">
                  <p:embed/>
                </p:oleObj>
              </mc:Choice>
              <mc:Fallback>
                <p:oleObj name="수식" r:id="rId5" imgW="3682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5600"/>
                        <a:ext cx="5775325" cy="39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개체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69016"/>
              </p:ext>
            </p:extLst>
          </p:nvPr>
        </p:nvGraphicFramePr>
        <p:xfrm>
          <a:off x="3057525" y="4548187"/>
          <a:ext cx="11080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5" name="수식" r:id="rId7" imgW="850680" imgH="253800" progId="Equation.3">
                  <p:embed/>
                </p:oleObj>
              </mc:Choice>
              <mc:Fallback>
                <p:oleObj name="수식" r:id="rId7" imgW="85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548187"/>
                        <a:ext cx="1108075" cy="328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개체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504499"/>
              </p:ext>
            </p:extLst>
          </p:nvPr>
        </p:nvGraphicFramePr>
        <p:xfrm>
          <a:off x="4672013" y="4549775"/>
          <a:ext cx="11874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6" name="수식" r:id="rId9" imgW="914400" imgH="253800" progId="Equation.3">
                  <p:embed/>
                </p:oleObj>
              </mc:Choice>
              <mc:Fallback>
                <p:oleObj name="수식" r:id="rId9" imgW="914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4549775"/>
                        <a:ext cx="1187450" cy="327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개체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142082"/>
              </p:ext>
            </p:extLst>
          </p:nvPr>
        </p:nvGraphicFramePr>
        <p:xfrm>
          <a:off x="1560513" y="4986337"/>
          <a:ext cx="39306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수식" r:id="rId11" imgW="2844720" imgH="482400" progId="Equation.3">
                  <p:embed/>
                </p:oleObj>
              </mc:Choice>
              <mc:Fallback>
                <p:oleObj name="수식" r:id="rId11" imgW="2844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3" y="4986337"/>
                        <a:ext cx="3930650" cy="652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개체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070837"/>
              </p:ext>
            </p:extLst>
          </p:nvPr>
        </p:nvGraphicFramePr>
        <p:xfrm>
          <a:off x="1516063" y="5759450"/>
          <a:ext cx="39814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8" name="수식" r:id="rId13" imgW="2933640" imgH="482400" progId="Equation.3">
                  <p:embed/>
                </p:oleObj>
              </mc:Choice>
              <mc:Fallback>
                <p:oleObj name="수식" r:id="rId13" imgW="29336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5759450"/>
                        <a:ext cx="3981450" cy="641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349562"/>
              </p:ext>
            </p:extLst>
          </p:nvPr>
        </p:nvGraphicFramePr>
        <p:xfrm>
          <a:off x="1585913" y="3603625"/>
          <a:ext cx="59340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수식" r:id="rId15" imgW="3784320" imgH="253800" progId="Equation.3">
                  <p:embed/>
                </p:oleObj>
              </mc:Choice>
              <mc:Fallback>
                <p:oleObj name="수식" r:id="rId15" imgW="3784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603625"/>
                        <a:ext cx="5934075" cy="39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5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</a:t>
            </a:r>
            <a:r>
              <a:rPr lang="en-US" altLang="ko-KR" dirty="0" smtClean="0"/>
              <a:t>CB=1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sequences  </a:t>
            </a:r>
            <a:r>
              <a:rPr lang="en-US" altLang="ko-KR" dirty="0" smtClean="0"/>
              <a:t>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</a:t>
            </a:r>
            <a:r>
              <a:rPr lang="en-US" altLang="ko-KR" dirty="0"/>
              <a:t>are generated using the following recursive </a:t>
            </a:r>
            <a:r>
              <a:rPr lang="en-US" altLang="ko-KR" dirty="0" smtClean="0"/>
              <a:t>procedure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 smtClean="0"/>
          </a:p>
          <a:p>
            <a:pPr lvl="2"/>
            <a:r>
              <a:rPr lang="en-GB" altLang="ko-KR" dirty="0" smtClean="0"/>
              <a:t>where</a:t>
            </a:r>
            <a:r>
              <a:rPr lang="en-GB" altLang="ko-KR" i="1" dirty="0" smtClean="0"/>
              <a:t> </a:t>
            </a:r>
            <a:r>
              <a:rPr lang="en-GB" altLang="ko-KR" i="1" dirty="0"/>
              <a:t>k</a:t>
            </a:r>
            <a:r>
              <a:rPr lang="en-GB" altLang="ko-KR" dirty="0"/>
              <a:t> defines iteration index, the value of the </a:t>
            </a:r>
            <a:r>
              <a:rPr lang="en-GB" altLang="ko-KR" dirty="0" smtClean="0"/>
              <a:t>          defines </a:t>
            </a:r>
            <a:r>
              <a:rPr lang="en-GB" altLang="ko-KR" dirty="0"/>
              <a:t>the weight for sequence of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 err="1"/>
              <a:t>-th</a:t>
            </a:r>
            <a:r>
              <a:rPr lang="en-GB" altLang="ko-KR" dirty="0"/>
              <a:t> space-time stream and </a:t>
            </a:r>
            <a:r>
              <a:rPr lang="en-GB" altLang="ko-KR" i="1" dirty="0"/>
              <a:t>k</a:t>
            </a:r>
            <a:r>
              <a:rPr lang="en-GB" altLang="ko-KR" dirty="0"/>
              <a:t>-</a:t>
            </a:r>
            <a:r>
              <a:rPr lang="en-GB" altLang="ko-KR" dirty="0" err="1"/>
              <a:t>th</a:t>
            </a:r>
            <a:r>
              <a:rPr lang="en-GB" altLang="ko-KR" dirty="0"/>
              <a:t> iteration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</a:t>
            </a:r>
            <a:r>
              <a:rPr lang="en-US" dirty="0" smtClean="0"/>
              <a:t>2017</a:t>
            </a:r>
            <a:endParaRPr lang="en-US" dirty="0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523297"/>
              </p:ext>
            </p:extLst>
          </p:nvPr>
        </p:nvGraphicFramePr>
        <p:xfrm>
          <a:off x="3124200" y="2032000"/>
          <a:ext cx="457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수식" r:id="rId3" imgW="330120" imgH="228600" progId="Equation.3">
                  <p:embed/>
                </p:oleObj>
              </mc:Choice>
              <mc:Fallback>
                <p:oleObj name="수식" r:id="rId3" imgW="330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32000"/>
                        <a:ext cx="457200" cy="31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717927"/>
              </p:ext>
            </p:extLst>
          </p:nvPr>
        </p:nvGraphicFramePr>
        <p:xfrm>
          <a:off x="4025900" y="2046288"/>
          <a:ext cx="4699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수식" r:id="rId5" imgW="330120" imgH="228600" progId="Equation.3">
                  <p:embed/>
                </p:oleObj>
              </mc:Choice>
              <mc:Fallback>
                <p:oleObj name="수식" r:id="rId5" imgW="330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2046288"/>
                        <a:ext cx="469900" cy="327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개체 20"/>
          <p:cNvGraphicFramePr>
            <a:graphicFrameLocks noChangeAspect="1"/>
          </p:cNvGraphicFramePr>
          <p:nvPr>
            <p:extLst/>
          </p:nvPr>
        </p:nvGraphicFramePr>
        <p:xfrm>
          <a:off x="1837458" y="4003640"/>
          <a:ext cx="2810742" cy="33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" name="수식" r:id="rId7" imgW="1993900" imgH="241300" progId="Equation.3">
                  <p:embed/>
                </p:oleObj>
              </mc:Choice>
              <mc:Fallback>
                <p:oleObj name="수식" r:id="rId7" imgW="1993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458" y="4003640"/>
                        <a:ext cx="2810742" cy="3397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개체 22"/>
          <p:cNvGraphicFramePr>
            <a:graphicFrameLocks noChangeAspect="1"/>
          </p:cNvGraphicFramePr>
          <p:nvPr>
            <p:extLst/>
          </p:nvPr>
        </p:nvGraphicFramePr>
        <p:xfrm>
          <a:off x="1819275" y="4688202"/>
          <a:ext cx="2991484" cy="340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수식" r:id="rId9" imgW="2108200" imgH="241300" progId="Equation.3">
                  <p:embed/>
                </p:oleObj>
              </mc:Choice>
              <mc:Fallback>
                <p:oleObj name="수식" r:id="rId9" imgW="2108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4688202"/>
                        <a:ext cx="2991484" cy="340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개체 56"/>
          <p:cNvGraphicFramePr>
            <a:graphicFrameLocks noChangeAspect="1"/>
          </p:cNvGraphicFramePr>
          <p:nvPr>
            <p:extLst/>
          </p:nvPr>
        </p:nvGraphicFramePr>
        <p:xfrm>
          <a:off x="6376938" y="5638800"/>
          <a:ext cx="481062" cy="31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수식" r:id="rId11" imgW="355446" imgH="241195" progId="Equation.3">
                  <p:embed/>
                </p:oleObj>
              </mc:Choice>
              <mc:Fallback>
                <p:oleObj name="수식" r:id="rId11" imgW="35544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38" y="5638800"/>
                        <a:ext cx="481062" cy="315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714816"/>
              </p:ext>
            </p:extLst>
          </p:nvPr>
        </p:nvGraphicFramePr>
        <p:xfrm>
          <a:off x="1792287" y="2678094"/>
          <a:ext cx="3973210" cy="326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" name="수식" r:id="rId13" imgW="2946400" imgH="241300" progId="Equation.3">
                  <p:embed/>
                </p:oleObj>
              </mc:Choice>
              <mc:Fallback>
                <p:oleObj name="수식" r:id="rId13" imgW="29464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7" y="2678094"/>
                        <a:ext cx="3973210" cy="326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371059"/>
              </p:ext>
            </p:extLst>
          </p:nvPr>
        </p:nvGraphicFramePr>
        <p:xfrm>
          <a:off x="1792288" y="3331441"/>
          <a:ext cx="3943558" cy="326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5" name="수식" r:id="rId15" imgW="2895600" imgH="241300" progId="Equation.3">
                  <p:embed/>
                </p:oleObj>
              </mc:Choice>
              <mc:Fallback>
                <p:oleObj name="수식" r:id="rId15" imgW="28956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3331441"/>
                        <a:ext cx="3943558" cy="326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926" r="28606"/>
          <a:stretch/>
        </p:blipFill>
        <p:spPr>
          <a:xfrm>
            <a:off x="4873769" y="3712672"/>
            <a:ext cx="3906424" cy="207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63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PAPR </a:t>
            </a:r>
            <a:r>
              <a:rPr lang="en-US" altLang="ko-KR" dirty="0" smtClean="0"/>
              <a:t>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proposed EDMG-STF has acceptable PAPR properties in the table below</a:t>
            </a:r>
          </a:p>
          <a:p>
            <a:pPr lvl="1"/>
            <a:r>
              <a:rPr lang="en-US" altLang="ko-KR" dirty="0" smtClean="0"/>
              <a:t>And</a:t>
            </a:r>
            <a:r>
              <a:rPr lang="en-US" altLang="ko-KR" dirty="0"/>
              <a:t>, all sequences for space-time stream are mutually orthogonal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4 x </a:t>
            </a:r>
            <a:r>
              <a:rPr lang="en-US" altLang="ko-KR" dirty="0" err="1" smtClean="0"/>
              <a:t>upsampling</a:t>
            </a:r>
            <a:r>
              <a:rPr lang="en-US" altLang="ko-KR" dirty="0" smtClean="0"/>
              <a:t> is considered to estimate PAPR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990600" y="3745064"/>
          <a:ext cx="7553328" cy="18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888"/>
                <a:gridCol w="1258888"/>
                <a:gridCol w="1258888"/>
                <a:gridCol w="1258888"/>
                <a:gridCol w="1258888"/>
                <a:gridCol w="1258888"/>
              </a:tblGrid>
              <a:tr h="159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Stream #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 vector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PAPR(dB)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Stream #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 vector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PAPR(dB)</a:t>
                      </a:r>
                      <a:endParaRPr lang="ko-KR" altLang="en-US" dirty="0"/>
                    </a:p>
                  </a:txBody>
                  <a:tcPr/>
                </a:tc>
              </a:tr>
              <a:tr h="159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[+1,+1]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[+1,+1]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2.99</a:t>
                      </a:r>
                      <a:endParaRPr lang="ko-KR" altLang="en-US" dirty="0"/>
                    </a:p>
                  </a:txBody>
                  <a:tcPr/>
                </a:tc>
              </a:tr>
              <a:tr h="159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[+1,-1]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2.99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[+1,+1]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3.00</a:t>
                      </a:r>
                      <a:endParaRPr lang="ko-KR" altLang="en-US" dirty="0" smtClean="0"/>
                    </a:p>
                  </a:txBody>
                  <a:tcPr/>
                </a:tc>
              </a:tr>
              <a:tr h="159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[-1,+1]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2.99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[+1,+1]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3.00</a:t>
                      </a:r>
                      <a:endParaRPr lang="ko-KR" altLang="en-US" dirty="0" smtClean="0"/>
                    </a:p>
                  </a:txBody>
                  <a:tcPr/>
                </a:tc>
              </a:tr>
              <a:tr h="43069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[-1,-1]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[+1,+1]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3.00</a:t>
                      </a:r>
                      <a:endParaRPr lang="ko-KR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4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51315</TotalTime>
  <Words>862</Words>
  <Application>Microsoft Office PowerPoint</Application>
  <PresentationFormat>화면 슬라이드 쇼(4:3)</PresentationFormat>
  <Paragraphs>234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MS PGothic</vt:lpstr>
      <vt:lpstr>Arial</vt:lpstr>
      <vt:lpstr>Times New Roman</vt:lpstr>
      <vt:lpstr>802-11-Submission</vt:lpstr>
      <vt:lpstr>수식</vt:lpstr>
      <vt:lpstr>EDMG-STF for OFDM</vt:lpstr>
      <vt:lpstr>Introduction</vt:lpstr>
      <vt:lpstr>Design criteria </vt:lpstr>
      <vt:lpstr>Why should EDMG-STF be defined in the frequency domain?</vt:lpstr>
      <vt:lpstr>Processing Time for L-Header decoding</vt:lpstr>
      <vt:lpstr>Compatible Structure to EDMG-STF for SC</vt:lpstr>
      <vt:lpstr>Proposed EDMG-STF for CB=1 (1/2)</vt:lpstr>
      <vt:lpstr>Proposed EDMG-STF for CB=1 (2/2)</vt:lpstr>
      <vt:lpstr>PAPR performance</vt:lpstr>
      <vt:lpstr>Correlation performance</vt:lpstr>
      <vt:lpstr>Conclusion</vt:lpstr>
      <vt:lpstr>SP/M #1</vt:lpstr>
    </vt:vector>
  </TitlesOfParts>
  <Company>LG Electronics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김진민/주임연구원/차세대통신(연)WTS팀(jinmin1230.kim@lge.com)</dc:creator>
  <cp:lastModifiedBy>김진민/선임연구원/차세대표준(연)IoT팀(jinmin1230.kim@lge.com)</cp:lastModifiedBy>
  <cp:revision>510</cp:revision>
  <cp:lastPrinted>2014-11-04T15:04:57Z</cp:lastPrinted>
  <dcterms:created xsi:type="dcterms:W3CDTF">2007-04-17T18:10:23Z</dcterms:created>
  <dcterms:modified xsi:type="dcterms:W3CDTF">2017-05-05T08:35:49Z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