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13"/>
  </p:notesMasterIdLst>
  <p:handoutMasterIdLst>
    <p:handoutMasterId r:id="rId14"/>
  </p:handoutMasterIdLst>
  <p:sldIdLst>
    <p:sldId id="616" r:id="rId2"/>
    <p:sldId id="615" r:id="rId3"/>
    <p:sldId id="617" r:id="rId4"/>
    <p:sldId id="618" r:id="rId5"/>
    <p:sldId id="622" r:id="rId6"/>
    <p:sldId id="623" r:id="rId7"/>
    <p:sldId id="624" r:id="rId8"/>
    <p:sldId id="625" r:id="rId9"/>
    <p:sldId id="626" r:id="rId10"/>
    <p:sldId id="627" r:id="rId11"/>
    <p:sldId id="628" r:id="rId12"/>
  </p:sldIdLst>
  <p:sldSz cx="9144000" cy="6858000" type="screen4x3"/>
  <p:notesSz cx="6934200" cy="9280525"/>
  <p:custDataLst>
    <p:tags r:id="rId15"/>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39" autoAdjust="0"/>
  </p:normalViewPr>
  <p:slideViewPr>
    <p:cSldViewPr>
      <p:cViewPr varScale="1">
        <p:scale>
          <a:sx n="108" d="100"/>
          <a:sy n="108" d="100"/>
        </p:scale>
        <p:origin x="1098" y="10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2515" y="-427"/>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802.11-17/xxxxr0</a:t>
            </a:r>
            <a:endParaRPr lang="en-US" dirty="0"/>
          </a:p>
        </p:txBody>
      </p:sp>
      <p:sp>
        <p:nvSpPr>
          <p:cNvPr id="3076" name="Rectangle 4"/>
          <p:cNvSpPr>
            <a:spLocks noGrp="1" noChangeArrowheads="1"/>
          </p:cNvSpPr>
          <p:nvPr>
            <p:ph type="ftr" sz="quarter" idx="2"/>
          </p:nvPr>
        </p:nvSpPr>
        <p:spPr bwMode="auto">
          <a:xfrm>
            <a:off x="4942893" y="8982075"/>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a:t>/ </a:t>
            </a:r>
            <a:r>
              <a:rPr lang="en-US" dirty="0" err="1" smtClean="0"/>
              <a:t>Huawei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802.11-17/xxxxr0</a:t>
            </a:r>
            <a:endParaRPr lang="en-US" dirty="0"/>
          </a:p>
        </p:txBody>
      </p:sp>
      <p:sp>
        <p:nvSpPr>
          <p:cNvPr id="2051" name="Rectangle 3"/>
          <p:cNvSpPr>
            <a:spLocks noGrp="1" noChangeArrowheads="1"/>
          </p:cNvSpPr>
          <p:nvPr>
            <p:ph type="dt" idx="1"/>
          </p:nvPr>
        </p:nvSpPr>
        <p:spPr bwMode="auto">
          <a:xfrm>
            <a:off x="654050" y="95706"/>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March 2017</a:t>
            </a:r>
            <a:endParaRPr lang="en-US" dirty="0"/>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4907260" y="8985250"/>
            <a:ext cx="13369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a:defRPr/>
            </a:pPr>
            <a:r>
              <a:rPr lang="en-US" altLang="zh-CN" dirty="0" smtClean="0"/>
              <a:t>Jiamin Chen /Huawei</a:t>
            </a:r>
            <a:endParaRPr lang="en-US" altLang="zh-CN"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3375"/>
            <a:ext cx="968214" cy="276999"/>
          </a:xfrm>
        </p:spPr>
        <p:txBody>
          <a:bodyPr/>
          <a:lstStyle>
            <a:lvl1pPr>
              <a:defRPr smtClean="0"/>
            </a:lvl1pPr>
          </a:lstStyle>
          <a:p>
            <a:pPr>
              <a:defRPr/>
            </a:pPr>
            <a:r>
              <a:rPr lang="en-US" altLang="zh-CN" dirty="0" smtClean="0"/>
              <a:t>May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John Li (Huawei)</a:t>
            </a:r>
            <a:endParaRPr lang="en-US" dirty="0"/>
          </a:p>
        </p:txBody>
      </p:sp>
    </p:spTree>
    <p:extLst>
      <p:ext uri="{BB962C8B-B14F-4D97-AF65-F5344CB8AC3E}">
        <p14:creationId xmlns:p14="http://schemas.microsoft.com/office/powerpoint/2010/main" val="98715135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3375"/>
            <a:ext cx="968214" cy="276999"/>
          </a:xfrm>
        </p:spPr>
        <p:txBody>
          <a:bodyPr/>
          <a:lstStyle>
            <a:lvl1pPr>
              <a:defRPr smtClean="0"/>
            </a:lvl1pPr>
          </a:lstStyle>
          <a:p>
            <a:pPr>
              <a:defRPr/>
            </a:pPr>
            <a:r>
              <a:rPr lang="en-US" altLang="zh-CN" dirty="0" smtClean="0"/>
              <a:t>May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zh-CN" dirty="0" smtClean="0"/>
              <a:t>John Li (Huawei)</a:t>
            </a:r>
            <a:endParaRPr lang="en-US" altLang="zh-CN" dirty="0"/>
          </a:p>
        </p:txBody>
      </p:sp>
    </p:spTree>
    <p:extLst>
      <p:ext uri="{BB962C8B-B14F-4D97-AF65-F5344CB8AC3E}">
        <p14:creationId xmlns:p14="http://schemas.microsoft.com/office/powerpoint/2010/main" val="277674132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968214" cy="276999"/>
          </a:xfrm>
          <a:ln/>
        </p:spPr>
        <p:txBody>
          <a:bodyPr/>
          <a:lstStyle>
            <a:lvl1pPr>
              <a:defRPr/>
            </a:lvl1pPr>
          </a:lstStyle>
          <a:p>
            <a:pPr>
              <a:defRPr/>
            </a:pPr>
            <a:r>
              <a:rPr lang="en-US" altLang="zh-CN" dirty="0" smtClean="0"/>
              <a:t>May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zh-CN" dirty="0" smtClean="0"/>
              <a:t>John Li (Huawei)</a:t>
            </a:r>
            <a:endParaRPr lang="en-US" altLang="zh-CN" dirty="0"/>
          </a:p>
        </p:txBody>
      </p:sp>
    </p:spTree>
    <p:extLst>
      <p:ext uri="{BB962C8B-B14F-4D97-AF65-F5344CB8AC3E}">
        <p14:creationId xmlns:p14="http://schemas.microsoft.com/office/powerpoint/2010/main" val="369547339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a:xfrm>
            <a:off x="696913" y="333375"/>
            <a:ext cx="968214" cy="276999"/>
          </a:xfrm>
        </p:spPr>
        <p:txBody>
          <a:bodyPr/>
          <a:lstStyle>
            <a:lvl1pPr>
              <a:defRPr smtClean="0"/>
            </a:lvl1pPr>
          </a:lstStyle>
          <a:p>
            <a:pPr>
              <a:defRPr/>
            </a:pPr>
            <a:r>
              <a:rPr lang="en-US" altLang="zh-CN" dirty="0" smtClean="0"/>
              <a:t>May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zh-CN" dirty="0" smtClean="0"/>
              <a:t>John Li (Huawei)</a:t>
            </a:r>
            <a:endParaRPr lang="en-US" altLang="zh-CN" dirty="0"/>
          </a:p>
        </p:txBody>
      </p:sp>
    </p:spTree>
    <p:extLst>
      <p:ext uri="{BB962C8B-B14F-4D97-AF65-F5344CB8AC3E}">
        <p14:creationId xmlns:p14="http://schemas.microsoft.com/office/powerpoint/2010/main" val="116702240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333375"/>
            <a:ext cx="968214" cy="276999"/>
          </a:xfrm>
        </p:spPr>
        <p:txBody>
          <a:bodyPr/>
          <a:lstStyle>
            <a:lvl1pPr>
              <a:defRPr smtClean="0"/>
            </a:lvl1pPr>
          </a:lstStyle>
          <a:p>
            <a:pPr>
              <a:defRPr/>
            </a:pPr>
            <a:r>
              <a:rPr lang="en-US" altLang="zh-CN" dirty="0" smtClean="0"/>
              <a:t>May 2017</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zh-CN" dirty="0" smtClean="0"/>
              <a:t>John Li (Huawei)</a:t>
            </a:r>
            <a:endParaRPr lang="en-US" altLang="zh-CN" dirty="0"/>
          </a:p>
        </p:txBody>
      </p:sp>
    </p:spTree>
    <p:extLst>
      <p:ext uri="{BB962C8B-B14F-4D97-AF65-F5344CB8AC3E}">
        <p14:creationId xmlns:p14="http://schemas.microsoft.com/office/powerpoint/2010/main" val="75662522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968214" cy="276999"/>
          </a:xfrm>
        </p:spPr>
        <p:txBody>
          <a:bodyPr/>
          <a:lstStyle>
            <a:lvl1pPr>
              <a:defRPr smtClean="0"/>
            </a:lvl1pPr>
          </a:lstStyle>
          <a:p>
            <a:pPr>
              <a:defRPr/>
            </a:pPr>
            <a:r>
              <a:rPr lang="en-US" altLang="zh-CN" dirty="0" smtClean="0"/>
              <a:t>May 2017</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zh-CN" dirty="0" smtClean="0"/>
              <a:t>John Li (Huawei)</a:t>
            </a:r>
            <a:endParaRPr lang="en-US" altLang="zh-CN" dirty="0"/>
          </a:p>
        </p:txBody>
      </p:sp>
    </p:spTree>
    <p:extLst>
      <p:ext uri="{BB962C8B-B14F-4D97-AF65-F5344CB8AC3E}">
        <p14:creationId xmlns:p14="http://schemas.microsoft.com/office/powerpoint/2010/main" val="375421728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968214" cy="276999"/>
          </a:xfrm>
        </p:spPr>
        <p:txBody>
          <a:bodyPr/>
          <a:lstStyle>
            <a:lvl1pPr>
              <a:defRPr smtClean="0"/>
            </a:lvl1pPr>
          </a:lstStyle>
          <a:p>
            <a:pPr>
              <a:defRPr/>
            </a:pPr>
            <a:r>
              <a:rPr lang="en-US" altLang="zh-CN" dirty="0" smtClean="0"/>
              <a:t>May 2017</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zh-CN" dirty="0" smtClean="0"/>
              <a:t>John Li (Huawei)</a:t>
            </a:r>
            <a:endParaRPr lang="en-US" altLang="zh-CN" dirty="0"/>
          </a:p>
        </p:txBody>
      </p:sp>
    </p:spTree>
    <p:extLst>
      <p:ext uri="{BB962C8B-B14F-4D97-AF65-F5344CB8AC3E}">
        <p14:creationId xmlns:p14="http://schemas.microsoft.com/office/powerpoint/2010/main" val="284946944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3008313" cy="742404"/>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92696"/>
            <a:ext cx="5111750" cy="5433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968214" cy="276999"/>
          </a:xfrm>
        </p:spPr>
        <p:txBody>
          <a:bodyPr/>
          <a:lstStyle>
            <a:lvl1pPr>
              <a:defRPr smtClean="0"/>
            </a:lvl1pPr>
          </a:lstStyle>
          <a:p>
            <a:pPr>
              <a:defRPr/>
            </a:pPr>
            <a:r>
              <a:rPr lang="en-US" altLang="zh-CN" dirty="0" smtClean="0"/>
              <a:t>May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zh-CN" dirty="0" smtClean="0"/>
              <a:t>John Li (Huawei)</a:t>
            </a:r>
            <a:endParaRPr lang="en-US" altLang="zh-CN" dirty="0"/>
          </a:p>
        </p:txBody>
      </p:sp>
    </p:spTree>
    <p:extLst>
      <p:ext uri="{BB962C8B-B14F-4D97-AF65-F5344CB8AC3E}">
        <p14:creationId xmlns:p14="http://schemas.microsoft.com/office/powerpoint/2010/main" val="362536285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968214" cy="276999"/>
          </a:xfrm>
        </p:spPr>
        <p:txBody>
          <a:bodyPr/>
          <a:lstStyle>
            <a:lvl1pPr>
              <a:defRPr smtClean="0"/>
            </a:lvl1pPr>
          </a:lstStyle>
          <a:p>
            <a:pPr>
              <a:defRPr/>
            </a:pPr>
            <a:r>
              <a:rPr lang="en-US" altLang="zh-CN" dirty="0" smtClean="0"/>
              <a:t>May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zh-CN" dirty="0" smtClean="0"/>
              <a:t>John Li (Huawei)</a:t>
            </a:r>
            <a:endParaRPr lang="en-US" altLang="zh-CN" dirty="0"/>
          </a:p>
        </p:txBody>
      </p:sp>
    </p:spTree>
    <p:extLst>
      <p:ext uri="{BB962C8B-B14F-4D97-AF65-F5344CB8AC3E}">
        <p14:creationId xmlns:p14="http://schemas.microsoft.com/office/powerpoint/2010/main" val="370291760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May 2017</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John Li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4469991" y="332601"/>
            <a:ext cx="3975512"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kern="1200" dirty="0" smtClean="0">
                <a:solidFill>
                  <a:schemeClr val="tx1"/>
                </a:solidFill>
                <a:latin typeface="Times New Roman" panose="02020603050405020304" pitchFamily="18" charset="0"/>
                <a:ea typeface="ＭＳ Ｐゴシック" pitchFamily="34" charset="-128"/>
                <a:cs typeface="+mn-cs"/>
              </a:rPr>
              <a:t>doc.: IEEE 802.11-17-0725-00-</a:t>
            </a:r>
            <a:r>
              <a:rPr lang="en-US" altLang="zh-CN" sz="1800" b="1" kern="1200" dirty="0" err="1" smtClean="0">
                <a:solidFill>
                  <a:schemeClr val="tx1"/>
                </a:solidFill>
                <a:latin typeface="Times New Roman" panose="02020603050405020304" pitchFamily="18" charset="0"/>
                <a:ea typeface="ＭＳ Ｐゴシック" pitchFamily="34" charset="-128"/>
                <a:cs typeface="+mn-cs"/>
              </a:rPr>
              <a:t>00lc</a:t>
            </a:r>
            <a:endParaRPr lang="en-US" altLang="zh-CN" sz="1800" b="1" kern="1200" dirty="0" smtClean="0">
              <a:solidFill>
                <a:schemeClr val="tx1"/>
              </a:solidFill>
              <a:latin typeface="Times New Roman" panose="02020603050405020304" pitchFamily="18" charset="0"/>
              <a:ea typeface="ＭＳ Ｐゴシック" pitchFamily="34" charset="-128"/>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4.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7/11-17-0023-04-00lc-lc-tig-draft-report-outline.docx"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96913" y="333375"/>
            <a:ext cx="968214" cy="276999"/>
          </a:xfrm>
        </p:spPr>
        <p:txBody>
          <a:bodyPr/>
          <a:lstStyle/>
          <a:p>
            <a:pPr>
              <a:defRPr/>
            </a:pPr>
            <a:r>
              <a:rPr lang="en-US" altLang="zh-CN" dirty="0" smtClean="0"/>
              <a:t>May 2017</a:t>
            </a:r>
            <a:endParaRPr lang="en-US" altLang="zh-CN" dirty="0"/>
          </a:p>
        </p:txBody>
      </p:sp>
      <p:sp>
        <p:nvSpPr>
          <p:cNvPr id="3" name="灯片编号占位符 2"/>
          <p:cNvSpPr>
            <a:spLocks noGrp="1"/>
          </p:cNvSpPr>
          <p:nvPr>
            <p:ph type="sldNum" sz="quarter" idx="12"/>
          </p:nvPr>
        </p:nvSpPr>
        <p:spPr/>
        <p:txBody>
          <a:bodyPr/>
          <a:lstStyle/>
          <a:p>
            <a:r>
              <a:rPr lang="en-US" altLang="zh-CN" smtClean="0"/>
              <a:t>Slide </a:t>
            </a:r>
            <a:fld id="{FCBA75C4-5DAF-4D56-9050-985095B3A87B}" type="slidenum">
              <a:rPr lang="en-US" altLang="zh-CN" smtClean="0"/>
              <a:pPr/>
              <a:t>1</a:t>
            </a:fld>
            <a:endParaRPr lang="en-US" altLang="zh-CN"/>
          </a:p>
        </p:txBody>
      </p:sp>
      <p:sp>
        <p:nvSpPr>
          <p:cNvPr id="4" name="页脚占位符 3"/>
          <p:cNvSpPr>
            <a:spLocks noGrp="1"/>
          </p:cNvSpPr>
          <p:nvPr>
            <p:ph type="ftr" sz="quarter" idx="3"/>
          </p:nvPr>
        </p:nvSpPr>
        <p:spPr/>
        <p:txBody>
          <a:bodyPr/>
          <a:lstStyle/>
          <a:p>
            <a:pPr>
              <a:defRPr/>
            </a:pPr>
            <a:r>
              <a:rPr lang="en-US" smtClean="0"/>
              <a:t>Qiang Li (John) (Huawei)</a:t>
            </a:r>
            <a:endParaRPr lang="en-US" dirty="0"/>
          </a:p>
        </p:txBody>
      </p:sp>
      <p:sp>
        <p:nvSpPr>
          <p:cNvPr id="5"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2017-04-26</a:t>
            </a:r>
            <a:endParaRPr lang="en-US" sz="2000" kern="0" dirty="0">
              <a:latin typeface="+mn-lt"/>
              <a:ea typeface="+mn-ea"/>
            </a:endParaRPr>
          </a:p>
        </p:txBody>
      </p:sp>
      <p:sp>
        <p:nvSpPr>
          <p:cNvPr id="6"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smtClean="0"/>
              <a:t>Author(s):</a:t>
            </a:r>
            <a:endParaRPr lang="en-US" altLang="zh-CN" sz="2000" dirty="0"/>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smtClean="0">
                <a:solidFill>
                  <a:schemeClr val="tx2"/>
                </a:solidFill>
              </a:rPr>
              <a:t>Suggested modifications </a:t>
            </a:r>
            <a:r>
              <a:rPr lang="en-US" altLang="zh-CN" sz="3200" b="1" dirty="0">
                <a:solidFill>
                  <a:schemeClr val="tx2"/>
                </a:solidFill>
              </a:rPr>
              <a:t>to </a:t>
            </a:r>
            <a:r>
              <a:rPr lang="en-US" altLang="zh-CN" sz="3200" b="1" dirty="0" smtClean="0">
                <a:solidFill>
                  <a:schemeClr val="tx2"/>
                </a:solidFill>
              </a:rPr>
              <a:t>TIG report</a:t>
            </a:r>
            <a:endParaRPr lang="en-US" altLang="zh-CN" sz="3200" b="1" dirty="0">
              <a:solidFill>
                <a:schemeClr val="tx2"/>
              </a:solidFill>
            </a:endParaRPr>
          </a:p>
        </p:txBody>
      </p:sp>
      <p:graphicFrame>
        <p:nvGraphicFramePr>
          <p:cNvPr id="8" name="Object 11"/>
          <p:cNvGraphicFramePr>
            <a:graphicFrameLocks noChangeAspect="1"/>
          </p:cNvGraphicFramePr>
          <p:nvPr>
            <p:extLst>
              <p:ext uri="{D42A27DB-BD31-4B8C-83A1-F6EECF244321}">
                <p14:modId xmlns:p14="http://schemas.microsoft.com/office/powerpoint/2010/main" val="414129605"/>
              </p:ext>
            </p:extLst>
          </p:nvPr>
        </p:nvGraphicFramePr>
        <p:xfrm>
          <a:off x="313630" y="3063875"/>
          <a:ext cx="8578850" cy="1716088"/>
        </p:xfrm>
        <a:graphic>
          <a:graphicData uri="http://schemas.openxmlformats.org/presentationml/2006/ole">
            <mc:AlternateContent xmlns:mc="http://schemas.openxmlformats.org/markup-compatibility/2006">
              <mc:Choice xmlns:v="urn:schemas-microsoft-com:vml" Requires="v">
                <p:oleObj spid="_x0000_s29735" name="Document" r:id="rId4" imgW="9143050" imgH="1826514" progId="Word.Document.8">
                  <p:embed/>
                </p:oleObj>
              </mc:Choice>
              <mc:Fallback>
                <p:oleObj name="Document" r:id="rId4" imgW="9143050" imgH="1826514" progId="Word.Document.8">
                  <p:embed/>
                  <p:pic>
                    <p:nvPicPr>
                      <p:cNvPr id="0" name="Picture 4"/>
                      <p:cNvPicPr>
                        <a:picLocks noChangeAspect="1" noChangeArrowheads="1"/>
                      </p:cNvPicPr>
                      <p:nvPr/>
                    </p:nvPicPr>
                    <p:blipFill>
                      <a:blip r:embed="rId5"/>
                      <a:srcRect/>
                      <a:stretch>
                        <a:fillRect/>
                      </a:stretch>
                    </p:blipFill>
                    <p:spPr bwMode="auto">
                      <a:xfrm>
                        <a:off x="313630" y="3063875"/>
                        <a:ext cx="8578850" cy="17160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1569332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日期占位符 4"/>
          <p:cNvSpPr>
            <a:spLocks noGrp="1"/>
          </p:cNvSpPr>
          <p:nvPr>
            <p:ph type="dt" sz="half" idx="10"/>
          </p:nvPr>
        </p:nvSpPr>
        <p:spPr>
          <a:xfrm>
            <a:off x="696913" y="333375"/>
            <a:ext cx="968214" cy="276999"/>
          </a:xfrm>
        </p:spPr>
        <p:txBody>
          <a:bodyPr/>
          <a:lstStyle/>
          <a:p>
            <a:pPr>
              <a:defRPr/>
            </a:pPr>
            <a:r>
              <a:rPr lang="en-US" altLang="zh-CN" dirty="0" smtClean="0"/>
              <a:t>May 2017</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8B0F5597-A47C-4D34-9350-611EB446D352}" type="slidenum">
              <a:rPr lang="en-US" altLang="zh-CN" smtClean="0"/>
              <a:pPr/>
              <a:t>10</a:t>
            </a:fld>
            <a:endParaRPr lang="en-US" altLang="zh-CN"/>
          </a:p>
        </p:txBody>
      </p:sp>
      <p:sp>
        <p:nvSpPr>
          <p:cNvPr id="7" name="页脚占位符 6"/>
          <p:cNvSpPr>
            <a:spLocks noGrp="1"/>
          </p:cNvSpPr>
          <p:nvPr>
            <p:ph type="ftr" sz="quarter" idx="3"/>
          </p:nvPr>
        </p:nvSpPr>
        <p:spPr/>
        <p:txBody>
          <a:bodyPr/>
          <a:lstStyle/>
          <a:p>
            <a:pPr>
              <a:defRPr/>
            </a:pPr>
            <a:r>
              <a:rPr lang="en-US" altLang="zh-CN" smtClean="0"/>
              <a:t>Qiang Li (John) (Huawei)</a:t>
            </a:r>
            <a:endParaRPr lang="en-US" altLang="zh-CN" dirty="0"/>
          </a:p>
        </p:txBody>
      </p:sp>
      <p:sp>
        <p:nvSpPr>
          <p:cNvPr id="8" name="标题 1"/>
          <p:cNvSpPr>
            <a:spLocks noGrp="1"/>
          </p:cNvSpPr>
          <p:nvPr>
            <p:ph type="title"/>
          </p:nvPr>
        </p:nvSpPr>
        <p:spPr>
          <a:xfrm>
            <a:off x="685800" y="685800"/>
            <a:ext cx="7772400" cy="1066800"/>
          </a:xfrm>
        </p:spPr>
        <p:txBody>
          <a:bodyPr/>
          <a:lstStyle/>
          <a:p>
            <a:r>
              <a:rPr lang="en-US" altLang="zh-CN" dirty="0" smtClean="0"/>
              <a:t>Text for “</a:t>
            </a:r>
            <a:r>
              <a:rPr lang="en-US" altLang="zh-CN" dirty="0"/>
              <a:t>What modulation techniques are available in the literature for LC</a:t>
            </a:r>
            <a:r>
              <a:rPr lang="en-US" altLang="zh-CN" dirty="0" smtClean="0"/>
              <a:t>?”</a:t>
            </a:r>
            <a:endParaRPr lang="zh-CN" altLang="en-US" dirty="0"/>
          </a:p>
        </p:txBody>
      </p:sp>
      <p:sp>
        <p:nvSpPr>
          <p:cNvPr id="9" name="内容占位符 2"/>
          <p:cNvSpPr>
            <a:spLocks noGrp="1"/>
          </p:cNvSpPr>
          <p:nvPr>
            <p:ph sz="half" idx="1"/>
          </p:nvPr>
        </p:nvSpPr>
        <p:spPr>
          <a:xfrm>
            <a:off x="685800" y="1981200"/>
            <a:ext cx="7772400" cy="1447800"/>
          </a:xfrm>
        </p:spPr>
        <p:txBody>
          <a:bodyPr/>
          <a:lstStyle/>
          <a:p>
            <a:r>
              <a:rPr lang="en-US" altLang="zh-CN" sz="2400" i="1" dirty="0" smtClean="0"/>
              <a:t>Proposal 3: move the current text </a:t>
            </a:r>
            <a:r>
              <a:rPr lang="en-US" altLang="zh-CN" sz="2400" i="1" dirty="0"/>
              <a:t>under the sub-bullet “Reference receiver design/architecture” </a:t>
            </a:r>
            <a:r>
              <a:rPr lang="en-US" altLang="zh-CN" sz="2400" i="1" dirty="0" smtClean="0"/>
              <a:t>to “system architecture”</a:t>
            </a:r>
            <a:r>
              <a:rPr lang="en-US" altLang="zh-CN" sz="1600" dirty="0"/>
              <a:t/>
            </a:r>
            <a:br>
              <a:rPr lang="en-US" altLang="zh-CN" sz="1600" dirty="0"/>
            </a:br>
            <a:endParaRPr lang="zh-CN" altLang="en-US" sz="2400" u="sng" dirty="0"/>
          </a:p>
        </p:txBody>
      </p:sp>
    </p:spTree>
    <p:extLst>
      <p:ext uri="{BB962C8B-B14F-4D97-AF65-F5344CB8AC3E}">
        <p14:creationId xmlns:p14="http://schemas.microsoft.com/office/powerpoint/2010/main" val="21881559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8033" y="3946376"/>
            <a:ext cx="7772400" cy="1066800"/>
          </a:xfrm>
        </p:spPr>
        <p:txBody>
          <a:bodyPr/>
          <a:lstStyle/>
          <a:p>
            <a:r>
              <a:rPr lang="en-US" altLang="zh-CN" dirty="0" smtClean="0"/>
              <a:t>Thank you!</a:t>
            </a:r>
            <a:endParaRPr lang="zh-CN" altLang="en-US" dirty="0"/>
          </a:p>
        </p:txBody>
      </p:sp>
      <p:sp>
        <p:nvSpPr>
          <p:cNvPr id="5" name="日期占位符 4"/>
          <p:cNvSpPr>
            <a:spLocks noGrp="1"/>
          </p:cNvSpPr>
          <p:nvPr>
            <p:ph type="dt" sz="half" idx="10"/>
          </p:nvPr>
        </p:nvSpPr>
        <p:spPr/>
        <p:txBody>
          <a:bodyPr/>
          <a:lstStyle/>
          <a:p>
            <a:pPr>
              <a:defRPr/>
            </a:pPr>
            <a:r>
              <a:rPr lang="en-US" altLang="zh-CN" smtClean="0"/>
              <a:t>May 2017</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8B0F5597-A47C-4D34-9350-611EB446D352}" type="slidenum">
              <a:rPr lang="en-US" altLang="zh-CN" smtClean="0"/>
              <a:pPr/>
              <a:t>11</a:t>
            </a:fld>
            <a:endParaRPr lang="en-US" altLang="zh-CN"/>
          </a:p>
        </p:txBody>
      </p:sp>
      <p:sp>
        <p:nvSpPr>
          <p:cNvPr id="7" name="页脚占位符 6"/>
          <p:cNvSpPr>
            <a:spLocks noGrp="1"/>
          </p:cNvSpPr>
          <p:nvPr>
            <p:ph type="ftr" sz="quarter" idx="3"/>
          </p:nvPr>
        </p:nvSpPr>
        <p:spPr/>
        <p:txBody>
          <a:bodyPr/>
          <a:lstStyle/>
          <a:p>
            <a:pPr>
              <a:defRPr/>
            </a:pPr>
            <a:r>
              <a:rPr lang="en-US" altLang="zh-CN" smtClean="0"/>
              <a:t>Qiang Li (John) (Huawei)</a:t>
            </a:r>
            <a:endParaRPr lang="en-US" altLang="zh-CN" dirty="0"/>
          </a:p>
        </p:txBody>
      </p:sp>
      <p:sp>
        <p:nvSpPr>
          <p:cNvPr id="9" name="标题 1"/>
          <p:cNvSpPr txBox="1">
            <a:spLocks/>
          </p:cNvSpPr>
          <p:nvPr/>
        </p:nvSpPr>
        <p:spPr bwMode="auto">
          <a:xfrm>
            <a:off x="683568" y="1480437"/>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zh-CN" kern="0" dirty="0" smtClean="0"/>
              <a:t>The proposed modifications are illustrated in the attachment</a:t>
            </a:r>
            <a:endParaRPr lang="zh-CN" altLang="en-US" kern="0" dirty="0"/>
          </a:p>
        </p:txBody>
      </p:sp>
      <p:graphicFrame>
        <p:nvGraphicFramePr>
          <p:cNvPr id="3" name="对象 2"/>
          <p:cNvGraphicFramePr>
            <a:graphicFrameLocks noChangeAspect="1"/>
          </p:cNvGraphicFramePr>
          <p:nvPr>
            <p:extLst>
              <p:ext uri="{D42A27DB-BD31-4B8C-83A1-F6EECF244321}">
                <p14:modId xmlns:p14="http://schemas.microsoft.com/office/powerpoint/2010/main" val="2740063951"/>
              </p:ext>
            </p:extLst>
          </p:nvPr>
        </p:nvGraphicFramePr>
        <p:xfrm>
          <a:off x="1347936" y="3081544"/>
          <a:ext cx="6443663" cy="671512"/>
        </p:xfrm>
        <a:graphic>
          <a:graphicData uri="http://schemas.openxmlformats.org/presentationml/2006/ole">
            <mc:AlternateContent xmlns:mc="http://schemas.openxmlformats.org/markup-compatibility/2006">
              <mc:Choice xmlns:v="urn:schemas-microsoft-com:vml" Requires="v">
                <p:oleObj spid="_x0000_s32790" name="包装程序外壳对象" showAsIcon="1" r:id="rId3" imgW="6444000" imgH="672120" progId="Package">
                  <p:embed/>
                </p:oleObj>
              </mc:Choice>
              <mc:Fallback>
                <p:oleObj name="包装程序外壳对象" showAsIcon="1" r:id="rId3" imgW="6444000" imgH="672120" progId="Package">
                  <p:embed/>
                  <p:pic>
                    <p:nvPicPr>
                      <p:cNvPr id="0" name=""/>
                      <p:cNvPicPr/>
                      <p:nvPr/>
                    </p:nvPicPr>
                    <p:blipFill>
                      <a:blip r:embed="rId4"/>
                      <a:stretch>
                        <a:fillRect/>
                      </a:stretch>
                    </p:blipFill>
                    <p:spPr>
                      <a:xfrm>
                        <a:off x="1347936" y="3081544"/>
                        <a:ext cx="6443663" cy="671512"/>
                      </a:xfrm>
                      <a:prstGeom prst="rect">
                        <a:avLst/>
                      </a:prstGeom>
                    </p:spPr>
                  </p:pic>
                </p:oleObj>
              </mc:Fallback>
            </mc:AlternateContent>
          </a:graphicData>
        </a:graphic>
      </p:graphicFrame>
    </p:spTree>
    <p:extLst>
      <p:ext uri="{BB962C8B-B14F-4D97-AF65-F5344CB8AC3E}">
        <p14:creationId xmlns:p14="http://schemas.microsoft.com/office/powerpoint/2010/main" val="1872297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96913" y="333375"/>
            <a:ext cx="968214" cy="276999"/>
          </a:xfrm>
        </p:spPr>
        <p:txBody>
          <a:bodyPr/>
          <a:lstStyle/>
          <a:p>
            <a:pPr>
              <a:defRPr/>
            </a:pPr>
            <a:r>
              <a:rPr lang="en-US" altLang="zh-CN" dirty="0" smtClean="0"/>
              <a:t>May 2017</a:t>
            </a:r>
            <a:endParaRPr lang="en-US" altLang="zh-CN" dirty="0"/>
          </a:p>
        </p:txBody>
      </p:sp>
      <p:sp>
        <p:nvSpPr>
          <p:cNvPr id="3" name="灯片编号占位符 2"/>
          <p:cNvSpPr>
            <a:spLocks noGrp="1"/>
          </p:cNvSpPr>
          <p:nvPr>
            <p:ph type="sldNum" sz="quarter" idx="12"/>
          </p:nvPr>
        </p:nvSpPr>
        <p:spPr/>
        <p:txBody>
          <a:bodyPr/>
          <a:lstStyle/>
          <a:p>
            <a:r>
              <a:rPr lang="en-US" altLang="zh-CN" smtClean="0"/>
              <a:t>Slide </a:t>
            </a:r>
            <a:fld id="{FCBA75C4-5DAF-4D56-9050-985095B3A87B}" type="slidenum">
              <a:rPr lang="en-US" altLang="zh-CN" smtClean="0"/>
              <a:pPr/>
              <a:t>2</a:t>
            </a:fld>
            <a:endParaRPr lang="en-US" altLang="zh-CN"/>
          </a:p>
        </p:txBody>
      </p:sp>
      <p:sp>
        <p:nvSpPr>
          <p:cNvPr id="4" name="页脚占位符 3"/>
          <p:cNvSpPr>
            <a:spLocks noGrp="1"/>
          </p:cNvSpPr>
          <p:nvPr>
            <p:ph type="ftr" sz="quarter" idx="3"/>
          </p:nvPr>
        </p:nvSpPr>
        <p:spPr/>
        <p:txBody>
          <a:bodyPr/>
          <a:lstStyle/>
          <a:p>
            <a:pPr>
              <a:defRPr/>
            </a:pPr>
            <a:r>
              <a:rPr lang="en-US" smtClean="0"/>
              <a:t>Qiang Li (John) (Huawei)</a:t>
            </a:r>
            <a:endParaRPr lang="en-US" dirty="0"/>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800" dirty="0" smtClean="0">
                <a:latin typeface="Times New Roman" charset="0"/>
              </a:rPr>
              <a:t>This contribution provides suggested modifications to TIG report</a:t>
            </a:r>
            <a:r>
              <a:rPr lang="en-GB" altLang="zh-CN" sz="2800" dirty="0" smtClean="0">
                <a:latin typeface="Times New Roman" charset="0"/>
              </a:rPr>
              <a:t> (</a:t>
            </a:r>
            <a:r>
              <a:rPr lang="en-GB" altLang="zh-CN" sz="2800" dirty="0" err="1" smtClean="0">
                <a:latin typeface="Times New Roman" charset="0"/>
              </a:rPr>
              <a:t>rev4</a:t>
            </a:r>
            <a:r>
              <a:rPr lang="en-GB" altLang="zh-CN" sz="2800" dirty="0" smtClean="0">
                <a:latin typeface="Times New Roman" charset="0"/>
              </a:rPr>
              <a:t>)</a:t>
            </a:r>
            <a:endParaRPr lang="en-US" sz="2800" dirty="0">
              <a:latin typeface="Times New Roman" charset="0"/>
            </a:endParaRPr>
          </a:p>
        </p:txBody>
      </p:sp>
    </p:spTree>
    <p:extLst>
      <p:ext uri="{BB962C8B-B14F-4D97-AF65-F5344CB8AC3E}">
        <p14:creationId xmlns:p14="http://schemas.microsoft.com/office/powerpoint/2010/main" val="37242522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日期占位符 4"/>
          <p:cNvSpPr>
            <a:spLocks noGrp="1"/>
          </p:cNvSpPr>
          <p:nvPr>
            <p:ph type="dt" sz="half" idx="10"/>
          </p:nvPr>
        </p:nvSpPr>
        <p:spPr>
          <a:xfrm>
            <a:off x="696913" y="333375"/>
            <a:ext cx="968214" cy="276999"/>
          </a:xfrm>
        </p:spPr>
        <p:txBody>
          <a:bodyPr/>
          <a:lstStyle/>
          <a:p>
            <a:pPr>
              <a:defRPr/>
            </a:pPr>
            <a:r>
              <a:rPr lang="en-US" altLang="zh-CN" dirty="0" smtClean="0"/>
              <a:t>May 2017</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8B0F5597-A47C-4D34-9350-611EB446D352}" type="slidenum">
              <a:rPr lang="en-US" altLang="zh-CN" smtClean="0"/>
              <a:pPr/>
              <a:t>3</a:t>
            </a:fld>
            <a:endParaRPr lang="en-US" altLang="zh-CN"/>
          </a:p>
        </p:txBody>
      </p:sp>
      <p:sp>
        <p:nvSpPr>
          <p:cNvPr id="7" name="页脚占位符 6"/>
          <p:cNvSpPr>
            <a:spLocks noGrp="1"/>
          </p:cNvSpPr>
          <p:nvPr>
            <p:ph type="ftr" sz="quarter" idx="3"/>
          </p:nvPr>
        </p:nvSpPr>
        <p:spPr/>
        <p:txBody>
          <a:bodyPr/>
          <a:lstStyle/>
          <a:p>
            <a:pPr>
              <a:defRPr/>
            </a:pPr>
            <a:r>
              <a:rPr lang="en-US" altLang="zh-CN" smtClean="0"/>
              <a:t>Qiang Li (John) (Huawei)</a:t>
            </a:r>
            <a:endParaRPr lang="en-US" altLang="zh-CN" dirty="0"/>
          </a:p>
        </p:txBody>
      </p:sp>
      <p:sp>
        <p:nvSpPr>
          <p:cNvPr id="8" name="Title 1"/>
          <p:cNvSpPr>
            <a:spLocks noGrp="1"/>
          </p:cNvSpPr>
          <p:nvPr>
            <p:ph type="title"/>
          </p:nvPr>
        </p:nvSpPr>
        <p:spPr>
          <a:xfrm>
            <a:off x="685800" y="685800"/>
            <a:ext cx="7772400" cy="1066800"/>
          </a:xfrm>
        </p:spPr>
        <p:txBody>
          <a:bodyPr/>
          <a:lstStyle/>
          <a:p>
            <a:r>
              <a:rPr lang="en-US" altLang="zh-CN" dirty="0" smtClean="0"/>
              <a:t>Introduction</a:t>
            </a:r>
          </a:p>
        </p:txBody>
      </p:sp>
      <p:sp>
        <p:nvSpPr>
          <p:cNvPr id="9" name="Content Placeholder 6"/>
          <p:cNvSpPr>
            <a:spLocks noGrp="1"/>
          </p:cNvSpPr>
          <p:nvPr>
            <p:ph sz="half" idx="2"/>
          </p:nvPr>
        </p:nvSpPr>
        <p:spPr>
          <a:xfrm>
            <a:off x="611560" y="1844824"/>
            <a:ext cx="8352928" cy="4536504"/>
          </a:xfrm>
        </p:spPr>
        <p:txBody>
          <a:bodyPr/>
          <a:lstStyle/>
          <a:p>
            <a:pPr>
              <a:lnSpc>
                <a:spcPct val="90000"/>
              </a:lnSpc>
            </a:pPr>
            <a:r>
              <a:rPr lang="en-US" altLang="zh-CN" sz="2400" dirty="0" smtClean="0"/>
              <a:t>The </a:t>
            </a:r>
            <a:r>
              <a:rPr lang="en-US" altLang="zh-CN" sz="2400" dirty="0"/>
              <a:t>latest </a:t>
            </a:r>
            <a:r>
              <a:rPr lang="en-US" altLang="zh-CN" sz="2400" dirty="0" smtClean="0"/>
              <a:t>version (</a:t>
            </a:r>
            <a:r>
              <a:rPr lang="en-US" altLang="zh-CN" sz="2400" dirty="0" err="1" smtClean="0"/>
              <a:t>rev4</a:t>
            </a:r>
            <a:r>
              <a:rPr lang="en-US" altLang="zh-CN" sz="2400" dirty="0" smtClean="0"/>
              <a:t>) </a:t>
            </a:r>
            <a:r>
              <a:rPr lang="en-US" altLang="zh-CN" sz="2400" dirty="0"/>
              <a:t>of </a:t>
            </a:r>
            <a:r>
              <a:rPr lang="en-US" altLang="zh-CN" sz="2400" dirty="0" smtClean="0"/>
              <a:t>TIG report is available at</a:t>
            </a:r>
          </a:p>
          <a:p>
            <a:pPr lvl="1">
              <a:lnSpc>
                <a:spcPct val="90000"/>
              </a:lnSpc>
            </a:pPr>
            <a:r>
              <a:rPr lang="en-US" altLang="zh-CN" sz="2000" dirty="0" smtClean="0">
                <a:hlinkClick r:id="rId2"/>
              </a:rPr>
              <a:t>https</a:t>
            </a:r>
            <a:r>
              <a:rPr lang="en-US" altLang="zh-CN" sz="2000" dirty="0">
                <a:hlinkClick r:id="rId2"/>
              </a:rPr>
              <a:t>://</a:t>
            </a:r>
            <a:r>
              <a:rPr lang="en-US" altLang="zh-CN" sz="2000" dirty="0" err="1" smtClean="0">
                <a:hlinkClick r:id="rId2"/>
              </a:rPr>
              <a:t>mentor.ieee.org</a:t>
            </a:r>
            <a:r>
              <a:rPr lang="en-US" altLang="zh-CN" sz="2000" dirty="0" smtClean="0">
                <a:hlinkClick r:id="rId2"/>
              </a:rPr>
              <a:t>/802.11/</a:t>
            </a:r>
            <a:r>
              <a:rPr lang="en-US" altLang="zh-CN" sz="2000" dirty="0" err="1" smtClean="0">
                <a:hlinkClick r:id="rId2"/>
              </a:rPr>
              <a:t>dcn</a:t>
            </a:r>
            <a:r>
              <a:rPr lang="en-US" altLang="zh-CN" sz="2000" dirty="0" smtClean="0">
                <a:hlinkClick r:id="rId2"/>
              </a:rPr>
              <a:t>/17/11-17-0023-04-</a:t>
            </a:r>
            <a:r>
              <a:rPr lang="en-US" altLang="zh-CN" sz="2000" dirty="0" err="1" smtClean="0">
                <a:hlinkClick r:id="rId2"/>
              </a:rPr>
              <a:t>00lc</a:t>
            </a:r>
            <a:r>
              <a:rPr lang="en-US" altLang="zh-CN" sz="2000" dirty="0" smtClean="0">
                <a:hlinkClick r:id="rId2"/>
              </a:rPr>
              <a:t>-</a:t>
            </a:r>
            <a:r>
              <a:rPr lang="en-US" altLang="zh-CN" sz="2000" dirty="0" err="1" smtClean="0">
                <a:hlinkClick r:id="rId2"/>
              </a:rPr>
              <a:t>lc</a:t>
            </a:r>
            <a:r>
              <a:rPr lang="en-US" altLang="zh-CN" sz="2000" dirty="0" smtClean="0">
                <a:hlinkClick r:id="rId2"/>
              </a:rPr>
              <a:t>-</a:t>
            </a:r>
            <a:r>
              <a:rPr lang="en-US" altLang="zh-CN" sz="2000" dirty="0" err="1" smtClean="0">
                <a:hlinkClick r:id="rId2"/>
              </a:rPr>
              <a:t>tig</a:t>
            </a:r>
            <a:r>
              <a:rPr lang="en-US" altLang="zh-CN" sz="2000" dirty="0" smtClean="0">
                <a:hlinkClick r:id="rId2"/>
              </a:rPr>
              <a:t>-draft-report-</a:t>
            </a:r>
            <a:r>
              <a:rPr lang="en-US" altLang="zh-CN" sz="2000" dirty="0" err="1" smtClean="0">
                <a:hlinkClick r:id="rId2"/>
              </a:rPr>
              <a:t>outline.docx</a:t>
            </a:r>
            <a:r>
              <a:rPr lang="en-US" altLang="zh-CN" sz="2000" dirty="0" smtClean="0"/>
              <a:t> </a:t>
            </a:r>
            <a:endParaRPr lang="en-US" altLang="zh-CN" sz="2400" dirty="0" smtClean="0"/>
          </a:p>
          <a:p>
            <a:pPr>
              <a:lnSpc>
                <a:spcPct val="90000"/>
              </a:lnSpc>
            </a:pPr>
            <a:endParaRPr lang="en-US" altLang="zh-CN" sz="2400" dirty="0" smtClean="0"/>
          </a:p>
          <a:p>
            <a:pPr>
              <a:lnSpc>
                <a:spcPct val="90000"/>
              </a:lnSpc>
            </a:pPr>
            <a:r>
              <a:rPr lang="en-US" altLang="zh-CN" sz="2400" dirty="0" smtClean="0"/>
              <a:t>In this contribution, several modifications to the document are proposed</a:t>
            </a:r>
          </a:p>
        </p:txBody>
      </p:sp>
    </p:spTree>
    <p:extLst>
      <p:ext uri="{BB962C8B-B14F-4D97-AF65-F5344CB8AC3E}">
        <p14:creationId xmlns:p14="http://schemas.microsoft.com/office/powerpoint/2010/main" val="25266139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日期占位符 4"/>
          <p:cNvSpPr>
            <a:spLocks noGrp="1"/>
          </p:cNvSpPr>
          <p:nvPr>
            <p:ph type="dt" sz="half" idx="10"/>
          </p:nvPr>
        </p:nvSpPr>
        <p:spPr>
          <a:xfrm>
            <a:off x="696913" y="333375"/>
            <a:ext cx="968214" cy="276999"/>
          </a:xfrm>
        </p:spPr>
        <p:txBody>
          <a:bodyPr/>
          <a:lstStyle/>
          <a:p>
            <a:pPr>
              <a:defRPr/>
            </a:pPr>
            <a:r>
              <a:rPr lang="en-US" altLang="zh-CN" dirty="0" smtClean="0"/>
              <a:t>May 2017</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8B0F5597-A47C-4D34-9350-611EB446D352}" type="slidenum">
              <a:rPr lang="en-US" altLang="zh-CN" smtClean="0"/>
              <a:pPr/>
              <a:t>4</a:t>
            </a:fld>
            <a:endParaRPr lang="en-US" altLang="zh-CN"/>
          </a:p>
        </p:txBody>
      </p:sp>
      <p:sp>
        <p:nvSpPr>
          <p:cNvPr id="7" name="页脚占位符 6"/>
          <p:cNvSpPr>
            <a:spLocks noGrp="1"/>
          </p:cNvSpPr>
          <p:nvPr>
            <p:ph type="ftr" sz="quarter" idx="3"/>
          </p:nvPr>
        </p:nvSpPr>
        <p:spPr/>
        <p:txBody>
          <a:bodyPr/>
          <a:lstStyle/>
          <a:p>
            <a:pPr>
              <a:defRPr/>
            </a:pPr>
            <a:r>
              <a:rPr lang="en-US" altLang="zh-CN" smtClean="0"/>
              <a:t>Qiang Li (John) (Huawei)</a:t>
            </a:r>
            <a:endParaRPr lang="en-US" altLang="zh-CN" dirty="0"/>
          </a:p>
        </p:txBody>
      </p:sp>
      <p:sp>
        <p:nvSpPr>
          <p:cNvPr id="8" name="标题 1"/>
          <p:cNvSpPr>
            <a:spLocks noGrp="1"/>
          </p:cNvSpPr>
          <p:nvPr>
            <p:ph type="title"/>
          </p:nvPr>
        </p:nvSpPr>
        <p:spPr>
          <a:xfrm>
            <a:off x="685800" y="685800"/>
            <a:ext cx="7772400" cy="1066800"/>
          </a:xfrm>
        </p:spPr>
        <p:txBody>
          <a:bodyPr/>
          <a:lstStyle/>
          <a:p>
            <a:r>
              <a:rPr lang="en-US" altLang="zh-CN" dirty="0" smtClean="0"/>
              <a:t>Text for “Factories of the future”</a:t>
            </a:r>
            <a:endParaRPr lang="zh-CN" altLang="en-US" dirty="0"/>
          </a:p>
        </p:txBody>
      </p:sp>
      <p:sp>
        <p:nvSpPr>
          <p:cNvPr id="9" name="内容占位符 2"/>
          <p:cNvSpPr>
            <a:spLocks noGrp="1"/>
          </p:cNvSpPr>
          <p:nvPr>
            <p:ph sz="half" idx="1"/>
          </p:nvPr>
        </p:nvSpPr>
        <p:spPr>
          <a:xfrm>
            <a:off x="685800" y="1981200"/>
            <a:ext cx="7772400" cy="2743944"/>
          </a:xfrm>
        </p:spPr>
        <p:txBody>
          <a:bodyPr/>
          <a:lstStyle/>
          <a:p>
            <a:r>
              <a:rPr lang="en-US" altLang="zh-CN" sz="2400" b="0" dirty="0" smtClean="0"/>
              <a:t>Current text for</a:t>
            </a:r>
            <a:r>
              <a:rPr lang="en-US" altLang="zh-CN" sz="2400" b="0" dirty="0"/>
              <a:t> “Factories of the future - Industrial and manufacturing</a:t>
            </a:r>
            <a:r>
              <a:rPr lang="en-US" altLang="zh-CN" sz="2400" b="0" dirty="0" smtClean="0"/>
              <a:t>” provides several key informations under the same bullet. It may helps to reorganize the text in several sub-bullets for easier understanding. </a:t>
            </a:r>
          </a:p>
          <a:p>
            <a:r>
              <a:rPr lang="en-US" altLang="zh-CN" sz="2400" i="1" dirty="0" smtClean="0"/>
              <a:t>Proposal 1: reorganize current text. The proposed text is shown in the next page.</a:t>
            </a:r>
            <a:endParaRPr lang="en-US" altLang="zh-CN" sz="2400" i="1" dirty="0"/>
          </a:p>
        </p:txBody>
      </p:sp>
    </p:spTree>
    <p:extLst>
      <p:ext uri="{BB962C8B-B14F-4D97-AF65-F5344CB8AC3E}">
        <p14:creationId xmlns:p14="http://schemas.microsoft.com/office/powerpoint/2010/main" val="54959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日期占位符 4"/>
          <p:cNvSpPr>
            <a:spLocks noGrp="1"/>
          </p:cNvSpPr>
          <p:nvPr>
            <p:ph type="dt" sz="half" idx="10"/>
          </p:nvPr>
        </p:nvSpPr>
        <p:spPr>
          <a:xfrm>
            <a:off x="480889" y="333375"/>
            <a:ext cx="1182055" cy="276999"/>
          </a:xfrm>
        </p:spPr>
        <p:txBody>
          <a:bodyPr/>
          <a:lstStyle/>
          <a:p>
            <a:pPr>
              <a:defRPr/>
            </a:pPr>
            <a:r>
              <a:rPr lang="en-US" altLang="zh-CN" smtClean="0"/>
              <a:t>March 2017</a:t>
            </a:r>
            <a:endParaRPr lang="en-US" altLang="zh-CN" dirty="0"/>
          </a:p>
        </p:txBody>
      </p:sp>
      <p:sp>
        <p:nvSpPr>
          <p:cNvPr id="6" name="灯片编号占位符 5"/>
          <p:cNvSpPr>
            <a:spLocks noGrp="1"/>
          </p:cNvSpPr>
          <p:nvPr>
            <p:ph type="sldNum" sz="quarter" idx="12"/>
          </p:nvPr>
        </p:nvSpPr>
        <p:spPr>
          <a:xfrm>
            <a:off x="4128964" y="6475413"/>
            <a:ext cx="530225" cy="182562"/>
          </a:xfrm>
        </p:spPr>
        <p:txBody>
          <a:bodyPr/>
          <a:lstStyle/>
          <a:p>
            <a:r>
              <a:rPr lang="en-US" altLang="zh-CN" smtClean="0"/>
              <a:t>Slide </a:t>
            </a:r>
            <a:fld id="{8B0F5597-A47C-4D34-9350-611EB446D352}" type="slidenum">
              <a:rPr lang="en-US" altLang="zh-CN" smtClean="0"/>
              <a:pPr/>
              <a:t>5</a:t>
            </a:fld>
            <a:endParaRPr lang="en-US" altLang="zh-CN"/>
          </a:p>
        </p:txBody>
      </p:sp>
      <p:sp>
        <p:nvSpPr>
          <p:cNvPr id="7" name="页脚占位符 6"/>
          <p:cNvSpPr>
            <a:spLocks noGrp="1"/>
          </p:cNvSpPr>
          <p:nvPr>
            <p:ph type="ftr" sz="quarter" idx="3"/>
          </p:nvPr>
        </p:nvSpPr>
        <p:spPr>
          <a:xfrm>
            <a:off x="6718176" y="6477000"/>
            <a:ext cx="1600200" cy="184666"/>
          </a:xfrm>
        </p:spPr>
        <p:txBody>
          <a:bodyPr/>
          <a:lstStyle/>
          <a:p>
            <a:pPr>
              <a:defRPr/>
            </a:pPr>
            <a:r>
              <a:rPr lang="en-US" altLang="zh-CN" smtClean="0"/>
              <a:t>Qiang Li (John) (Huawei)</a:t>
            </a:r>
            <a:endParaRPr lang="en-US" altLang="zh-CN" dirty="0"/>
          </a:p>
        </p:txBody>
      </p:sp>
      <p:sp>
        <p:nvSpPr>
          <p:cNvPr id="9" name="矩形 8"/>
          <p:cNvSpPr/>
          <p:nvPr/>
        </p:nvSpPr>
        <p:spPr>
          <a:xfrm>
            <a:off x="3923928" y="395654"/>
            <a:ext cx="5220072" cy="6709529"/>
          </a:xfrm>
          <a:prstGeom prst="rect">
            <a:avLst/>
          </a:prstGeom>
          <a:solidFill>
            <a:schemeClr val="bg1"/>
          </a:solidFill>
        </p:spPr>
        <p:txBody>
          <a:bodyPr wrap="square">
            <a:spAutoFit/>
          </a:bodyPr>
          <a:lstStyle/>
          <a:p>
            <a:pPr marL="742950" lvl="1" indent="-285750" algn="just">
              <a:spcAft>
                <a:spcPts val="0"/>
              </a:spcAft>
              <a:buFont typeface="+mj-lt"/>
              <a:buAutoNum type="alphaLcPeriod"/>
            </a:pPr>
            <a:r>
              <a:rPr lang="en-US" altLang="zh-CN" sz="1100" dirty="0">
                <a:ea typeface="宋体" panose="02010600030101010101" pitchFamily="2" charset="-122"/>
              </a:rPr>
              <a:t>Factories of the future - Industrial and manufacturing</a:t>
            </a:r>
            <a:endParaRPr lang="zh-CN" altLang="zh-CN" sz="1100" dirty="0">
              <a:ea typeface="宋体" panose="02010600030101010101" pitchFamily="2" charset="-122"/>
            </a:endParaRPr>
          </a:p>
          <a:p>
            <a:pPr marL="1143000" lvl="2" indent="-228600">
              <a:spcAft>
                <a:spcPts val="0"/>
              </a:spcAft>
              <a:buFont typeface="+mj-lt"/>
              <a:buAutoNum type="romanLcPeriod"/>
            </a:pPr>
            <a:r>
              <a:rPr lang="en-GB" altLang="zh-CN" sz="1100" dirty="0">
                <a:ea typeface="宋体" panose="02010600030101010101" pitchFamily="2" charset="-122"/>
              </a:rPr>
              <a:t>In industrial and manufacturing scenarios, nowadays wired solutions are mainly used, because of high requirements with respect to robustness, security and low latency. Industrial protocols (i.e. </a:t>
            </a:r>
            <a:r>
              <a:rPr lang="en-GB" altLang="zh-CN" sz="1100" dirty="0" err="1">
                <a:ea typeface="宋体" panose="02010600030101010101" pitchFamily="2" charset="-122"/>
              </a:rPr>
              <a:t>Profinet</a:t>
            </a:r>
            <a:r>
              <a:rPr lang="en-GB" altLang="zh-CN" sz="1100" dirty="0">
                <a:ea typeface="宋体" panose="02010600030101010101" pitchFamily="2" charset="-122"/>
              </a:rPr>
              <a:t>) assign regular network access to the clients and ensure the transmission of data within a specific period and low latency</a:t>
            </a:r>
            <a:r>
              <a:rPr lang="en-GB" altLang="zh-CN" sz="1100" dirty="0" smtClean="0">
                <a:ea typeface="宋体" panose="02010600030101010101" pitchFamily="2" charset="-122"/>
              </a:rPr>
              <a:t>.</a:t>
            </a:r>
            <a:endParaRPr lang="zh-CN" altLang="zh-CN" sz="1100" dirty="0">
              <a:ea typeface="宋体" panose="02010600030101010101" pitchFamily="2" charset="-122"/>
            </a:endParaRPr>
          </a:p>
          <a:p>
            <a:pPr marL="1143000" lvl="2" indent="-228600">
              <a:spcAft>
                <a:spcPts val="0"/>
              </a:spcAft>
              <a:buFont typeface="+mj-lt"/>
              <a:buAutoNum type="romanLcPeriod"/>
            </a:pPr>
            <a:r>
              <a:rPr lang="en-GB" altLang="zh-CN" sz="1100" dirty="0">
                <a:ea typeface="宋体" panose="02010600030101010101" pitchFamily="2" charset="-122"/>
              </a:rPr>
              <a:t>Industrial wireless is also attractive </a:t>
            </a:r>
            <a:r>
              <a:rPr lang="en-GB" altLang="zh-CN" sz="1100" dirty="0" smtClean="0">
                <a:ea typeface="宋体" panose="02010600030101010101" pitchFamily="2" charset="-122"/>
              </a:rPr>
              <a:t>due to easy deployment and flexibility. LC </a:t>
            </a:r>
            <a:r>
              <a:rPr lang="en-GB" altLang="zh-CN" sz="1100" dirty="0">
                <a:ea typeface="宋体" panose="02010600030101010101" pitchFamily="2" charset="-122"/>
              </a:rPr>
              <a:t>based solutions may provide benefits over RF based solutions with respect to,</a:t>
            </a:r>
            <a:endParaRPr lang="zh-CN" altLang="zh-CN" sz="1100" dirty="0">
              <a:ea typeface="宋体" panose="02010600030101010101" pitchFamily="2" charset="-122"/>
            </a:endParaRPr>
          </a:p>
          <a:p>
            <a:pPr marL="1600200" lvl="3" indent="-228600">
              <a:spcAft>
                <a:spcPts val="0"/>
              </a:spcAft>
              <a:buFont typeface="+mj-lt"/>
              <a:buAutoNum type="arabicPeriod"/>
            </a:pPr>
            <a:r>
              <a:rPr lang="en-GB" altLang="zh-CN" sz="1100" u="sng" dirty="0">
                <a:ea typeface="宋体" panose="02010600030101010101" pitchFamily="2" charset="-122"/>
              </a:rPr>
              <a:t>Suitable for dense deployment:</a:t>
            </a:r>
            <a:r>
              <a:rPr lang="en-GB" altLang="zh-CN" sz="1100" dirty="0">
                <a:ea typeface="宋体" panose="02010600030101010101" pitchFamily="2" charset="-122"/>
              </a:rPr>
              <a:t> </a:t>
            </a:r>
            <a:r>
              <a:rPr lang="en-GB" altLang="zh-CN" sz="1100" dirty="0" smtClean="0">
                <a:ea typeface="宋体" panose="02010600030101010101" pitchFamily="2" charset="-122"/>
              </a:rPr>
              <a:t>Manufacturing </a:t>
            </a:r>
            <a:r>
              <a:rPr lang="en-GB" altLang="zh-CN" sz="1100" dirty="0">
                <a:ea typeface="宋体" panose="02010600030101010101" pitchFamily="2" charset="-122"/>
              </a:rPr>
              <a:t>belongs to the so-called dense wireless scenarios with multiple links maintained simultaneously all offering the above mentioned high service quality. </a:t>
            </a:r>
            <a:r>
              <a:rPr lang="en-GB" altLang="zh-CN" sz="1100" dirty="0" smtClean="0">
                <a:ea typeface="宋体" panose="02010600030101010101" pitchFamily="2" charset="-122"/>
              </a:rPr>
              <a:t>LC </a:t>
            </a:r>
            <a:r>
              <a:rPr lang="en-GB" altLang="zh-CN" sz="1100" dirty="0">
                <a:ea typeface="宋体" panose="02010600030101010101" pitchFamily="2" charset="-122"/>
              </a:rPr>
              <a:t>can deliver safe wireless communications with low latency because it has well-confined propagation conditions in very small cells. Moreover, LC can be used complementary to RF systems for data </a:t>
            </a:r>
            <a:r>
              <a:rPr lang="en-GB" altLang="zh-CN" sz="1100" dirty="0" smtClean="0">
                <a:ea typeface="宋体" panose="02010600030101010101" pitchFamily="2" charset="-122"/>
              </a:rPr>
              <a:t>off-loading.</a:t>
            </a:r>
          </a:p>
          <a:p>
            <a:pPr marL="1600200" lvl="3" indent="-228600">
              <a:spcAft>
                <a:spcPts val="0"/>
              </a:spcAft>
              <a:buFont typeface="+mj-lt"/>
              <a:buAutoNum type="arabicPeriod"/>
            </a:pPr>
            <a:r>
              <a:rPr lang="en-GB" altLang="zh-CN" sz="1100" u="sng" dirty="0">
                <a:ea typeface="宋体" panose="02010600030101010101" pitchFamily="2" charset="-122"/>
              </a:rPr>
              <a:t>Coexistence with other RF services: </a:t>
            </a:r>
            <a:r>
              <a:rPr lang="en-GB" altLang="zh-CN" sz="1100" dirty="0">
                <a:ea typeface="宋体" panose="02010600030101010101" pitchFamily="2" charset="-122"/>
              </a:rPr>
              <a:t>One big issue for industrial wireless networks is coexistence with other services. Using other RF links in the same spectrum requires protocols like “listen before talk” which implies unpredictable delays and contradicts low latency requirements. Getting dedicated spectrum for industrial wireless is one way. LC operates in unused spectrum and could be another way to alleviate the current situation. Note that ambient light impose little interference on LC as discussed below in “</a:t>
            </a:r>
            <a:r>
              <a:rPr lang="en-US" altLang="zh-CN" sz="1100" dirty="0">
                <a:ea typeface="宋体" panose="02010600030101010101" pitchFamily="2" charset="-122"/>
              </a:rPr>
              <a:t>LC Technical Feasibility”.</a:t>
            </a:r>
            <a:endParaRPr lang="en-GB" altLang="zh-CN" sz="1100" dirty="0">
              <a:ea typeface="宋体" panose="02010600030101010101" pitchFamily="2" charset="-122"/>
            </a:endParaRPr>
          </a:p>
          <a:p>
            <a:pPr marL="1600200" lvl="3" indent="-228600">
              <a:spcAft>
                <a:spcPts val="0"/>
              </a:spcAft>
              <a:buFont typeface="+mj-lt"/>
              <a:buAutoNum type="arabicPeriod"/>
            </a:pPr>
            <a:r>
              <a:rPr lang="en-GB" altLang="zh-CN" sz="1100" u="sng" dirty="0" smtClean="0">
                <a:ea typeface="宋体" panose="02010600030101010101" pitchFamily="2" charset="-122"/>
              </a:rPr>
              <a:t>Robustness </a:t>
            </a:r>
            <a:r>
              <a:rPr lang="en-GB" altLang="zh-CN" sz="1100" u="sng" dirty="0">
                <a:ea typeface="宋体" panose="02010600030101010101" pitchFamily="2" charset="-122"/>
              </a:rPr>
              <a:t>against jamming: </a:t>
            </a:r>
            <a:r>
              <a:rPr lang="en-GB" altLang="zh-CN" sz="1100" dirty="0">
                <a:ea typeface="宋体" panose="02010600030101010101" pitchFamily="2" charset="-122"/>
              </a:rPr>
              <a:t>it is possible for actors to easily jam the used RF spectrum from great distances outside the plant with simple RF devices. The use of RF-based wireless links instead of cables has obviously a potentially harmful impact on the safe operation of the connected manufacturing facilities in general. In addition, the presence of strong electromagnetic interference may not be suitable for RF communication like in a steel mill, in nuclear power plants or in a power station. On the other hand, LC is inert against RF jamming and EMI, the propagation is confined inside the plant. </a:t>
            </a:r>
            <a:br>
              <a:rPr lang="en-GB" altLang="zh-CN" sz="1100" dirty="0">
                <a:ea typeface="宋体" panose="02010600030101010101" pitchFamily="2" charset="-122"/>
              </a:rPr>
            </a:br>
            <a:endParaRPr lang="zh-CN" altLang="en-US" dirty="0"/>
          </a:p>
        </p:txBody>
      </p:sp>
      <p:sp>
        <p:nvSpPr>
          <p:cNvPr id="11" name="文本框 10"/>
          <p:cNvSpPr txBox="1"/>
          <p:nvPr/>
        </p:nvSpPr>
        <p:spPr>
          <a:xfrm>
            <a:off x="1763688" y="55657"/>
            <a:ext cx="1282210" cy="338554"/>
          </a:xfrm>
          <a:prstGeom prst="rect">
            <a:avLst/>
          </a:prstGeom>
          <a:noFill/>
        </p:spPr>
        <p:txBody>
          <a:bodyPr wrap="none" rtlCol="0">
            <a:spAutoFit/>
          </a:bodyPr>
          <a:lstStyle/>
          <a:p>
            <a:r>
              <a:rPr lang="en-US" altLang="zh-CN" sz="1600" b="1" dirty="0" smtClean="0">
                <a:solidFill>
                  <a:schemeClr val="bg2">
                    <a:lumMod val="75000"/>
                  </a:schemeClr>
                </a:solidFill>
              </a:rPr>
              <a:t>Current text</a:t>
            </a:r>
            <a:endParaRPr lang="zh-CN" altLang="en-US" sz="1600" b="1" dirty="0">
              <a:solidFill>
                <a:schemeClr val="bg2">
                  <a:lumMod val="75000"/>
                </a:schemeClr>
              </a:solidFill>
            </a:endParaRPr>
          </a:p>
        </p:txBody>
      </p:sp>
      <p:sp>
        <p:nvSpPr>
          <p:cNvPr id="12" name="文本框 11"/>
          <p:cNvSpPr txBox="1"/>
          <p:nvPr/>
        </p:nvSpPr>
        <p:spPr>
          <a:xfrm>
            <a:off x="6300192" y="44624"/>
            <a:ext cx="1384803" cy="338554"/>
          </a:xfrm>
          <a:prstGeom prst="rect">
            <a:avLst/>
          </a:prstGeom>
          <a:noFill/>
        </p:spPr>
        <p:txBody>
          <a:bodyPr wrap="none" rtlCol="0">
            <a:spAutoFit/>
          </a:bodyPr>
          <a:lstStyle/>
          <a:p>
            <a:r>
              <a:rPr lang="en-US" altLang="zh-CN" sz="1600" b="1" dirty="0" smtClean="0">
                <a:solidFill>
                  <a:schemeClr val="bg2">
                    <a:lumMod val="75000"/>
                  </a:schemeClr>
                </a:solidFill>
              </a:rPr>
              <a:t>Proposed text</a:t>
            </a:r>
            <a:endParaRPr lang="zh-CN" altLang="en-US" sz="1600" b="1" dirty="0">
              <a:solidFill>
                <a:schemeClr val="bg2">
                  <a:lumMod val="75000"/>
                </a:schemeClr>
              </a:solidFill>
            </a:endParaRPr>
          </a:p>
        </p:txBody>
      </p:sp>
      <p:sp>
        <p:nvSpPr>
          <p:cNvPr id="14" name="圆角矩形 13"/>
          <p:cNvSpPr/>
          <p:nvPr/>
        </p:nvSpPr>
        <p:spPr bwMode="auto">
          <a:xfrm>
            <a:off x="4355976" y="332656"/>
            <a:ext cx="4788024" cy="6525344"/>
          </a:xfrm>
          <a:prstGeom prst="roundRect">
            <a:avLst>
              <a:gd name="adj" fmla="val 5174"/>
            </a:avLst>
          </a:prstGeom>
          <a:noFill/>
          <a:ln w="381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8" name="矩形 7"/>
          <p:cNvSpPr/>
          <p:nvPr/>
        </p:nvSpPr>
        <p:spPr>
          <a:xfrm>
            <a:off x="-540568" y="332656"/>
            <a:ext cx="4608512" cy="6355586"/>
          </a:xfrm>
          <a:prstGeom prst="rect">
            <a:avLst/>
          </a:prstGeom>
          <a:solidFill>
            <a:schemeClr val="bg1"/>
          </a:solidFill>
        </p:spPr>
        <p:txBody>
          <a:bodyPr wrap="square">
            <a:spAutoFit/>
          </a:bodyPr>
          <a:lstStyle/>
          <a:p>
            <a:pPr marL="742950" lvl="1" indent="-285750" algn="just">
              <a:spcAft>
                <a:spcPts val="0"/>
              </a:spcAft>
              <a:buFont typeface="+mj-lt"/>
              <a:buAutoNum type="alphaLcPeriod"/>
            </a:pPr>
            <a:r>
              <a:rPr lang="en-US" altLang="zh-CN" sz="1100" dirty="0">
                <a:ea typeface="宋体" panose="02010600030101010101" pitchFamily="2" charset="-122"/>
              </a:rPr>
              <a:t>Factories of the future - Industrial and manufacturing</a:t>
            </a:r>
            <a:endParaRPr lang="zh-CN" altLang="zh-CN" sz="1100" dirty="0">
              <a:ea typeface="宋体" panose="02010600030101010101" pitchFamily="2" charset="-122"/>
            </a:endParaRPr>
          </a:p>
          <a:p>
            <a:pPr marL="1143000" lvl="2" indent="-228600">
              <a:spcAft>
                <a:spcPts val="0"/>
              </a:spcAft>
              <a:buFont typeface="+mj-lt"/>
              <a:buAutoNum type="romanLcPeriod"/>
            </a:pPr>
            <a:r>
              <a:rPr lang="en-GB" altLang="zh-CN" sz="1100" dirty="0">
                <a:ea typeface="宋体" panose="02010600030101010101" pitchFamily="2" charset="-122"/>
              </a:rPr>
              <a:t>In industrial and manufacturing scenarios, nowadays only wired solutions are used, because of high requirements with respect to robustness, security and low latency. </a:t>
            </a:r>
            <a:br>
              <a:rPr lang="en-GB" altLang="zh-CN" sz="1100" dirty="0">
                <a:ea typeface="宋体" panose="02010600030101010101" pitchFamily="2" charset="-122"/>
              </a:rPr>
            </a:br>
            <a:r>
              <a:rPr lang="en-GB" altLang="zh-CN" sz="1100" dirty="0">
                <a:ea typeface="宋体" panose="02010600030101010101" pitchFamily="2" charset="-122"/>
              </a:rPr>
              <a:t>RF systems do provide large coverage and are easily deployed. But manufacturing belongs to the so-called dense wireless scenarios with multiple links maintained simultaneously all offering the above mentioned high service quality. </a:t>
            </a:r>
            <a:br>
              <a:rPr lang="en-GB" altLang="zh-CN" sz="1100" dirty="0">
                <a:ea typeface="宋体" panose="02010600030101010101" pitchFamily="2" charset="-122"/>
              </a:rPr>
            </a:br>
            <a:r>
              <a:rPr lang="en-GB" altLang="zh-CN" sz="1100" dirty="0">
                <a:ea typeface="宋体" panose="02010600030101010101" pitchFamily="2" charset="-122"/>
              </a:rPr>
              <a:t>One big issue is coexistence with other services. Using other RF links in the same spectrum requires protocols like “listen before talk” which implies unpredictable delays and contradicts low latency requirements. Getting dedicated spectrum for industrial wireless is one way. LC operates in unused spectrum and could be another way to solve the current situation. </a:t>
            </a:r>
            <a:br>
              <a:rPr lang="en-GB" altLang="zh-CN" sz="1100" dirty="0">
                <a:ea typeface="宋体" panose="02010600030101010101" pitchFamily="2" charset="-122"/>
              </a:rPr>
            </a:br>
            <a:r>
              <a:rPr lang="en-GB" altLang="zh-CN" sz="1100" dirty="0">
                <a:ea typeface="宋体" panose="02010600030101010101" pitchFamily="2" charset="-122"/>
              </a:rPr>
              <a:t>Moreover, it is possible for actors to easily jam the used RF spectrum from great distances outside the plant with simple RF devices. The use of RF-based wireless links instead of cables has obviously a potentially harmful impact on the safe operation of the connected manufacturing facilities in general. LC is inert against RF jamming and propagation is confined inside the plant. Thus LC is inert against outside jamming. In addition, the presence of strong electromagnetic interference may not be suitable for RF communication like in a steel mill, in nuclear power plants or in a power station. </a:t>
            </a:r>
            <a:br>
              <a:rPr lang="en-GB" altLang="zh-CN" sz="1100" dirty="0">
                <a:ea typeface="宋体" panose="02010600030101010101" pitchFamily="2" charset="-122"/>
              </a:rPr>
            </a:br>
            <a:r>
              <a:rPr lang="en-GB" altLang="zh-CN" sz="1100" dirty="0">
                <a:ea typeface="宋体" panose="02010600030101010101" pitchFamily="2" charset="-122"/>
              </a:rPr>
              <a:t>In manufacturing scenarios, LC can deliver safe wireless communications with low latency because it does not need to consider coexistence, has well-confined propagation conditions in very small cells, and is robust against jamming and EMI. Moreover, LC can be used complementary to RF systems for data off-loading.</a:t>
            </a:r>
            <a:br>
              <a:rPr lang="en-GB" altLang="zh-CN" sz="1100" dirty="0">
                <a:ea typeface="宋体" panose="02010600030101010101" pitchFamily="2" charset="-122"/>
              </a:rPr>
            </a:br>
            <a:r>
              <a:rPr lang="en-GB" altLang="zh-CN" sz="1100" dirty="0">
                <a:ea typeface="宋体" panose="02010600030101010101" pitchFamily="2" charset="-122"/>
              </a:rPr>
              <a:t>If industrial protocols are utilized (i.e. </a:t>
            </a:r>
            <a:r>
              <a:rPr lang="en-GB" altLang="zh-CN" sz="1100" dirty="0" err="1">
                <a:ea typeface="宋体" panose="02010600030101010101" pitchFamily="2" charset="-122"/>
              </a:rPr>
              <a:t>Profinet</a:t>
            </a:r>
            <a:r>
              <a:rPr lang="en-GB" altLang="zh-CN" sz="1100" dirty="0">
                <a:ea typeface="宋体" panose="02010600030101010101" pitchFamily="2" charset="-122"/>
              </a:rPr>
              <a:t>) there is a need to assign regular network access to the clients and to ensure the transmission of data within a specific period and low latency.</a:t>
            </a:r>
            <a:endParaRPr lang="zh-CN" altLang="zh-CN" sz="1100" dirty="0">
              <a:ea typeface="宋体" panose="02010600030101010101" pitchFamily="2" charset="-122"/>
            </a:endParaRPr>
          </a:p>
        </p:txBody>
      </p:sp>
      <p:sp>
        <p:nvSpPr>
          <p:cNvPr id="13" name="圆角矩形 12"/>
          <p:cNvSpPr/>
          <p:nvPr/>
        </p:nvSpPr>
        <p:spPr bwMode="auto">
          <a:xfrm>
            <a:off x="0" y="332656"/>
            <a:ext cx="4211960" cy="6525344"/>
          </a:xfrm>
          <a:prstGeom prst="roundRect">
            <a:avLst>
              <a:gd name="adj" fmla="val 5174"/>
            </a:avLst>
          </a:prstGeom>
          <a:noFill/>
          <a:ln w="381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0" name="右箭头 9"/>
          <p:cNvSpPr/>
          <p:nvPr/>
        </p:nvSpPr>
        <p:spPr bwMode="auto">
          <a:xfrm>
            <a:off x="3923928" y="2780928"/>
            <a:ext cx="936104" cy="576064"/>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4575217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日期占位符 4"/>
          <p:cNvSpPr>
            <a:spLocks noGrp="1"/>
          </p:cNvSpPr>
          <p:nvPr>
            <p:ph type="dt" sz="half" idx="10"/>
          </p:nvPr>
        </p:nvSpPr>
        <p:spPr>
          <a:xfrm>
            <a:off x="696913" y="333375"/>
            <a:ext cx="968214" cy="276999"/>
          </a:xfrm>
        </p:spPr>
        <p:txBody>
          <a:bodyPr/>
          <a:lstStyle/>
          <a:p>
            <a:pPr>
              <a:defRPr/>
            </a:pPr>
            <a:r>
              <a:rPr lang="en-US" altLang="zh-CN" dirty="0" smtClean="0"/>
              <a:t>May 2017</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8B0F5597-A47C-4D34-9350-611EB446D352}" type="slidenum">
              <a:rPr lang="en-US" altLang="zh-CN" smtClean="0"/>
              <a:pPr/>
              <a:t>6</a:t>
            </a:fld>
            <a:endParaRPr lang="en-US" altLang="zh-CN"/>
          </a:p>
        </p:txBody>
      </p:sp>
      <p:sp>
        <p:nvSpPr>
          <p:cNvPr id="7" name="页脚占位符 6"/>
          <p:cNvSpPr>
            <a:spLocks noGrp="1"/>
          </p:cNvSpPr>
          <p:nvPr>
            <p:ph type="ftr" sz="quarter" idx="3"/>
          </p:nvPr>
        </p:nvSpPr>
        <p:spPr/>
        <p:txBody>
          <a:bodyPr/>
          <a:lstStyle/>
          <a:p>
            <a:pPr>
              <a:defRPr/>
            </a:pPr>
            <a:r>
              <a:rPr lang="en-US" altLang="zh-CN" smtClean="0"/>
              <a:t>Qiang Li (John) (Huawei)</a:t>
            </a:r>
            <a:endParaRPr lang="en-US" altLang="zh-CN" dirty="0"/>
          </a:p>
        </p:txBody>
      </p:sp>
      <p:sp>
        <p:nvSpPr>
          <p:cNvPr id="8" name="标题 1"/>
          <p:cNvSpPr>
            <a:spLocks noGrp="1"/>
          </p:cNvSpPr>
          <p:nvPr>
            <p:ph type="title"/>
          </p:nvPr>
        </p:nvSpPr>
        <p:spPr>
          <a:xfrm>
            <a:off x="685800" y="685800"/>
            <a:ext cx="7772400" cy="1066800"/>
          </a:xfrm>
        </p:spPr>
        <p:txBody>
          <a:bodyPr/>
          <a:lstStyle/>
          <a:p>
            <a:r>
              <a:rPr lang="en-US" altLang="zh-CN" dirty="0" smtClean="0"/>
              <a:t>Text for “System architecture”</a:t>
            </a:r>
            <a:endParaRPr lang="zh-CN" altLang="en-US" dirty="0"/>
          </a:p>
        </p:txBody>
      </p:sp>
      <p:sp>
        <p:nvSpPr>
          <p:cNvPr id="9" name="内容占位符 2"/>
          <p:cNvSpPr>
            <a:spLocks noGrp="1"/>
          </p:cNvSpPr>
          <p:nvPr>
            <p:ph sz="half" idx="1"/>
          </p:nvPr>
        </p:nvSpPr>
        <p:spPr>
          <a:xfrm>
            <a:off x="685800" y="1981200"/>
            <a:ext cx="7772400" cy="2383904"/>
          </a:xfrm>
        </p:spPr>
        <p:txBody>
          <a:bodyPr/>
          <a:lstStyle/>
          <a:p>
            <a:r>
              <a:rPr lang="en-US" altLang="zh-CN" sz="2400" b="0" dirty="0" smtClean="0"/>
              <a:t>Current text for</a:t>
            </a:r>
            <a:r>
              <a:rPr lang="en-US" altLang="zh-CN" sz="2400" b="0" dirty="0"/>
              <a:t> </a:t>
            </a:r>
            <a:r>
              <a:rPr lang="en-US" altLang="zh-CN" sz="2400" b="0" dirty="0" smtClean="0"/>
              <a:t>“system architecture” is quite high level. A more detailed explanation may helps the readers to get a clear picture.</a:t>
            </a:r>
          </a:p>
          <a:p>
            <a:r>
              <a:rPr lang="en-US" altLang="zh-CN" sz="2400" i="1" dirty="0" smtClean="0"/>
              <a:t>Proposal 2: extend the current text, with an additional figure for illustration, as shown in the next page.</a:t>
            </a:r>
            <a:endParaRPr lang="en-US" altLang="zh-CN" sz="2400" i="1" dirty="0"/>
          </a:p>
          <a:p>
            <a:pPr marL="0" indent="0">
              <a:buNone/>
            </a:pPr>
            <a:endParaRPr lang="en-US" altLang="zh-CN" sz="2400" dirty="0" smtClean="0"/>
          </a:p>
          <a:p>
            <a:pPr marL="0" indent="0">
              <a:buNone/>
            </a:pPr>
            <a:r>
              <a:rPr lang="en-US" altLang="zh-CN" sz="1600" dirty="0"/>
              <a:t/>
            </a:r>
            <a:br>
              <a:rPr lang="en-US" altLang="zh-CN" sz="1600" dirty="0"/>
            </a:br>
            <a:endParaRPr lang="zh-CN" altLang="en-US" sz="2400" u="sng" dirty="0"/>
          </a:p>
        </p:txBody>
      </p:sp>
    </p:spTree>
    <p:extLst>
      <p:ext uri="{BB962C8B-B14F-4D97-AF65-F5344CB8AC3E}">
        <p14:creationId xmlns:p14="http://schemas.microsoft.com/office/powerpoint/2010/main" val="18986445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日期占位符 4"/>
          <p:cNvSpPr>
            <a:spLocks noGrp="1"/>
          </p:cNvSpPr>
          <p:nvPr>
            <p:ph type="dt" sz="half" idx="10"/>
          </p:nvPr>
        </p:nvSpPr>
        <p:spPr>
          <a:xfrm>
            <a:off x="696913" y="333375"/>
            <a:ext cx="968214" cy="276999"/>
          </a:xfrm>
        </p:spPr>
        <p:txBody>
          <a:bodyPr/>
          <a:lstStyle/>
          <a:p>
            <a:pPr>
              <a:defRPr/>
            </a:pPr>
            <a:r>
              <a:rPr lang="en-US" altLang="zh-CN" dirty="0" smtClean="0"/>
              <a:t>May 2017</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8B0F5597-A47C-4D34-9350-611EB446D352}" type="slidenum">
              <a:rPr lang="en-US" altLang="zh-CN" smtClean="0"/>
              <a:pPr/>
              <a:t>7</a:t>
            </a:fld>
            <a:endParaRPr lang="en-US" altLang="zh-CN"/>
          </a:p>
        </p:txBody>
      </p:sp>
      <p:sp>
        <p:nvSpPr>
          <p:cNvPr id="7" name="页脚占位符 6"/>
          <p:cNvSpPr>
            <a:spLocks noGrp="1"/>
          </p:cNvSpPr>
          <p:nvPr>
            <p:ph type="ftr" sz="quarter" idx="3"/>
          </p:nvPr>
        </p:nvSpPr>
        <p:spPr/>
        <p:txBody>
          <a:bodyPr/>
          <a:lstStyle/>
          <a:p>
            <a:pPr>
              <a:defRPr/>
            </a:pPr>
            <a:r>
              <a:rPr lang="en-US" altLang="zh-CN" smtClean="0"/>
              <a:t>Qiang Li (John) (Huawei)</a:t>
            </a:r>
            <a:endParaRPr lang="en-US" altLang="zh-CN" dirty="0"/>
          </a:p>
        </p:txBody>
      </p:sp>
      <p:sp>
        <p:nvSpPr>
          <p:cNvPr id="11" name="Rectangle 4"/>
          <p:cNvSpPr>
            <a:spLocks noChangeArrowheads="1"/>
          </p:cNvSpPr>
          <p:nvPr/>
        </p:nvSpPr>
        <p:spPr bwMode="auto">
          <a:xfrm>
            <a:off x="107504" y="980728"/>
            <a:ext cx="886091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zh-CN" sz="16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System Architecture</a:t>
            </a:r>
            <a:endParaRPr kumimoji="0" lang="en-US" altLang="zh-CN" sz="900" b="0" i="0" u="none" strike="noStrike" cap="none" normalizeH="0" baseline="0" dirty="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r>
              <a:rPr kumimoji="0" lang="en-US" altLang="zh-CN" sz="16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LC may be able to use the basic service set (BSS), extended service set (ESS) and independent basic service set (IBSS). </a:t>
            </a:r>
            <a:r>
              <a:rPr kumimoji="0" lang="en-US" altLang="zh-CN" sz="1600" b="0" i="0" u="sng" strike="noStrike" cap="none" normalizeH="0" baseline="0" dirty="0" smtClean="0">
                <a:ln>
                  <a:noFill/>
                </a:ln>
                <a:effectLst/>
                <a:latin typeface="Times New Roman" panose="02020603050405020304" pitchFamily="18" charset="0"/>
                <a:ea typeface="宋体" panose="02010600030101010101" pitchFamily="2" charset="-122"/>
                <a:cs typeface="Times New Roman" panose="02020603050405020304" pitchFamily="18" charset="0"/>
              </a:rPr>
              <a:t>It is envisioned that infrastructure BSS such as shown in </a:t>
            </a:r>
            <a:r>
              <a:rPr kumimoji="0" lang="en-GB" altLang="zh-CN" sz="1600" b="0" i="0" u="sng" strike="noStrike" cap="none" normalizeH="0" baseline="0" dirty="0" smtClean="0">
                <a:ln>
                  <a:noFill/>
                </a:ln>
                <a:effectLst/>
                <a:latin typeface="Times New Roman" panose="02020603050405020304" pitchFamily="18" charset="0"/>
                <a:ea typeface="宋体" panose="02010600030101010101" pitchFamily="2" charset="-122"/>
                <a:cs typeface="Times New Roman" panose="02020603050405020304" pitchFamily="18" charset="0"/>
              </a:rPr>
              <a:t>Figure 5</a:t>
            </a:r>
            <a:r>
              <a:rPr kumimoji="0" lang="en-US" altLang="zh-CN" sz="1600" b="0" i="0" u="sng" strike="noStrike" cap="none" normalizeH="0" baseline="0" dirty="0" smtClean="0">
                <a:ln>
                  <a:noFill/>
                </a:ln>
                <a:effectLst/>
                <a:latin typeface="Times New Roman" panose="02020603050405020304" pitchFamily="18" charset="0"/>
                <a:ea typeface="宋体" panose="02010600030101010101" pitchFamily="2" charset="-122"/>
                <a:cs typeface="Times New Roman" panose="02020603050405020304" pitchFamily="18" charset="0"/>
              </a:rPr>
              <a:t> can be the most straightforward deployment. Here a LED-light serves as an AP with several stations associated to it. Since the coverage of one LED-light is usually limited in several square meters, neighboring BSSs may be interconnected by a distribution system (DS) to form an ESS in order to cover a large area. Such architecture is especially suitable for enterprise use cases where multiple LED-lights</a:t>
            </a:r>
            <a:r>
              <a:rPr kumimoji="0" lang="en-US" altLang="zh-CN" sz="1600" b="0" i="0" u="sng" strike="noStrike" cap="none" normalizeH="0" dirty="0" smtClean="0">
                <a:ln>
                  <a:noFill/>
                </a:ln>
                <a:effectLst/>
                <a:latin typeface="Times New Roman" panose="02020603050405020304" pitchFamily="18" charset="0"/>
                <a:ea typeface="宋体" panose="02010600030101010101" pitchFamily="2" charset="-122"/>
                <a:cs typeface="Times New Roman" panose="02020603050405020304" pitchFamily="18" charset="0"/>
              </a:rPr>
              <a:t> coexist in the same room</a:t>
            </a:r>
            <a:r>
              <a:rPr kumimoji="0" lang="en-US" altLang="zh-CN" sz="1600" b="0" i="0" u="sng" strike="noStrike" cap="none" normalizeH="0" baseline="0" dirty="0" smtClean="0">
                <a:ln>
                  <a:noFill/>
                </a:ln>
                <a:effectLst/>
                <a:latin typeface="Times New Roman" panose="02020603050405020304" pitchFamily="18" charset="0"/>
                <a:ea typeface="宋体" panose="02010600030101010101" pitchFamily="2" charset="-122"/>
                <a:cs typeface="Times New Roman" panose="02020603050405020304" pitchFamily="18" charset="0"/>
              </a:rPr>
              <a:t>. IBSS, where stations communicate with one another directly in an ad-hoc manner, may also be useful.</a:t>
            </a:r>
            <a:endParaRPr kumimoji="0" lang="en-US" altLang="zh-CN" sz="2800" b="0" i="0" u="sng" strike="noStrike" cap="none" normalizeH="0" baseline="0" dirty="0" smtClean="0">
              <a:ln>
                <a:noFill/>
              </a:ln>
              <a:effectLst/>
            </a:endParaRPr>
          </a:p>
        </p:txBody>
      </p:sp>
      <p:sp>
        <p:nvSpPr>
          <p:cNvPr id="12" name="Rectangle 6"/>
          <p:cNvSpPr>
            <a:spLocks noChangeArrowheads="1"/>
          </p:cNvSpPr>
          <p:nvPr/>
        </p:nvSpPr>
        <p:spPr bwMode="auto">
          <a:xfrm>
            <a:off x="2411760" y="327942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3" name="对象 12"/>
          <p:cNvGraphicFramePr>
            <a:graphicFrameLocks noChangeAspect="1"/>
          </p:cNvGraphicFramePr>
          <p:nvPr>
            <p:extLst>
              <p:ext uri="{D42A27DB-BD31-4B8C-83A1-F6EECF244321}">
                <p14:modId xmlns:p14="http://schemas.microsoft.com/office/powerpoint/2010/main" val="1629933884"/>
              </p:ext>
            </p:extLst>
          </p:nvPr>
        </p:nvGraphicFramePr>
        <p:xfrm>
          <a:off x="2411760" y="3279428"/>
          <a:ext cx="4464496" cy="2736626"/>
        </p:xfrm>
        <a:graphic>
          <a:graphicData uri="http://schemas.openxmlformats.org/presentationml/2006/ole">
            <mc:AlternateContent xmlns:mc="http://schemas.openxmlformats.org/markup-compatibility/2006">
              <mc:Choice xmlns:v="urn:schemas-microsoft-com:vml" Requires="v">
                <p:oleObj spid="_x0000_s30759" name="Visio" r:id="rId3" imgW="5302948" imgH="3257264" progId="Visio.Drawing.11">
                  <p:embed/>
                </p:oleObj>
              </mc:Choice>
              <mc:Fallback>
                <p:oleObj name="Visio" r:id="rId3" imgW="5302948" imgH="3257264" progId="Visio.Drawing.11">
                  <p:embed/>
                  <p:pic>
                    <p:nvPicPr>
                      <p:cNvPr id="0" name="Object 5"/>
                      <p:cNvPicPr>
                        <a:picLocks noChangeAspect="1" noChangeArrowheads="1"/>
                      </p:cNvPicPr>
                      <p:nvPr/>
                    </p:nvPicPr>
                    <p:blipFill>
                      <a:blip r:embed="rId4"/>
                      <a:srcRect/>
                      <a:stretch>
                        <a:fillRect/>
                      </a:stretch>
                    </p:blipFill>
                    <p:spPr bwMode="auto">
                      <a:xfrm>
                        <a:off x="2411760" y="3279428"/>
                        <a:ext cx="4464496" cy="2736626"/>
                      </a:xfrm>
                      <a:prstGeom prst="rect">
                        <a:avLst/>
                      </a:prstGeom>
                      <a:noFill/>
                    </p:spPr>
                  </p:pic>
                </p:oleObj>
              </mc:Fallback>
            </mc:AlternateContent>
          </a:graphicData>
        </a:graphic>
      </p:graphicFrame>
      <p:sp>
        <p:nvSpPr>
          <p:cNvPr id="14" name="矩形 13"/>
          <p:cNvSpPr/>
          <p:nvPr/>
        </p:nvSpPr>
        <p:spPr>
          <a:xfrm>
            <a:off x="3275856" y="6042774"/>
            <a:ext cx="2659574" cy="338554"/>
          </a:xfrm>
          <a:prstGeom prst="rect">
            <a:avLst/>
          </a:prstGeom>
        </p:spPr>
        <p:txBody>
          <a:bodyPr wrap="none">
            <a:spAutoFit/>
          </a:bodyPr>
          <a:lstStyle/>
          <a:p>
            <a:r>
              <a:rPr lang="en-GB" altLang="zh-CN" sz="1600" u="sng" dirty="0">
                <a:ea typeface="宋体" panose="02010600030101010101" pitchFamily="2" charset="-122"/>
              </a:rPr>
              <a:t>Figure 5: System Architecture</a:t>
            </a:r>
            <a:endParaRPr lang="zh-CN" altLang="en-US" sz="1600" u="sng" dirty="0"/>
          </a:p>
        </p:txBody>
      </p:sp>
    </p:spTree>
    <p:extLst>
      <p:ext uri="{BB962C8B-B14F-4D97-AF65-F5344CB8AC3E}">
        <p14:creationId xmlns:p14="http://schemas.microsoft.com/office/powerpoint/2010/main" val="13620338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日期占位符 4"/>
          <p:cNvSpPr>
            <a:spLocks noGrp="1"/>
          </p:cNvSpPr>
          <p:nvPr>
            <p:ph type="dt" sz="half" idx="10"/>
          </p:nvPr>
        </p:nvSpPr>
        <p:spPr>
          <a:xfrm>
            <a:off x="696913" y="333375"/>
            <a:ext cx="968214" cy="276999"/>
          </a:xfrm>
        </p:spPr>
        <p:txBody>
          <a:bodyPr/>
          <a:lstStyle/>
          <a:p>
            <a:pPr>
              <a:defRPr/>
            </a:pPr>
            <a:r>
              <a:rPr lang="en-US" altLang="zh-CN" dirty="0" smtClean="0"/>
              <a:t>May 2017</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8B0F5597-A47C-4D34-9350-611EB446D352}" type="slidenum">
              <a:rPr lang="en-US" altLang="zh-CN" smtClean="0"/>
              <a:pPr/>
              <a:t>8</a:t>
            </a:fld>
            <a:endParaRPr lang="en-US" altLang="zh-CN"/>
          </a:p>
        </p:txBody>
      </p:sp>
      <p:sp>
        <p:nvSpPr>
          <p:cNvPr id="7" name="页脚占位符 6"/>
          <p:cNvSpPr>
            <a:spLocks noGrp="1"/>
          </p:cNvSpPr>
          <p:nvPr>
            <p:ph type="ftr" sz="quarter" idx="3"/>
          </p:nvPr>
        </p:nvSpPr>
        <p:spPr/>
        <p:txBody>
          <a:bodyPr/>
          <a:lstStyle/>
          <a:p>
            <a:pPr>
              <a:defRPr/>
            </a:pPr>
            <a:r>
              <a:rPr lang="en-US" altLang="zh-CN" smtClean="0"/>
              <a:t>Qiang Li (John) (Huawei)</a:t>
            </a:r>
            <a:endParaRPr lang="en-US" altLang="zh-CN" dirty="0"/>
          </a:p>
        </p:txBody>
      </p:sp>
      <p:sp>
        <p:nvSpPr>
          <p:cNvPr id="8" name="标题 1"/>
          <p:cNvSpPr>
            <a:spLocks noGrp="1"/>
          </p:cNvSpPr>
          <p:nvPr>
            <p:ph type="title"/>
          </p:nvPr>
        </p:nvSpPr>
        <p:spPr>
          <a:xfrm>
            <a:off x="685800" y="685800"/>
            <a:ext cx="7772400" cy="1066800"/>
          </a:xfrm>
        </p:spPr>
        <p:txBody>
          <a:bodyPr/>
          <a:lstStyle/>
          <a:p>
            <a:r>
              <a:rPr lang="en-US" altLang="zh-CN" dirty="0" smtClean="0"/>
              <a:t>Text for “</a:t>
            </a:r>
            <a:r>
              <a:rPr lang="en-US" altLang="zh-CN" dirty="0"/>
              <a:t>What modulation techniques are available in the literature for LC</a:t>
            </a:r>
            <a:r>
              <a:rPr lang="en-US" altLang="zh-CN" dirty="0" smtClean="0"/>
              <a:t>?”</a:t>
            </a:r>
            <a:endParaRPr lang="zh-CN" altLang="en-US" dirty="0"/>
          </a:p>
        </p:txBody>
      </p:sp>
      <p:sp>
        <p:nvSpPr>
          <p:cNvPr id="9" name="内容占位符 2"/>
          <p:cNvSpPr>
            <a:spLocks noGrp="1"/>
          </p:cNvSpPr>
          <p:nvPr>
            <p:ph sz="half" idx="1"/>
          </p:nvPr>
        </p:nvSpPr>
        <p:spPr>
          <a:xfrm>
            <a:off x="685800" y="1981200"/>
            <a:ext cx="7772400" cy="1375792"/>
          </a:xfrm>
        </p:spPr>
        <p:txBody>
          <a:bodyPr/>
          <a:lstStyle/>
          <a:p>
            <a:r>
              <a:rPr lang="en-US" altLang="zh-CN" sz="2400" b="0" dirty="0"/>
              <a:t>Under the bullet “What modulation techniques are available in the literature for LC?”, </a:t>
            </a:r>
            <a:r>
              <a:rPr lang="en-US" altLang="zh-CN" sz="2400" b="0" dirty="0" smtClean="0"/>
              <a:t>modulation schemes for LC are analyzed. </a:t>
            </a:r>
            <a:r>
              <a:rPr lang="en-US" altLang="zh-CN" sz="2400" b="0" dirty="0"/>
              <a:t>Yet, the text under </a:t>
            </a:r>
            <a:r>
              <a:rPr lang="en-US" altLang="zh-CN" sz="2400" b="0" dirty="0" smtClean="0"/>
              <a:t>the sub-bullet </a:t>
            </a:r>
            <a:r>
              <a:rPr lang="en-US" altLang="zh-CN" sz="2400" b="0" dirty="0"/>
              <a:t>“Reference receiver design/architecture” has little </a:t>
            </a:r>
            <a:r>
              <a:rPr lang="en-US" altLang="zh-CN" sz="2400" b="0" dirty="0" smtClean="0"/>
              <a:t>to do with </a:t>
            </a:r>
            <a:r>
              <a:rPr lang="en-US" altLang="zh-CN" sz="2400" b="0" dirty="0"/>
              <a:t>modulation techniques</a:t>
            </a:r>
            <a:r>
              <a:rPr lang="en-US" altLang="zh-CN" sz="2400" b="0" dirty="0" smtClean="0"/>
              <a:t>.</a:t>
            </a:r>
            <a:r>
              <a:rPr lang="en-US" altLang="zh-CN" sz="1600" dirty="0"/>
              <a:t/>
            </a:r>
            <a:br>
              <a:rPr lang="en-US" altLang="zh-CN" sz="1600" dirty="0"/>
            </a:br>
            <a:endParaRPr lang="zh-CN" altLang="en-US" sz="2400" u="sng" dirty="0"/>
          </a:p>
        </p:txBody>
      </p:sp>
    </p:spTree>
    <p:extLst>
      <p:ext uri="{BB962C8B-B14F-4D97-AF65-F5344CB8AC3E}">
        <p14:creationId xmlns:p14="http://schemas.microsoft.com/office/powerpoint/2010/main" val="2711375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日期占位符 4"/>
          <p:cNvSpPr>
            <a:spLocks noGrp="1"/>
          </p:cNvSpPr>
          <p:nvPr>
            <p:ph type="dt" sz="half" idx="10"/>
          </p:nvPr>
        </p:nvSpPr>
        <p:spPr/>
        <p:txBody>
          <a:bodyPr/>
          <a:lstStyle/>
          <a:p>
            <a:pPr>
              <a:defRPr/>
            </a:pPr>
            <a:r>
              <a:rPr lang="en-US" altLang="zh-CN" smtClean="0"/>
              <a:t>May 2017</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8B0F5597-A47C-4D34-9350-611EB446D352}" type="slidenum">
              <a:rPr lang="en-US" altLang="zh-CN" smtClean="0"/>
              <a:pPr/>
              <a:t>9</a:t>
            </a:fld>
            <a:endParaRPr lang="en-US" altLang="zh-CN"/>
          </a:p>
        </p:txBody>
      </p:sp>
      <p:sp>
        <p:nvSpPr>
          <p:cNvPr id="7" name="页脚占位符 6"/>
          <p:cNvSpPr>
            <a:spLocks noGrp="1"/>
          </p:cNvSpPr>
          <p:nvPr>
            <p:ph type="ftr" sz="quarter" idx="3"/>
          </p:nvPr>
        </p:nvSpPr>
        <p:spPr/>
        <p:txBody>
          <a:bodyPr/>
          <a:lstStyle/>
          <a:p>
            <a:pPr>
              <a:defRPr/>
            </a:pPr>
            <a:r>
              <a:rPr lang="en-US" altLang="zh-CN" smtClean="0"/>
              <a:t>Qiang Li (John) (Huawei)</a:t>
            </a:r>
            <a:endParaRPr lang="en-US" altLang="zh-CN" dirty="0"/>
          </a:p>
        </p:txBody>
      </p:sp>
      <p:sp>
        <p:nvSpPr>
          <p:cNvPr id="8" name="Rectangle 1"/>
          <p:cNvSpPr>
            <a:spLocks noChangeArrowheads="1"/>
          </p:cNvSpPr>
          <p:nvPr/>
        </p:nvSpPr>
        <p:spPr bwMode="auto">
          <a:xfrm>
            <a:off x="-38100" y="677589"/>
            <a:ext cx="4970140" cy="5847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457200" marR="0" lvl="1" indent="0" algn="l" defTabSz="914400" rtl="0" eaLnBrk="0" fontAlgn="base" latinLnBrk="0" hangingPunct="0">
              <a:lnSpc>
                <a:spcPct val="100000"/>
              </a:lnSpc>
              <a:spcBef>
                <a:spcPct val="0"/>
              </a:spcBef>
              <a:spcAft>
                <a:spcPct val="0"/>
              </a:spcAft>
              <a:buClrTx/>
              <a:buSzTx/>
              <a:buFontTx/>
              <a:buAutoNum type="arabicPeriod"/>
              <a:tabLst/>
            </a:pPr>
            <a:r>
              <a:rPr kumimoji="0" lang="en-US" altLang="zh-CN" sz="11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What modulation techniques are available in the literature for LC?</a:t>
            </a:r>
            <a:endParaRPr kumimoji="0" lang="en-US" altLang="zh-CN" sz="600" b="0" i="0" u="none" strike="noStrike" cap="none" normalizeH="0" baseline="0" dirty="0" smtClean="0">
              <a:ln>
                <a:noFill/>
              </a:ln>
              <a:solidFill>
                <a:schemeClr val="tx1"/>
              </a:solidFill>
              <a:effectLst/>
            </a:endParaRPr>
          </a:p>
          <a:p>
            <a:pPr marL="914400" marR="0" lvl="2" indent="0" algn="l" defTabSz="914400" rtl="0" eaLnBrk="0" fontAlgn="base" latinLnBrk="0" hangingPunct="0">
              <a:lnSpc>
                <a:spcPct val="100000"/>
              </a:lnSpc>
              <a:spcBef>
                <a:spcPct val="0"/>
              </a:spcBef>
              <a:spcAft>
                <a:spcPct val="0"/>
              </a:spcAft>
              <a:buClrTx/>
              <a:buSzTx/>
              <a:buFontTx/>
              <a:buAutoNum type="alphaLcPeriod"/>
              <a:tabLst/>
            </a:pPr>
            <a:r>
              <a:rPr kumimoji="0" lang="en-US" altLang="zh-CN" sz="11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There have been many modulation techniques for light communication studied in the literature. A good overview of most modulation schemes is presented in [14]. This paper also has plenty of references to other papers on the topic of modulation scheme comparison.</a:t>
            </a:r>
            <a:endParaRPr kumimoji="0" lang="en-US" altLang="zh-CN" sz="600" b="0" i="0" u="none" strike="noStrike" cap="none" normalizeH="0" baseline="0" dirty="0" smtClean="0">
              <a:ln>
                <a:noFill/>
              </a:ln>
              <a:solidFill>
                <a:schemeClr val="tx1"/>
              </a:solidFill>
              <a:effectLst/>
            </a:endParaRPr>
          </a:p>
          <a:p>
            <a:pPr marL="914400" marR="0" lvl="2" indent="0" algn="l" defTabSz="914400" rtl="0" eaLnBrk="0" fontAlgn="base" latinLnBrk="0" hangingPunct="0">
              <a:lnSpc>
                <a:spcPct val="100000"/>
              </a:lnSpc>
              <a:spcBef>
                <a:spcPct val="0"/>
              </a:spcBef>
              <a:spcAft>
                <a:spcPct val="0"/>
              </a:spcAft>
              <a:buClrTx/>
              <a:buSzTx/>
              <a:buFontTx/>
              <a:buAutoNum type="alphaLcPeriod"/>
              <a:tabLst/>
            </a:pPr>
            <a:r>
              <a:rPr kumimoji="0" lang="en-US" altLang="zh-CN" sz="11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About 30 different modulation </a:t>
            </a:r>
            <a:r>
              <a:rPr kumimoji="0" lang="en-US" altLang="zh-CN" sz="11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shemes</a:t>
            </a:r>
            <a:r>
              <a:rPr kumimoji="0" lang="en-US" altLang="zh-CN" sz="11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 are presented in [14]. They can basically be categorized into two groups: single carrier modulation (SCM) </a:t>
            </a:r>
            <a:r>
              <a:rPr kumimoji="0" lang="en-GB" altLang="zh-CN" sz="11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such as on-off keying (OOK), pulse-position modulation (PPM), discrete Fourier transformation spread OFDM (DFT-S-OFDM), </a:t>
            </a:r>
            <a:r>
              <a:rPr kumimoji="0" lang="en-US" altLang="zh-CN" sz="11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and multi carrier modulation (MCM)</a:t>
            </a:r>
            <a:r>
              <a:rPr kumimoji="0" lang="en-GB" altLang="zh-CN" sz="11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 such as orthogonal frequency division </a:t>
            </a:r>
            <a:r>
              <a:rPr kumimoji="0" lang="en-GB" altLang="zh-CN" sz="11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multi</a:t>
            </a:r>
            <a:r>
              <a:rPr kumimoji="0" lang="en-GB" altLang="zh-CN" sz="11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MS Mincho" panose="02020609040205080304" pitchFamily="49" charset="-128"/>
              </a:rPr>
              <a:t>⁃</a:t>
            </a:r>
            <a:r>
              <a:rPr kumimoji="0" lang="en-GB" altLang="zh-CN" sz="11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plexing</a:t>
            </a:r>
            <a:r>
              <a:rPr kumimoji="0" lang="en-GB" altLang="zh-CN" sz="11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 (OFDM)</a:t>
            </a:r>
            <a:r>
              <a:rPr kumimoji="0" lang="en-US" altLang="zh-CN" sz="11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  Below, two modulation schemes, each of which represents one group, are introduced for illustration. </a:t>
            </a:r>
            <a:endParaRPr kumimoji="0" lang="en-US" altLang="zh-CN"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100" b="1" i="1"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Use of OFDM for baseband modulation and the need for mitigation of multipath</a:t>
            </a:r>
            <a:endParaRPr kumimoji="0" lang="en-US" altLang="zh-CN" sz="600" b="0" i="0" u="none" strike="noStrike" cap="none" normalizeH="0" baseline="0" dirty="0" smtClean="0">
              <a:ln>
                <a:noFill/>
              </a:ln>
              <a:solidFill>
                <a:schemeClr val="tx1"/>
              </a:solidFill>
              <a:effectLst/>
            </a:endParaRPr>
          </a:p>
          <a:p>
            <a:pPr marL="1371600" marR="0" lvl="3" indent="0" algn="l" defTabSz="914400" rtl="0" eaLnBrk="0" fontAlgn="base" latinLnBrk="0" hangingPunct="0">
              <a:lnSpc>
                <a:spcPct val="100000"/>
              </a:lnSpc>
              <a:spcBef>
                <a:spcPct val="0"/>
              </a:spcBef>
              <a:spcAft>
                <a:spcPct val="0"/>
              </a:spcAft>
              <a:buClrTx/>
              <a:buSzTx/>
              <a:buFontTx/>
              <a:buAutoNum type="romanLcPeriod"/>
              <a:tabLst/>
            </a:pPr>
            <a:r>
              <a:rPr kumimoji="0" lang="en-US" altLang="zh-CN" sz="1100" b="1" i="1"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Implementation and typical symbol length: </a:t>
            </a:r>
            <a:r>
              <a:rPr kumimoji="0" lang="en-GB" altLang="zh-CN" sz="11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Implementation is almost equivalent to the implementation for RF communication with the additional constraint required to generate a real signal. The symbol lengths with FFT between 64 and 512 that are already present in the different 802.11 flavours work quite well for light communication as well. The guard intervals depend on the channel conditions, but for most channels (especially </a:t>
            </a:r>
            <a:r>
              <a:rPr kumimoji="0" lang="en-GB" altLang="zh-CN" sz="11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LoS</a:t>
            </a:r>
            <a:r>
              <a:rPr kumimoji="0" lang="en-GB" altLang="zh-CN" sz="11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 a very short cyclic prefix is required, as an example. We believe that the </a:t>
            </a:r>
            <a:r>
              <a:rPr kumimoji="0" lang="en-GB" altLang="zh-CN" sz="11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802.11ac</a:t>
            </a:r>
            <a:r>
              <a:rPr kumimoji="0" lang="en-GB" altLang="zh-CN" sz="11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 as well as </a:t>
            </a:r>
            <a:r>
              <a:rPr kumimoji="0" lang="en-GB" altLang="zh-CN" sz="11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802.11ad</a:t>
            </a:r>
            <a:r>
              <a:rPr kumimoji="0" lang="en-GB" altLang="zh-CN" sz="11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 OFDM/single carrier specification are the closest to the light communication specification in this aspect.</a:t>
            </a:r>
            <a:endParaRPr kumimoji="0" lang="en-GB" altLang="zh-CN" sz="600" b="0" i="0" u="none" strike="noStrike" cap="none" normalizeH="0" baseline="0" dirty="0" smtClean="0">
              <a:ln>
                <a:noFill/>
              </a:ln>
              <a:solidFill>
                <a:schemeClr val="tx1"/>
              </a:solidFill>
              <a:effectLst/>
            </a:endParaRPr>
          </a:p>
          <a:p>
            <a:pPr marL="1371600" marR="0" lvl="3" indent="0" algn="l" defTabSz="914400" rtl="0" eaLnBrk="0" fontAlgn="base" latinLnBrk="0" hangingPunct="0">
              <a:lnSpc>
                <a:spcPct val="100000"/>
              </a:lnSpc>
              <a:spcBef>
                <a:spcPct val="0"/>
              </a:spcBef>
              <a:spcAft>
                <a:spcPct val="0"/>
              </a:spcAft>
              <a:buClrTx/>
              <a:buSzTx/>
              <a:buFontTx/>
              <a:buAutoNum type="romanLcPeriod"/>
              <a:tabLst/>
            </a:pPr>
            <a:r>
              <a:rPr kumimoji="0" lang="en-US" altLang="zh-CN" sz="1100" b="1" i="1"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Reference receiver design/architecture: </a:t>
            </a:r>
            <a:r>
              <a:rPr kumimoji="0" lang="en-GB" altLang="zh-CN" sz="11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The link margin calculation touches upon this topic. In addition, Figure 4 shows a general system level architecture for a LC deployment. The visible light spectrum can be used to provide both illumination and communications, while the infrared spectrum can be used from mobile devices to provide the uplink.</a:t>
            </a:r>
            <a:endParaRPr kumimoji="0" lang="en-GB" altLang="zh-CN" sz="1800" b="0" i="0" u="none" strike="noStrike" cap="none" normalizeH="0" baseline="0" dirty="0" smtClean="0">
              <a:ln>
                <a:noFill/>
              </a:ln>
              <a:solidFill>
                <a:schemeClr val="tx1"/>
              </a:solidFill>
              <a:effectLst/>
              <a:latin typeface="Arial" panose="020B0604020202020204" pitchFamily="34" charset="0"/>
            </a:endParaRPr>
          </a:p>
        </p:txBody>
      </p:sp>
      <p:pic>
        <p:nvPicPr>
          <p:cNvPr id="9" name="Picture 40" descr="D:\pureVLC\Engineering_&amp;_Development\Standardisation\IEEE802.11\201703_Meeting3_LC_TIG\System-level.png"/>
          <p:cNvPicPr/>
          <p:nvPr/>
        </p:nvPicPr>
        <p:blipFill>
          <a:blip r:embed="rId2">
            <a:extLst>
              <a:ext uri="{28A0092B-C50C-407E-A947-70E740481C1C}">
                <a14:useLocalDpi xmlns:a14="http://schemas.microsoft.com/office/drawing/2010/main" val="0"/>
              </a:ext>
            </a:extLst>
          </a:blip>
          <a:srcRect/>
          <a:stretch>
            <a:fillRect/>
          </a:stretch>
        </p:blipFill>
        <p:spPr bwMode="auto">
          <a:xfrm>
            <a:off x="4875213" y="821851"/>
            <a:ext cx="4268787" cy="2175101"/>
          </a:xfrm>
          <a:prstGeom prst="rect">
            <a:avLst/>
          </a:prstGeom>
          <a:noFill/>
          <a:ln>
            <a:noFill/>
          </a:ln>
        </p:spPr>
      </p:pic>
      <p:sp>
        <p:nvSpPr>
          <p:cNvPr id="10" name="文本框 9"/>
          <p:cNvSpPr txBox="1"/>
          <p:nvPr/>
        </p:nvSpPr>
        <p:spPr>
          <a:xfrm>
            <a:off x="5796136" y="3068960"/>
            <a:ext cx="2965877" cy="276999"/>
          </a:xfrm>
          <a:prstGeom prst="rect">
            <a:avLst/>
          </a:prstGeom>
          <a:noFill/>
        </p:spPr>
        <p:txBody>
          <a:bodyPr wrap="none" rtlCol="0">
            <a:spAutoFit/>
          </a:bodyPr>
          <a:lstStyle/>
          <a:p>
            <a:r>
              <a:rPr lang="en-US" altLang="zh-CN" dirty="0" smtClean="0"/>
              <a:t>Figure 4: Example of the overall architecture</a:t>
            </a:r>
            <a:endParaRPr lang="zh-CN" altLang="en-US" dirty="0"/>
          </a:p>
        </p:txBody>
      </p:sp>
      <p:sp>
        <p:nvSpPr>
          <p:cNvPr id="11" name="圆角矩形 10"/>
          <p:cNvSpPr/>
          <p:nvPr/>
        </p:nvSpPr>
        <p:spPr bwMode="auto">
          <a:xfrm>
            <a:off x="696913" y="5301208"/>
            <a:ext cx="4235127" cy="1174205"/>
          </a:xfrm>
          <a:prstGeom prst="roundRect">
            <a:avLst/>
          </a:prstGeom>
          <a:noFill/>
          <a:ln w="381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20132393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122811</TotalTime>
  <Words>1249</Words>
  <Application>Microsoft Office PowerPoint</Application>
  <PresentationFormat>全屏显示(4:3)</PresentationFormat>
  <Paragraphs>77</Paragraphs>
  <Slides>11</Slides>
  <Notes>0</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3</vt:i4>
      </vt:variant>
      <vt:variant>
        <vt:lpstr>幻灯片标题</vt:lpstr>
      </vt:variant>
      <vt:variant>
        <vt:i4>11</vt:i4>
      </vt:variant>
    </vt:vector>
  </HeadingPairs>
  <TitlesOfParts>
    <vt:vector size="21" baseType="lpstr">
      <vt:lpstr>MS Mincho</vt:lpstr>
      <vt:lpstr>ＭＳ Ｐゴシック</vt:lpstr>
      <vt:lpstr>ＭＳ Ｐゴシック</vt:lpstr>
      <vt:lpstr>宋体</vt:lpstr>
      <vt:lpstr>Arial</vt:lpstr>
      <vt:lpstr>Times New Roman</vt:lpstr>
      <vt:lpstr>802-11-Submission</vt:lpstr>
      <vt:lpstr>Document</vt:lpstr>
      <vt:lpstr>包装程序外壳对象</vt:lpstr>
      <vt:lpstr>Visio</vt:lpstr>
      <vt:lpstr>PowerPoint 演示文稿</vt:lpstr>
      <vt:lpstr>PowerPoint 演示文稿</vt:lpstr>
      <vt:lpstr>Introduction</vt:lpstr>
      <vt:lpstr>Text for “Factories of the future”</vt:lpstr>
      <vt:lpstr>PowerPoint 演示文稿</vt:lpstr>
      <vt:lpstr>Text for “System architecture”</vt:lpstr>
      <vt:lpstr>PowerPoint 演示文稿</vt:lpstr>
      <vt:lpstr>Text for “What modulation techniques are available in the literature for LC?”</vt:lpstr>
      <vt:lpstr>PowerPoint 演示文稿</vt:lpstr>
      <vt:lpstr>Text for “What modulation techniques are available in the literature for LC?”</vt:lpstr>
      <vt:lpstr>Thank you!</vt:lpstr>
    </vt:vector>
  </TitlesOfParts>
  <Company>Huawei</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Liqiang (John)</cp:lastModifiedBy>
  <cp:revision>3745</cp:revision>
  <cp:lastPrinted>1998-02-10T13:28:06Z</cp:lastPrinted>
  <dcterms:created xsi:type="dcterms:W3CDTF">2007-04-17T18:10:23Z</dcterms:created>
  <dcterms:modified xsi:type="dcterms:W3CDTF">2017-05-05T00:38:04Z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(2)qO3RI/Jn0jblLcdTfPb8wHs2HjmufBH2MOg8NkaU13wjAXLdFcFGMPrSYAKfcPx6v/xaOUGS
LXXcgysGd2Tfnc1nfMH0SQmLFUU4CMek5Q4ZWEBXuQBbUst/EgpB4AYjn01/6ELezZdCFRqN
YjbjyaUF6PWunEdGfPydfTBGD6YVxHNYN3sMKHAGzKexz3Vj6xL/T26E+0oqLtf4fYdjjwTc
gRORLZ++FkdCB91Y6+</vt:lpwstr>
  </property>
  <property fmtid="{D5CDD505-2E9C-101B-9397-08002B2CF9AE}" pid="3" name="_2015_ms_pID_7253431">
    <vt:lpwstr>CJyQlEQQ195pMsB0q0rXu0PF7ITSg31B9nviI0qD3dPpvHkw5gxyS4
6mbJQRLXNXxqk8rSuBZCTGVutn58ZbeOsb2q6JRmuLvBO2C0nAMf0bKUugnkkn0ZIyrZpGhb
k9VGGCu8evKz5ZMFNCB1j0QY/yCFmQ+sxZYU3dQVkx8pd8Clem1WaOtZK/rya5ZmjAJw3cKG
TnxZngizGAPn4beo</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1493944676</vt:lpwstr>
  </property>
</Properties>
</file>