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2"/>
  </p:notesMasterIdLst>
  <p:handoutMasterIdLst>
    <p:handoutMasterId r:id="rId13"/>
  </p:handoutMasterIdLst>
  <p:sldIdLst>
    <p:sldId id="446" r:id="rId2"/>
    <p:sldId id="447" r:id="rId3"/>
    <p:sldId id="448" r:id="rId4"/>
    <p:sldId id="449" r:id="rId5"/>
    <p:sldId id="463" r:id="rId6"/>
    <p:sldId id="462" r:id="rId7"/>
    <p:sldId id="455" r:id="rId8"/>
    <p:sldId id="456" r:id="rId9"/>
    <p:sldId id="460" r:id="rId10"/>
    <p:sldId id="46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448" userDrawn="1">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5501" autoAdjust="0"/>
  </p:normalViewPr>
  <p:slideViewPr>
    <p:cSldViewPr>
      <p:cViewPr>
        <p:scale>
          <a:sx n="80" d="100"/>
          <a:sy n="80" d="100"/>
        </p:scale>
        <p:origin x="-582" y="354"/>
      </p:cViewPr>
      <p:guideLst>
        <p:guide orient="horz" pos="2448"/>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xfrm>
            <a:off x="5584559" y="95706"/>
            <a:ext cx="697179" cy="215444"/>
          </a:xfrm>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xfrm>
            <a:off x="654050" y="95706"/>
            <a:ext cx="916020" cy="215444"/>
          </a:xfrm>
          <a:noFill/>
        </p:spPr>
        <p:txBody>
          <a:bodyPr/>
          <a:lstStyle/>
          <a:p>
            <a:r>
              <a:rPr lang="en-US" dirty="0"/>
              <a:t>Month Year</a:t>
            </a:r>
          </a:p>
        </p:txBody>
      </p:sp>
      <p:sp>
        <p:nvSpPr>
          <p:cNvPr id="10244" name="Rectangle 6"/>
          <p:cNvSpPr>
            <a:spLocks noGrp="1" noChangeArrowheads="1"/>
          </p:cNvSpPr>
          <p:nvPr>
            <p:ph type="ftr" sz="quarter" idx="4"/>
          </p:nvPr>
        </p:nvSpPr>
        <p:spPr>
          <a:xfrm>
            <a:off x="4168980" y="8985250"/>
            <a:ext cx="2112758" cy="184666"/>
          </a:xfrm>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320212" y="8985251"/>
            <a:ext cx="415178"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xmlns=""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2043906"/>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034" name="Line 10"/>
          <p:cNvSpPr>
            <a:spLocks noChangeShapeType="1"/>
          </p:cNvSpPr>
          <p:nvPr userDrawn="1"/>
        </p:nvSpPr>
        <p:spPr bwMode="auto">
          <a:xfrm>
            <a:off x="7620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userDrawn="1"/>
        </p:nvSpPr>
        <p:spPr>
          <a:xfrm>
            <a:off x="3581401" y="303340"/>
            <a:ext cx="4876800" cy="307777"/>
          </a:xfrm>
          <a:prstGeom prst="rect">
            <a:avLst/>
          </a:prstGeom>
          <a:noFill/>
        </p:spPr>
        <p:txBody>
          <a:bodyPr wrap="square" rtlCol="0">
            <a:spAutoFit/>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400" b="1" dirty="0" smtClean="0">
                <a:cs typeface="+mn-cs"/>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a:t>
            </a:r>
            <a:r>
              <a:rPr kumimoji="0" lang="en-US" altLang="zh-CN"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0710</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1" name="TextBox 10"/>
          <p:cNvSpPr txBox="1"/>
          <p:nvPr userDrawn="1"/>
        </p:nvSpPr>
        <p:spPr>
          <a:xfrm>
            <a:off x="381001" y="303340"/>
            <a:ext cx="1600199" cy="307777"/>
          </a:xfrm>
          <a:prstGeom prst="rect">
            <a:avLst/>
          </a:prstGeom>
          <a:noFill/>
        </p:spPr>
        <p:txBody>
          <a:bodyPr wrap="square" rtlCol="0">
            <a:spAutoFit/>
          </a:bodyPr>
          <a:lstStyle/>
          <a:p>
            <a:pPr algn="l"/>
            <a:r>
              <a:rPr lang="en-US" sz="1400" b="1" dirty="0" smtClean="0"/>
              <a:t>     Ma</a:t>
            </a:r>
            <a:r>
              <a:rPr lang="en-US" altLang="zh-CN" sz="1400" b="1" dirty="0" smtClean="0"/>
              <a:t>y</a:t>
            </a:r>
            <a:r>
              <a:rPr lang="en-US" sz="1400" b="1" dirty="0" smtClean="0"/>
              <a:t> 2017</a:t>
            </a:r>
            <a:endParaRPr lang="en-US" sz="1400" b="1" dirty="0"/>
          </a:p>
        </p:txBody>
      </p:sp>
      <p:sp>
        <p:nvSpPr>
          <p:cNvPr id="10" name="Rectangle 5"/>
          <p:cNvSpPr txBox="1">
            <a:spLocks noChangeArrowheads="1"/>
          </p:cNvSpPr>
          <p:nvPr userDrawn="1"/>
        </p:nvSpPr>
        <p:spPr bwMode="auto">
          <a:xfrm>
            <a:off x="6702072" y="6475413"/>
            <a:ext cx="15885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solidFill>
                  <a:schemeClr val="tx1"/>
                </a:solidFill>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fr-FR" altLang="zh-CN" dirty="0" smtClean="0"/>
              <a:t>Ming Gan </a:t>
            </a:r>
            <a:r>
              <a:rPr kumimoji="0" lang="fr-FR" altLang="zh-CN"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et al. (Huawei)</a:t>
            </a:r>
            <a:endParaRPr kumimoji="0" lang="en-US" altLang="zh-CN"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altLang="zh-CN" sz="2800" dirty="0" smtClean="0"/>
              <a:t>Data Rate value set for WUR </a:t>
            </a:r>
            <a:endParaRPr lang="en-US" altLang="zh-CN" sz="2800" dirty="0"/>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2017-05-01</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graphicFrame>
        <p:nvGraphicFramePr>
          <p:cNvPr id="7" name="Object 11"/>
          <p:cNvGraphicFramePr>
            <a:graphicFrameLocks noChangeAspect="1"/>
          </p:cNvGraphicFramePr>
          <p:nvPr>
            <p:extLst>
              <p:ext uri="{D42A27DB-BD31-4B8C-83A1-F6EECF244321}">
                <p14:modId xmlns:p14="http://schemas.microsoft.com/office/powerpoint/2010/main" xmlns="" val="3172681742"/>
              </p:ext>
            </p:extLst>
          </p:nvPr>
        </p:nvGraphicFramePr>
        <p:xfrm>
          <a:off x="1063625" y="2763838"/>
          <a:ext cx="6719888" cy="3530600"/>
        </p:xfrm>
        <a:graphic>
          <a:graphicData uri="http://schemas.openxmlformats.org/presentationml/2006/ole">
            <p:oleObj spid="_x0000_s22530" name="Document" r:id="rId4" imgW="8488757" imgH="4457314" progId="Word.Document.8">
              <p:embed/>
            </p:oleObj>
          </a:graphicData>
        </a:graphic>
      </p:graphicFrame>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WUR simulation</a:t>
            </a:r>
            <a:endParaRPr lang="zh-CN" altLang="en-US" dirty="0"/>
          </a:p>
        </p:txBody>
      </p:sp>
      <p:sp>
        <p:nvSpPr>
          <p:cNvPr id="3" name="内容占位符 2"/>
          <p:cNvSpPr>
            <a:spLocks noGrp="1"/>
          </p:cNvSpPr>
          <p:nvPr>
            <p:ph idx="1"/>
          </p:nvPr>
        </p:nvSpPr>
        <p:spPr/>
        <p:txBody>
          <a:bodyPr/>
          <a:lstStyle/>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pPr>
              <a:lnSpc>
                <a:spcPct val="60000"/>
              </a:lnSpc>
            </a:pPr>
            <a:endParaRPr lang="en-US" altLang="zh-CN" sz="1600" dirty="0" smtClean="0">
              <a:sym typeface="Wingdings" panose="05000000000000000000" pitchFamily="2" charset="2"/>
            </a:endParaRP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pic>
        <p:nvPicPr>
          <p:cNvPr id="21506" name="Picture 2" descr="C:\Users\g00292004\Desktop\WUR slide\125250500PER_ChD.jpg"/>
          <p:cNvPicPr>
            <a:picLocks noChangeAspect="1" noChangeArrowheads="1"/>
          </p:cNvPicPr>
          <p:nvPr/>
        </p:nvPicPr>
        <p:blipFill>
          <a:blip r:embed="rId2" cstate="print"/>
          <a:srcRect/>
          <a:stretch>
            <a:fillRect/>
          </a:stretch>
        </p:blipFill>
        <p:spPr bwMode="auto">
          <a:xfrm>
            <a:off x="1219200" y="2286000"/>
            <a:ext cx="6248400" cy="4010169"/>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p:txBody>
          <a:bodyPr/>
          <a:lstStyle/>
          <a:p>
            <a:r>
              <a:rPr lang="en-US" altLang="zh-CN" sz="2000" dirty="0" smtClean="0"/>
              <a:t>Most contributions[1-2] focused on the On Off Keying (OOK) with 250kbps data rate</a:t>
            </a:r>
          </a:p>
          <a:p>
            <a:r>
              <a:rPr lang="en-US" altLang="zh-CN" sz="2000" dirty="0" smtClean="0"/>
              <a:t>Contributions [3-4] already touched the multiple data rates concept for WUR to achieve either better efficiency or coverage</a:t>
            </a:r>
          </a:p>
          <a:p>
            <a:pPr lvl="1"/>
            <a:r>
              <a:rPr lang="en-US" altLang="zh-CN" sz="1800" dirty="0" smtClean="0"/>
              <a:t>Higher data rate can be accommodated for close range</a:t>
            </a:r>
          </a:p>
          <a:p>
            <a:pPr lvl="1"/>
            <a:r>
              <a:rPr lang="en-US" altLang="zh-CN" sz="1800" dirty="0" smtClean="0"/>
              <a:t>Lower data </a:t>
            </a:r>
            <a:r>
              <a:rPr lang="en-US" altLang="zh-CN" sz="1800" dirty="0" err="1" smtClean="0"/>
              <a:t>ratescan</a:t>
            </a:r>
            <a:r>
              <a:rPr lang="en-US" altLang="zh-CN" sz="1800" dirty="0" smtClean="0"/>
              <a:t> extend outdoor coverage</a:t>
            </a:r>
          </a:p>
          <a:p>
            <a:r>
              <a:rPr lang="en-US" altLang="zh-CN" dirty="0" smtClean="0"/>
              <a:t> </a:t>
            </a:r>
            <a:r>
              <a:rPr lang="en-US" altLang="zh-CN" sz="2000" dirty="0" smtClean="0"/>
              <a:t>Furthermore, Manchester coding [5] was proposed to be used in data portion </a:t>
            </a:r>
          </a:p>
          <a:p>
            <a:pPr lvl="1"/>
            <a:r>
              <a:rPr lang="en-US" altLang="zh-CN" sz="1800" dirty="0" smtClean="0"/>
              <a:t>Simple implementation. No need to estimate OOK detector threshold</a:t>
            </a:r>
          </a:p>
          <a:p>
            <a:pPr lvl="1"/>
            <a:r>
              <a:rPr lang="en-US" altLang="zh-CN" sz="1800" dirty="0" smtClean="0"/>
              <a:t>Avoid long periods of zero waveform.</a:t>
            </a:r>
          </a:p>
          <a:p>
            <a:r>
              <a:rPr lang="en-US" altLang="zh-CN" sz="2000" dirty="0" smtClean="0"/>
              <a:t>In this contribution, we consider the data rate candidates</a:t>
            </a:r>
          </a:p>
          <a:p>
            <a:endParaRPr lang="en-US" altLang="zh-CN" dirty="0" smtClean="0"/>
          </a:p>
          <a:p>
            <a:endParaRPr lang="zh-CN" altLang="en-US" dirty="0"/>
          </a:p>
        </p:txBody>
      </p:sp>
      <p:sp>
        <p:nvSpPr>
          <p:cNvPr id="4" name="灯片编号占位符 3"/>
          <p:cNvSpPr>
            <a:spLocks noGrp="1"/>
          </p:cNvSpPr>
          <p:nvPr>
            <p:ph type="sldNum" sz="quarter" idx="11"/>
          </p:nvPr>
        </p:nvSpPr>
        <p:spPr/>
        <p:txBody>
          <a:bodyPr/>
          <a:lstStyle/>
          <a:p>
            <a:pPr>
              <a:defRPr/>
            </a:pPr>
            <a:r>
              <a:rPr lang="en-US" dirty="0" smtClean="0"/>
              <a:t>Slide </a:t>
            </a:r>
            <a:fld id="{3099D1E7-2CFE-4362-BB72-AF97192842EA}"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Discussion on data rate</a:t>
            </a:r>
            <a:endParaRPr lang="zh-CN" altLang="en-US" dirty="0"/>
          </a:p>
        </p:txBody>
      </p:sp>
      <p:sp>
        <p:nvSpPr>
          <p:cNvPr id="3" name="内容占位符 2"/>
          <p:cNvSpPr>
            <a:spLocks noGrp="1"/>
          </p:cNvSpPr>
          <p:nvPr>
            <p:ph idx="1"/>
          </p:nvPr>
        </p:nvSpPr>
        <p:spPr>
          <a:xfrm>
            <a:off x="685800" y="2057400"/>
            <a:ext cx="7772400" cy="4191000"/>
          </a:xfrm>
        </p:spPr>
        <p:txBody>
          <a:bodyPr/>
          <a:lstStyle/>
          <a:p>
            <a:r>
              <a:rPr lang="en-US" altLang="zh-CN" sz="2000" dirty="0" smtClean="0"/>
              <a:t>The link margin discussion by using 250 Kbps OOK @2.4G  in [4] shows</a:t>
            </a:r>
          </a:p>
          <a:p>
            <a:pPr lvl="1"/>
            <a:r>
              <a:rPr lang="en-US" altLang="zh-CN" sz="1600" dirty="0" smtClean="0"/>
              <a:t>the achieved range is shorter than 30m in </a:t>
            </a:r>
            <a:r>
              <a:rPr lang="en-US" altLang="zh-CN" sz="1600" dirty="0" err="1" smtClean="0"/>
              <a:t>UMi</a:t>
            </a:r>
            <a:r>
              <a:rPr lang="en-US" altLang="zh-CN" sz="1600" dirty="0" smtClean="0"/>
              <a:t>-NLOS channels</a:t>
            </a:r>
          </a:p>
          <a:p>
            <a:pPr lvl="1"/>
            <a:r>
              <a:rPr lang="en-US" altLang="zh-CN" sz="1600" dirty="0" smtClean="0"/>
              <a:t>about 30dB link margin available at close distance (10 m) for indoor channels</a:t>
            </a:r>
          </a:p>
          <a:p>
            <a:r>
              <a:rPr lang="en-US" altLang="zh-CN" sz="2000" dirty="0" smtClean="0"/>
              <a:t>Repetition and BCC coding are candidate  ways  to reduce data rate such that to increase the range and robustness</a:t>
            </a:r>
          </a:p>
          <a:p>
            <a:pPr lvl="1"/>
            <a:r>
              <a:rPr lang="en-US" altLang="zh-CN" sz="1600" dirty="0" smtClean="0"/>
              <a:t>BCC can obtain more coding gain compared with repetition, but requires more hardware implementation  </a:t>
            </a:r>
          </a:p>
          <a:p>
            <a:r>
              <a:rPr lang="en-US" altLang="zh-CN" sz="2000" dirty="0" smtClean="0"/>
              <a:t>Reducing normal OOK symbol time by n times is one way to increase data rate</a:t>
            </a:r>
          </a:p>
          <a:p>
            <a:pPr lvl="1"/>
            <a:r>
              <a:rPr lang="en-US" altLang="zh-CN" sz="1600" dirty="0" smtClean="0"/>
              <a:t>Wave form is recommended to have several periods within 4 us, such as L-STF.</a:t>
            </a:r>
          </a:p>
          <a:p>
            <a:r>
              <a:rPr lang="en-US" altLang="zh-CN" sz="2000" dirty="0" smtClean="0"/>
              <a:t>The question is how high data rate and how low data rate we can have?</a:t>
            </a: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High data rate</a:t>
            </a:r>
            <a:endParaRPr lang="zh-CN" altLang="en-US" dirty="0"/>
          </a:p>
        </p:txBody>
      </p:sp>
      <p:sp>
        <p:nvSpPr>
          <p:cNvPr id="3" name="内容占位符 2"/>
          <p:cNvSpPr>
            <a:spLocks noGrp="1"/>
          </p:cNvSpPr>
          <p:nvPr>
            <p:ph idx="1"/>
          </p:nvPr>
        </p:nvSpPr>
        <p:spPr>
          <a:xfrm>
            <a:off x="685800" y="1905000"/>
            <a:ext cx="7772400" cy="4419600"/>
          </a:xfrm>
        </p:spPr>
        <p:txBody>
          <a:bodyPr/>
          <a:lstStyle/>
          <a:p>
            <a:pPr>
              <a:buFont typeface="Arial" panose="020B0604020202020204" pitchFamily="34" charset="0"/>
              <a:buChar char="•"/>
            </a:pPr>
            <a:r>
              <a:rPr lang="en-US" altLang="zh-CN" sz="2000" dirty="0" smtClean="0"/>
              <a:t>We discuss the high data rate from the perspective of link budget margin available</a:t>
            </a:r>
          </a:p>
          <a:p>
            <a:pPr>
              <a:buFont typeface="Arial" panose="020B0604020202020204" pitchFamily="34" charset="0"/>
              <a:buChar char="•"/>
            </a:pPr>
            <a:r>
              <a:rPr lang="en-US" altLang="zh-CN" sz="2000" dirty="0" smtClean="0"/>
              <a:t>Link Budget Settings for WUR</a:t>
            </a:r>
          </a:p>
          <a:p>
            <a:pPr lvl="1">
              <a:buFont typeface="Arial" panose="020B0604020202020204" pitchFamily="34" charset="0"/>
              <a:buChar char="–"/>
            </a:pPr>
            <a:r>
              <a:rPr lang="en-US" altLang="zh-CN" sz="1600" dirty="0" err="1" smtClean="0"/>
              <a:t>fc</a:t>
            </a:r>
            <a:r>
              <a:rPr lang="en-US" altLang="zh-CN" sz="1600" dirty="0" smtClean="0"/>
              <a:t> = 2.4GHz and 5GHz</a:t>
            </a:r>
          </a:p>
          <a:p>
            <a:pPr lvl="1">
              <a:buFont typeface="Arial" panose="020B0604020202020204" pitchFamily="34" charset="0"/>
              <a:buChar char="–"/>
            </a:pPr>
            <a:r>
              <a:rPr lang="en-US" altLang="zh-CN" sz="1600" dirty="0" err="1" smtClean="0"/>
              <a:t>Tx_Power</a:t>
            </a:r>
            <a:r>
              <a:rPr lang="en-US" altLang="zh-CN" sz="1600" dirty="0" smtClean="0"/>
              <a:t>: </a:t>
            </a:r>
            <a:r>
              <a:rPr lang="en-US" altLang="zh-CN" sz="1600" dirty="0" smtClean="0"/>
              <a:t>15dBm   </a:t>
            </a:r>
            <a:endParaRPr lang="en-US" altLang="zh-CN" sz="1600" dirty="0" smtClean="0"/>
          </a:p>
          <a:p>
            <a:pPr lvl="1" indent="285750">
              <a:buFont typeface="Arial" panose="020B0604020202020204" pitchFamily="34" charset="0"/>
              <a:buChar char="–"/>
            </a:pPr>
            <a:r>
              <a:rPr lang="en-US" altLang="zh-CN" sz="1200" dirty="0" smtClean="0"/>
              <a:t>4MHz: The allowed </a:t>
            </a:r>
            <a:r>
              <a:rPr lang="en-US" altLang="zh-CN" sz="1200" dirty="0" err="1" smtClean="0"/>
              <a:t>TX_Power</a:t>
            </a:r>
            <a:r>
              <a:rPr lang="en-US" altLang="zh-CN" sz="1200" smtClean="0"/>
              <a:t> </a:t>
            </a:r>
            <a:r>
              <a:rPr lang="en-US" altLang="zh-CN" sz="1200" smtClean="0"/>
              <a:t> is </a:t>
            </a:r>
            <a:r>
              <a:rPr lang="en-US" altLang="zh-CN" sz="1200" dirty="0" smtClean="0"/>
              <a:t>30 dB in 2.4GHz and 17 dB in 5 GHz in US, and 16 dB in both 2.4 GHz and 5GHz in China [7]</a:t>
            </a:r>
          </a:p>
          <a:p>
            <a:pPr lvl="1">
              <a:buFont typeface="Arial" panose="020B0604020202020204" pitchFamily="34" charset="0"/>
              <a:buChar char="–"/>
            </a:pPr>
            <a:r>
              <a:rPr lang="en-US" altLang="zh-CN" sz="1600" dirty="0" smtClean="0"/>
              <a:t>Propagation Loss (PL): </a:t>
            </a:r>
            <a:r>
              <a:rPr lang="en-US" altLang="zh-CN" sz="1600" dirty="0" err="1" smtClean="0"/>
              <a:t>802.11ax</a:t>
            </a:r>
            <a:r>
              <a:rPr lang="en-US" altLang="zh-CN" sz="1600" dirty="0" smtClean="0"/>
              <a:t> channel models [6]</a:t>
            </a:r>
          </a:p>
          <a:p>
            <a:pPr>
              <a:buFont typeface="Arial" panose="020B0604020202020204" pitchFamily="34" charset="0"/>
              <a:buChar char="•"/>
            </a:pPr>
            <a:endParaRPr lang="en-US" altLang="zh-CN" dirty="0" smtClean="0"/>
          </a:p>
          <a:p>
            <a:pPr lvl="1">
              <a:buFont typeface="Arial" panose="020B0604020202020204" pitchFamily="34" charset="0"/>
              <a:buChar char="–"/>
            </a:pPr>
            <a:endParaRPr lang="en-US" altLang="zh-CN" sz="1600" dirty="0" smtClean="0"/>
          </a:p>
          <a:p>
            <a:pPr lvl="1">
              <a:buFont typeface="Arial" panose="020B0604020202020204" pitchFamily="34" charset="0"/>
              <a:buChar char="–"/>
            </a:pPr>
            <a:r>
              <a:rPr lang="en-US" altLang="zh-CN" sz="1600" dirty="0" err="1" smtClean="0"/>
              <a:t>Tx</a:t>
            </a:r>
            <a:r>
              <a:rPr lang="en-US" altLang="zh-CN" sz="1600" dirty="0" smtClean="0"/>
              <a:t>/Rx Antenna Gain: 0 dB</a:t>
            </a:r>
          </a:p>
          <a:p>
            <a:pPr lvl="1">
              <a:buFont typeface="Arial" panose="020B0604020202020204" pitchFamily="34" charset="0"/>
              <a:buChar char="–"/>
            </a:pPr>
            <a:r>
              <a:rPr lang="en-US" altLang="zh-CN" sz="1600" dirty="0" smtClean="0"/>
              <a:t>Rx Noise Figure: NF=10 + 8 dB</a:t>
            </a:r>
          </a:p>
          <a:p>
            <a:pPr lvl="1">
              <a:buFont typeface="Arial" panose="020B0604020202020204" pitchFamily="34" charset="0"/>
              <a:buChar char="–"/>
            </a:pPr>
            <a:r>
              <a:rPr lang="en-US" altLang="zh-CN" sz="1600" dirty="0" smtClean="0"/>
              <a:t>Noise Floor for 4 MHz channel: N_0=-108 </a:t>
            </a:r>
            <a:r>
              <a:rPr lang="en-US" altLang="zh-CN" sz="1600" dirty="0" err="1" smtClean="0"/>
              <a:t>dBm</a:t>
            </a:r>
            <a:r>
              <a:rPr lang="en-US" altLang="zh-CN" sz="1600" dirty="0" smtClean="0"/>
              <a:t> </a:t>
            </a:r>
          </a:p>
          <a:p>
            <a:pPr lvl="1" indent="285750">
              <a:buFont typeface="Arial" panose="020B0604020202020204" pitchFamily="34" charset="0"/>
              <a:buChar char="–"/>
            </a:pPr>
            <a:r>
              <a:rPr lang="en-US" altLang="zh-CN" sz="1200" dirty="0" smtClean="0"/>
              <a:t>N_0 = -174+10log10(BW) </a:t>
            </a:r>
          </a:p>
          <a:p>
            <a:pPr lvl="1">
              <a:buFont typeface="Arial" panose="020B0604020202020204" pitchFamily="34" charset="0"/>
              <a:buChar char="–"/>
            </a:pPr>
            <a:r>
              <a:rPr lang="en-US" altLang="zh-CN" sz="1600" dirty="0" smtClean="0"/>
              <a:t>Rx SNR = </a:t>
            </a:r>
            <a:r>
              <a:rPr lang="en-US" altLang="zh-CN" sz="1600" dirty="0" err="1" smtClean="0"/>
              <a:t>Tx_Power</a:t>
            </a:r>
            <a:r>
              <a:rPr lang="en-US" altLang="zh-CN" sz="1600" dirty="0" smtClean="0"/>
              <a:t> – PL –Shadowing- N_0 – NF [8]</a:t>
            </a: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2253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22536" name="Picture 8"/>
          <p:cNvPicPr>
            <a:picLocks noChangeAspect="1" noChangeArrowheads="1"/>
          </p:cNvPicPr>
          <p:nvPr/>
        </p:nvPicPr>
        <p:blipFill>
          <a:blip r:embed="rId2" cstate="print"/>
          <a:srcRect/>
          <a:stretch>
            <a:fillRect/>
          </a:stretch>
        </p:blipFill>
        <p:spPr bwMode="auto">
          <a:xfrm>
            <a:off x="1676400" y="4267200"/>
            <a:ext cx="3849584"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762000"/>
          </a:xfrm>
        </p:spPr>
        <p:txBody>
          <a:bodyPr/>
          <a:lstStyle/>
          <a:p>
            <a:r>
              <a:rPr lang="en-US" altLang="zh-CN" dirty="0" smtClean="0"/>
              <a:t>High data rate</a:t>
            </a:r>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graphicFrame>
        <p:nvGraphicFramePr>
          <p:cNvPr id="11" name="表格 10"/>
          <p:cNvGraphicFramePr>
            <a:graphicFrameLocks noGrp="1"/>
          </p:cNvGraphicFramePr>
          <p:nvPr/>
        </p:nvGraphicFramePr>
        <p:xfrm>
          <a:off x="1066800" y="4876800"/>
          <a:ext cx="6629400" cy="1112520"/>
        </p:xfrm>
        <a:graphic>
          <a:graphicData uri="http://schemas.openxmlformats.org/drawingml/2006/table">
            <a:tbl>
              <a:tblPr firstRow="1" bandRow="1">
                <a:tableStyleId>{5C22544A-7EE6-4342-B048-85BDC9FD1C3A}</a:tableStyleId>
              </a:tblPr>
              <a:tblGrid>
                <a:gridCol w="2743200"/>
                <a:gridCol w="1234440"/>
                <a:gridCol w="1325880"/>
                <a:gridCol w="1325880"/>
              </a:tblGrid>
              <a:tr h="370840">
                <a:tc>
                  <a:txBody>
                    <a:bodyPr/>
                    <a:lstStyle/>
                    <a:p>
                      <a:r>
                        <a:rPr lang="en-US" altLang="zh-CN" dirty="0" smtClean="0"/>
                        <a:t>2.4 GHz/5</a:t>
                      </a:r>
                      <a:r>
                        <a:rPr lang="en-US" altLang="zh-CN" baseline="0" dirty="0" smtClean="0"/>
                        <a:t> GHz</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a:t>
                      </a:r>
                      <a:r>
                        <a:rPr lang="en-US" altLang="zh-CN" baseline="0" dirty="0" smtClean="0"/>
                        <a:t> 10 m</a:t>
                      </a:r>
                      <a:endParaRPr lang="zh-CN" altLang="en-US" dirty="0"/>
                    </a:p>
                  </a:txBody>
                  <a:tcPr/>
                </a:tc>
                <a:tc>
                  <a:txBody>
                    <a:bodyPr/>
                    <a:lstStyle/>
                    <a:p>
                      <a:r>
                        <a:rPr lang="en-US" altLang="zh-CN" dirty="0" smtClean="0"/>
                        <a:t>@30</a:t>
                      </a:r>
                      <a:r>
                        <a:rPr lang="en-US" altLang="zh-CN" baseline="0" dirty="0" smtClean="0"/>
                        <a:t> M</a:t>
                      </a:r>
                      <a:endParaRPr lang="zh-CN" altLang="en-US" dirty="0"/>
                    </a:p>
                  </a:txBody>
                  <a:tcPr/>
                </a:tc>
                <a:tc>
                  <a:txBody>
                    <a:bodyPr/>
                    <a:lstStyle/>
                    <a:p>
                      <a:r>
                        <a:rPr lang="en-US" altLang="zh-CN" dirty="0" smtClean="0"/>
                        <a:t>Cross Point</a:t>
                      </a:r>
                      <a:endParaRPr lang="zh-CN" altLang="en-US" dirty="0"/>
                    </a:p>
                  </a:txBody>
                  <a:tcPr/>
                </a:tc>
              </a:tr>
              <a:tr h="370840">
                <a:tc>
                  <a:txBody>
                    <a:bodyPr/>
                    <a:lstStyle/>
                    <a:p>
                      <a:r>
                        <a:rPr lang="en-US" altLang="zh-CN" sz="1200" dirty="0" smtClean="0"/>
                        <a:t>Link margin available for 500 Kbps</a:t>
                      </a:r>
                      <a:endParaRPr lang="zh-CN" altLang="en-US" sz="1200" dirty="0"/>
                    </a:p>
                  </a:txBody>
                  <a:tcPr/>
                </a:tc>
                <a:tc>
                  <a:txBody>
                    <a:bodyPr/>
                    <a:lstStyle/>
                    <a:p>
                      <a:r>
                        <a:rPr lang="en-US" altLang="zh-CN" sz="1400" dirty="0" smtClean="0"/>
                        <a:t>33dB/27 dB </a:t>
                      </a:r>
                      <a:endParaRPr lang="zh-CN" altLang="en-US" sz="1400" dirty="0"/>
                    </a:p>
                  </a:txBody>
                  <a:tcPr/>
                </a:tc>
                <a:tc>
                  <a:txBody>
                    <a:bodyPr/>
                    <a:lstStyle/>
                    <a:p>
                      <a:r>
                        <a:rPr lang="en-US" altLang="zh-CN" sz="1400" dirty="0" smtClean="0"/>
                        <a:t>14 dB /8</a:t>
                      </a:r>
                      <a:r>
                        <a:rPr lang="en-US" altLang="zh-CN" sz="1400" baseline="0" dirty="0" smtClean="0"/>
                        <a:t> dB</a:t>
                      </a:r>
                      <a:endParaRPr lang="zh-CN" altLang="en-US" sz="1400" dirty="0"/>
                    </a:p>
                  </a:txBody>
                  <a:tcPr/>
                </a:tc>
                <a:tc>
                  <a:txBody>
                    <a:bodyPr/>
                    <a:lstStyle/>
                    <a:p>
                      <a:r>
                        <a:rPr lang="en-US" altLang="zh-CN" sz="1400" dirty="0" smtClean="0"/>
                        <a:t>73 m/48 m</a:t>
                      </a:r>
                      <a:endParaRPr lang="zh-CN" altLang="en-US" sz="1400" dirty="0"/>
                    </a:p>
                  </a:txBody>
                  <a:tcPr/>
                </a:tc>
              </a:tr>
              <a:tr h="370840">
                <a:tc>
                  <a:txBody>
                    <a:bodyPr/>
                    <a:lstStyle/>
                    <a:p>
                      <a:r>
                        <a:rPr lang="en-US" altLang="zh-CN" sz="1200" dirty="0" smtClean="0">
                          <a:solidFill>
                            <a:srgbClr val="FF0000"/>
                          </a:solidFill>
                        </a:rPr>
                        <a:t>Link margin  available for 250 Kbps</a:t>
                      </a:r>
                      <a:endParaRPr lang="zh-CN" altLang="en-US" sz="1200" dirty="0">
                        <a:solidFill>
                          <a:srgbClr val="FF0000"/>
                        </a:solidFill>
                      </a:endParaRPr>
                    </a:p>
                  </a:txBody>
                  <a:tcPr/>
                </a:tc>
                <a:tc>
                  <a:txBody>
                    <a:bodyPr/>
                    <a:lstStyle/>
                    <a:p>
                      <a:r>
                        <a:rPr lang="en-US" altLang="zh-CN" sz="1400" dirty="0" smtClean="0">
                          <a:solidFill>
                            <a:srgbClr val="FF0000"/>
                          </a:solidFill>
                        </a:rPr>
                        <a:t>38 dB/32 dB</a:t>
                      </a:r>
                      <a:endParaRPr lang="zh-CN" altLang="en-US" sz="1400" dirty="0">
                        <a:solidFill>
                          <a:srgbClr val="FF0000"/>
                        </a:solidFill>
                      </a:endParaRPr>
                    </a:p>
                  </a:txBody>
                  <a:tcPr/>
                </a:tc>
                <a:tc>
                  <a:txBody>
                    <a:bodyPr/>
                    <a:lstStyle/>
                    <a:p>
                      <a:r>
                        <a:rPr lang="en-US" altLang="zh-CN" sz="1400" dirty="0" smtClean="0">
                          <a:solidFill>
                            <a:srgbClr val="FF0000"/>
                          </a:solidFill>
                        </a:rPr>
                        <a:t>19 dB/13 dB</a:t>
                      </a:r>
                      <a:endParaRPr lang="zh-CN" altLang="en-US" sz="1400" dirty="0">
                        <a:solidFill>
                          <a:srgbClr val="FF0000"/>
                        </a:solidFill>
                      </a:endParaRPr>
                    </a:p>
                  </a:txBody>
                  <a:tcPr/>
                </a:tc>
                <a:tc>
                  <a:txBody>
                    <a:bodyPr/>
                    <a:lstStyle/>
                    <a:p>
                      <a:r>
                        <a:rPr lang="en-US" altLang="zh-CN" sz="1400" dirty="0" smtClean="0">
                          <a:solidFill>
                            <a:srgbClr val="FF0000"/>
                          </a:solidFill>
                        </a:rPr>
                        <a:t>105 m/70 m</a:t>
                      </a:r>
                      <a:endParaRPr lang="zh-CN" altLang="en-US" sz="1400" dirty="0">
                        <a:solidFill>
                          <a:srgbClr val="FF0000"/>
                        </a:solidFill>
                      </a:endParaRPr>
                    </a:p>
                  </a:txBody>
                  <a:tcPr/>
                </a:tc>
              </a:tr>
            </a:tbl>
          </a:graphicData>
        </a:graphic>
      </p:graphicFrame>
      <p:pic>
        <p:nvPicPr>
          <p:cNvPr id="16" name="图片 15"/>
          <p:cNvPicPr/>
          <p:nvPr/>
        </p:nvPicPr>
        <p:blipFill>
          <a:blip r:embed="rId2" cstate="print"/>
          <a:srcRect/>
          <a:stretch>
            <a:fillRect/>
          </a:stretch>
        </p:blipFill>
        <p:spPr bwMode="auto">
          <a:xfrm>
            <a:off x="1143000" y="1524000"/>
            <a:ext cx="6324600" cy="3276600"/>
          </a:xfrm>
          <a:prstGeom prst="rect">
            <a:avLst/>
          </a:prstGeom>
          <a:noFill/>
          <a:ln w="9525">
            <a:noFill/>
            <a:miter lim="800000"/>
            <a:headEnd/>
            <a:tailEnd/>
          </a:ln>
        </p:spPr>
      </p:pic>
      <p:sp>
        <p:nvSpPr>
          <p:cNvPr id="17" name="TextBox 16"/>
          <p:cNvSpPr txBox="1"/>
          <p:nvPr/>
        </p:nvSpPr>
        <p:spPr>
          <a:xfrm>
            <a:off x="762000" y="6062246"/>
            <a:ext cx="7848600" cy="338554"/>
          </a:xfrm>
          <a:prstGeom prst="rect">
            <a:avLst/>
          </a:prstGeom>
          <a:noFill/>
        </p:spPr>
        <p:txBody>
          <a:bodyPr wrap="square" rtlCol="0">
            <a:spAutoFit/>
          </a:bodyPr>
          <a:lstStyle/>
          <a:p>
            <a:r>
              <a:rPr lang="en-US" altLang="zh-CN" sz="1600" b="1" dirty="0" smtClean="0"/>
              <a:t>We recommend 250 Kbps as high data rate due to available link margin and cross point</a:t>
            </a:r>
            <a:endParaRPr lang="zh-CN" altLang="en-US" sz="1600" b="1" dirty="0"/>
          </a:p>
        </p:txBody>
      </p:sp>
      <p:sp>
        <p:nvSpPr>
          <p:cNvPr id="18" name="矩形 17"/>
          <p:cNvSpPr/>
          <p:nvPr/>
        </p:nvSpPr>
        <p:spPr>
          <a:xfrm>
            <a:off x="7535867" y="2667000"/>
            <a:ext cx="1608133" cy="646331"/>
          </a:xfrm>
          <a:prstGeom prst="rect">
            <a:avLst/>
          </a:prstGeom>
        </p:spPr>
        <p:txBody>
          <a:bodyPr wrap="square">
            <a:spAutoFit/>
          </a:bodyPr>
          <a:lstStyle/>
          <a:p>
            <a:r>
              <a:rPr lang="en-US" altLang="zh-CN" dirty="0" smtClean="0"/>
              <a:t>Please refer to Appendix for  </a:t>
            </a:r>
          </a:p>
          <a:p>
            <a:r>
              <a:rPr lang="en-US" altLang="zh-CN" dirty="0" smtClean="0"/>
              <a:t>the RxSNR@1%PER </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Low data rate</a:t>
            </a:r>
            <a:endParaRPr lang="zh-CN" altLang="en-US" dirty="0"/>
          </a:p>
        </p:txBody>
      </p:sp>
      <p:sp>
        <p:nvSpPr>
          <p:cNvPr id="3" name="内容占位符 2"/>
          <p:cNvSpPr>
            <a:spLocks noGrp="1"/>
          </p:cNvSpPr>
          <p:nvPr>
            <p:ph idx="1"/>
          </p:nvPr>
        </p:nvSpPr>
        <p:spPr>
          <a:xfrm>
            <a:off x="609600" y="1752600"/>
            <a:ext cx="7924800" cy="4406106"/>
          </a:xfrm>
        </p:spPr>
        <p:txBody>
          <a:bodyPr/>
          <a:lstStyle/>
          <a:p>
            <a:r>
              <a:rPr lang="en-US" altLang="zh-CN" sz="2000" dirty="0" smtClean="0"/>
              <a:t>15 dB loss (31.6 x) in 2.4 GHz and 18 dB loss (63 x) in 5 GHz for WUR</a:t>
            </a:r>
          </a:p>
          <a:p>
            <a:pPr lvl="1">
              <a:buFont typeface="Arial" panose="020B0604020202020204" pitchFamily="34" charset="0"/>
              <a:buChar char="–"/>
            </a:pPr>
            <a:r>
              <a:rPr lang="en-US" altLang="zh-CN" sz="1600" dirty="0" smtClean="0"/>
              <a:t>Based on the PSD and EIRP [7], we observe that</a:t>
            </a:r>
          </a:p>
          <a:p>
            <a:pPr lvl="1" indent="285750">
              <a:buFont typeface="Arial" panose="020B0604020202020204" pitchFamily="34" charset="0"/>
              <a:buChar char="–"/>
            </a:pPr>
            <a:r>
              <a:rPr lang="en-US" altLang="zh-CN" sz="1200" dirty="0" smtClean="0"/>
              <a:t>4 dB transmission power lower</a:t>
            </a:r>
            <a:r>
              <a:rPr lang="zh-CN" altLang="en-US" sz="1200" dirty="0" smtClean="0"/>
              <a:t> </a:t>
            </a:r>
            <a:r>
              <a:rPr lang="en-US" altLang="zh-CN" sz="1200" dirty="0" smtClean="0"/>
              <a:t>over the 4 MHz than that over the 20 MHz in 2.4 GHz</a:t>
            </a:r>
          </a:p>
          <a:p>
            <a:pPr lvl="1" indent="285750">
              <a:buFont typeface="Arial" panose="020B0604020202020204" pitchFamily="34" charset="0"/>
              <a:buChar char="–"/>
            </a:pPr>
            <a:r>
              <a:rPr lang="en-US" altLang="zh-CN" sz="1200" dirty="0" smtClean="0"/>
              <a:t>7 dB transmission power lower</a:t>
            </a:r>
            <a:r>
              <a:rPr lang="zh-CN" altLang="en-US" sz="1200" dirty="0" smtClean="0"/>
              <a:t> </a:t>
            </a:r>
            <a:r>
              <a:rPr lang="en-US" altLang="zh-CN" sz="1200" dirty="0" smtClean="0"/>
              <a:t>over the 4 MHz than that over the 20 MHz in 5 GHz</a:t>
            </a:r>
          </a:p>
          <a:p>
            <a:pPr lvl="1" indent="285750">
              <a:buFont typeface="Arial" panose="020B0604020202020204" pitchFamily="34" charset="0"/>
              <a:buChar char="–"/>
            </a:pPr>
            <a:r>
              <a:rPr lang="en-US" altLang="zh-CN" sz="1200" dirty="0" smtClean="0"/>
              <a:t>Lower transmission power may result in PHY CCA idle status issued by the exiting 20 MHz receiver (energy detection) with higher probability compared with 20 MHz .11 packet, hence it requires more protection</a:t>
            </a:r>
          </a:p>
          <a:p>
            <a:pPr lvl="1">
              <a:buFont typeface="Arial" panose="020B0604020202020204" pitchFamily="34" charset="0"/>
              <a:buChar char="–"/>
            </a:pPr>
            <a:r>
              <a:rPr lang="en-US" altLang="zh-CN" sz="1600" dirty="0" smtClean="0"/>
              <a:t>8 dB loss due to RX noise figure[7]</a:t>
            </a:r>
          </a:p>
          <a:p>
            <a:pPr lvl="1">
              <a:buFont typeface="Arial" panose="020B0604020202020204" pitchFamily="34" charset="0"/>
              <a:buChar char="–"/>
            </a:pPr>
            <a:r>
              <a:rPr lang="en-US" altLang="zh-CN" sz="1600" dirty="0" smtClean="0"/>
              <a:t>3 dB loss due to OOK detection </a:t>
            </a:r>
          </a:p>
          <a:p>
            <a:pPr marL="342900" lvl="1" indent="-342900">
              <a:buFont typeface="Arial" panose="020B0604020202020204" pitchFamily="34" charset="0"/>
              <a:buChar char="•"/>
            </a:pPr>
            <a:r>
              <a:rPr lang="en-US" altLang="zh-CN" b="1" dirty="0" smtClean="0">
                <a:ea typeface="+mn-ea"/>
                <a:cs typeface="+mn-cs"/>
              </a:rPr>
              <a:t>The low data rate for WUR is 189.8 /</a:t>
            </a:r>
            <a:r>
              <a:rPr lang="en-US" altLang="zh-CN" b="1" dirty="0" smtClean="0">
                <a:solidFill>
                  <a:srgbClr val="FF0000"/>
                </a:solidFill>
                <a:ea typeface="+mn-ea"/>
                <a:cs typeface="+mn-cs"/>
              </a:rPr>
              <a:t>31.6</a:t>
            </a:r>
            <a:r>
              <a:rPr lang="en-US" altLang="zh-CN" b="1" dirty="0" smtClean="0">
                <a:ea typeface="+mn-ea"/>
                <a:cs typeface="+mn-cs"/>
              </a:rPr>
              <a:t> Kbps in 2.4 GHz and 95.2 Kbps in 5GHz in general</a:t>
            </a:r>
          </a:p>
          <a:p>
            <a:pPr lvl="1">
              <a:buFont typeface="Arial" panose="020B0604020202020204" pitchFamily="34" charset="0"/>
              <a:buChar char="–"/>
            </a:pPr>
            <a:r>
              <a:rPr lang="en-US" altLang="zh-CN" sz="1600" dirty="0" smtClean="0"/>
              <a:t>The lowest data rate for OFDM </a:t>
            </a:r>
            <a:r>
              <a:rPr lang="en-US" altLang="zh-CN" sz="1600" dirty="0" err="1" smtClean="0"/>
              <a:t>WiFi</a:t>
            </a:r>
            <a:r>
              <a:rPr lang="en-US" altLang="zh-CN" sz="1600" dirty="0" smtClean="0"/>
              <a:t> is 6 Mbps over the 20 MHz </a:t>
            </a:r>
            <a:r>
              <a:rPr lang="en-US" altLang="zh-CN" sz="1600" dirty="0" smtClean="0"/>
              <a:t>bandwidth</a:t>
            </a:r>
            <a:endParaRPr lang="en-US" altLang="zh-CN" sz="1600" dirty="0" smtClean="0"/>
          </a:p>
          <a:p>
            <a:pPr lvl="1">
              <a:buFont typeface="Arial" panose="020B0604020202020204" pitchFamily="34" charset="0"/>
              <a:buChar char="–"/>
            </a:pPr>
            <a:r>
              <a:rPr lang="en-US" altLang="zh-CN" sz="1600" dirty="0" smtClean="0"/>
              <a:t>The lowest data rate for </a:t>
            </a:r>
            <a:r>
              <a:rPr lang="en-US" altLang="zh-CN" sz="1600" dirty="0" smtClean="0">
                <a:solidFill>
                  <a:srgbClr val="FF0000"/>
                </a:solidFill>
              </a:rPr>
              <a:t>DSSS </a:t>
            </a:r>
            <a:r>
              <a:rPr lang="en-US" altLang="zh-CN" sz="1600" dirty="0" err="1" smtClean="0">
                <a:solidFill>
                  <a:srgbClr val="FF0000"/>
                </a:solidFill>
              </a:rPr>
              <a:t>WiFi</a:t>
            </a:r>
            <a:r>
              <a:rPr lang="en-US" altLang="zh-CN" sz="1600" dirty="0" smtClean="0">
                <a:solidFill>
                  <a:srgbClr val="FF0000"/>
                </a:solidFill>
              </a:rPr>
              <a:t> </a:t>
            </a:r>
            <a:r>
              <a:rPr lang="en-US" altLang="zh-CN" sz="1600" dirty="0" smtClean="0"/>
              <a:t>is 1 Mbps over </a:t>
            </a:r>
            <a:r>
              <a:rPr lang="en-US" altLang="zh-CN" sz="1600" dirty="0" smtClean="0">
                <a:solidFill>
                  <a:srgbClr val="FF0000"/>
                </a:solidFill>
              </a:rPr>
              <a:t>22 MHz </a:t>
            </a:r>
            <a:r>
              <a:rPr lang="en-US" altLang="zh-CN" sz="1600" dirty="0" smtClean="0"/>
              <a:t>bandwidth (only in 2.4 </a:t>
            </a:r>
            <a:r>
              <a:rPr lang="en-US" altLang="zh-CN" sz="1600" dirty="0" smtClean="0"/>
              <a:t>GHz, is not recommended as base</a:t>
            </a:r>
            <a:r>
              <a:rPr lang="zh-CN" altLang="en-US" sz="1600" dirty="0" smtClean="0"/>
              <a:t> </a:t>
            </a:r>
            <a:r>
              <a:rPr lang="en-US" altLang="zh-CN" sz="1600" dirty="0" smtClean="0"/>
              <a:t>line)</a:t>
            </a:r>
            <a:endParaRPr lang="en-US" altLang="zh-CN" sz="1600" dirty="0" smtClean="0"/>
          </a:p>
          <a:p>
            <a:pPr marL="342900" lvl="1" indent="-342900">
              <a:buFont typeface="Arial" panose="020B0604020202020204" pitchFamily="34" charset="0"/>
              <a:buChar char="•"/>
            </a:pPr>
            <a:r>
              <a:rPr lang="en-US" altLang="zh-CN" b="1" dirty="0" smtClean="0">
                <a:ea typeface="+mn-ea"/>
                <a:cs typeface="+mn-cs"/>
              </a:rPr>
              <a:t>Therefore, we consider 62.5 Kbps as low date rate for WUR</a:t>
            </a:r>
            <a:r>
              <a:rPr lang="en-US" altLang="zh-CN" sz="2400" b="1" dirty="0" smtClean="0">
                <a:ea typeface="+mn-ea"/>
                <a:cs typeface="+mn-cs"/>
              </a:rPr>
              <a:t> </a:t>
            </a:r>
            <a:endParaRPr lang="en-US" altLang="zh-CN" sz="2400" b="1" dirty="0" smtClean="0">
              <a:ea typeface="+mn-ea"/>
              <a:cs typeface="+mn-cs"/>
            </a:endParaRPr>
          </a:p>
          <a:p>
            <a:pPr lvl="1">
              <a:buFont typeface="Arial" panose="020B0604020202020204" pitchFamily="34" charset="0"/>
              <a:buChar char="–"/>
            </a:pPr>
            <a:r>
              <a:rPr lang="en-US" altLang="zh-CN" sz="1600" dirty="0" smtClean="0"/>
              <a:t>12 bytes payload requires 1.5 ms transmission time</a:t>
            </a:r>
          </a:p>
          <a:p>
            <a:pPr marL="342900" lvl="1" indent="-342900">
              <a:buFont typeface="Arial" panose="020B0604020202020204" pitchFamily="34" charset="0"/>
              <a:buChar char="•"/>
            </a:pPr>
            <a:endParaRPr lang="en-US" altLang="zh-CN" sz="2400" b="1" dirty="0" smtClean="0">
              <a:ea typeface="+mn-ea"/>
              <a:cs typeface="+mn-cs"/>
            </a:endParaRPr>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In this contribution, we discussed the possible high data rate and low data rate.</a:t>
            </a:r>
            <a:endParaRPr lang="en-US" altLang="zh-CN" sz="1600" dirty="0" smtClean="0"/>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sz="1800" dirty="0" smtClean="0"/>
              <a:t>[1] 11-16-0865-01 WUR performance investigation on wake up receiver</a:t>
            </a:r>
          </a:p>
          <a:p>
            <a:r>
              <a:rPr lang="en-US" altLang="zh-CN" sz="1800" dirty="0" smtClean="0"/>
              <a:t>[2] 11-16-0341-00 LP-WUR (Low-Power Wake-Up Receiver) Follow-Up</a:t>
            </a:r>
          </a:p>
          <a:p>
            <a:r>
              <a:rPr lang="en-US" altLang="zh-CN" sz="1800" dirty="0" smtClean="0"/>
              <a:t>[3] </a:t>
            </a:r>
            <a:r>
              <a:rPr lang="en-US" altLang="en-US" sz="1800" dirty="0" smtClean="0"/>
              <a:t>11-17-0350-00 </a:t>
            </a:r>
            <a:r>
              <a:rPr lang="en-US" altLang="ko-KR" sz="1800" dirty="0" smtClean="0">
                <a:ea typeface="굴림" pitchFamily="34" charset="-127"/>
              </a:rPr>
              <a:t>Various Symbol Types for WUR</a:t>
            </a:r>
            <a:endParaRPr lang="en-US" altLang="ko-KR" sz="1800" dirty="0" smtClean="0"/>
          </a:p>
          <a:p>
            <a:r>
              <a:rPr lang="en-US" altLang="zh-CN" sz="1800" dirty="0" smtClean="0"/>
              <a:t>[4] </a:t>
            </a:r>
            <a:r>
              <a:rPr lang="en-US" altLang="en-US" sz="1800" dirty="0" smtClean="0"/>
              <a:t>11-17-0399-01 </a:t>
            </a:r>
            <a:r>
              <a:rPr lang="en-US" altLang="zh-CN" sz="1800" dirty="0" smtClean="0"/>
              <a:t>WUR Link Budget Analysis</a:t>
            </a:r>
          </a:p>
          <a:p>
            <a:r>
              <a:rPr lang="en-US" altLang="ko-KR" sz="1800" dirty="0" smtClean="0"/>
              <a:t>[5]</a:t>
            </a:r>
            <a:r>
              <a:rPr lang="en-US" altLang="en-US" sz="1800" dirty="0" smtClean="0"/>
              <a:t> 11-17-0366-01  </a:t>
            </a:r>
            <a:r>
              <a:rPr lang="en-GB" altLang="zh-CN" sz="1800" dirty="0" smtClean="0"/>
              <a:t>WUR Modulation and Coding</a:t>
            </a:r>
            <a:endParaRPr lang="en-US" altLang="zh-CN" sz="1800" dirty="0" smtClean="0"/>
          </a:p>
          <a:p>
            <a:r>
              <a:rPr lang="en-US" altLang="ko-KR" sz="1800" dirty="0" smtClean="0"/>
              <a:t>[6]</a:t>
            </a:r>
            <a:r>
              <a:rPr lang="en-US" altLang="zh-CN" sz="1800" dirty="0" smtClean="0"/>
              <a:t> 11-14-0882-04 IEEE 802.11ax channel model document</a:t>
            </a:r>
          </a:p>
          <a:p>
            <a:r>
              <a:rPr lang="en-US" altLang="zh-CN" sz="1800" dirty="0" smtClean="0"/>
              <a:t>[7]11-17-0365-00 regulations and noise figure impact on </a:t>
            </a:r>
            <a:r>
              <a:rPr lang="en-US" altLang="zh-CN" sz="1800" dirty="0" err="1" smtClean="0"/>
              <a:t>snr</a:t>
            </a:r>
            <a:endParaRPr lang="en-US" altLang="zh-CN" sz="1800" dirty="0" smtClean="0"/>
          </a:p>
          <a:p>
            <a:r>
              <a:rPr lang="en-US" altLang="zh-CN" sz="1800" dirty="0" smtClean="0"/>
              <a:t>[8] </a:t>
            </a:r>
            <a:r>
              <a:rPr lang="en-US" altLang="zh-CN" sz="1800" dirty="0" err="1" smtClean="0"/>
              <a:t>Cambridge.Next</a:t>
            </a:r>
            <a:r>
              <a:rPr lang="en-US" altLang="zh-CN" sz="1800" dirty="0" smtClean="0"/>
              <a:t> Generation Wireless LANs.802.11n and 802.11ac.2Ed.2013</a:t>
            </a:r>
          </a:p>
          <a:p>
            <a:endParaRPr lang="en-US" altLang="zh-CN" sz="1800" dirty="0" smtClean="0"/>
          </a:p>
          <a:p>
            <a:endParaRPr lang="en-US" altLang="ko-KR" sz="1800" dirty="0" smtClean="0"/>
          </a:p>
          <a:p>
            <a:endParaRPr lang="en-US" altLang="ko-KR" sz="1800" dirty="0" smtClean="0"/>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Appendix</a:t>
            </a:r>
            <a:endParaRPr lang="zh-CN" altLang="en-US" dirty="0"/>
          </a:p>
        </p:txBody>
      </p:sp>
      <p:sp>
        <p:nvSpPr>
          <p:cNvPr id="3" name="内容占位符 2"/>
          <p:cNvSpPr>
            <a:spLocks noGrp="1"/>
          </p:cNvSpPr>
          <p:nvPr>
            <p:ph idx="1"/>
          </p:nvPr>
        </p:nvSpPr>
        <p:spPr/>
        <p:txBody>
          <a:bodyPr/>
          <a:lstStyle/>
          <a:p>
            <a:r>
              <a:rPr lang="en-US" altLang="zh-CN" sz="2000" dirty="0" smtClean="0"/>
              <a:t>Simulation Assessment:</a:t>
            </a:r>
          </a:p>
          <a:p>
            <a:pPr lvl="1"/>
            <a:r>
              <a:rPr lang="en-US" altLang="zh-CN" dirty="0" smtClean="0"/>
              <a:t>The conventional OOK pulse generator:</a:t>
            </a:r>
          </a:p>
          <a:p>
            <a:pPr lvl="2"/>
            <a:r>
              <a:rPr lang="en-US" altLang="zh-CN" sz="1400" dirty="0" smtClean="0"/>
              <a:t>13-tone OFDM transmitter: [-6,6] of L-LTF</a:t>
            </a:r>
          </a:p>
          <a:p>
            <a:pPr lvl="2"/>
            <a:r>
              <a:rPr lang="en-US" altLang="zh-CN" sz="1400" dirty="0" smtClean="0"/>
              <a:t>Manchester coding (1 us on/off @</a:t>
            </a:r>
            <a:r>
              <a:rPr lang="en-US" altLang="zh-CN" sz="1400" dirty="0" err="1" smtClean="0"/>
              <a:t>500Kbps</a:t>
            </a:r>
            <a:r>
              <a:rPr lang="en-US" altLang="zh-CN" sz="1400" dirty="0" smtClean="0"/>
              <a:t>, 2 us on/off @</a:t>
            </a:r>
            <a:r>
              <a:rPr lang="en-US" altLang="zh-CN" sz="1400" dirty="0" err="1" smtClean="0"/>
              <a:t>250Kbps</a:t>
            </a:r>
            <a:r>
              <a:rPr lang="en-US" altLang="zh-CN" sz="1400" dirty="0" smtClean="0"/>
              <a:t>, 4 us on/off @</a:t>
            </a:r>
            <a:r>
              <a:rPr lang="en-US" altLang="zh-CN" sz="1400" dirty="0" err="1" smtClean="0"/>
              <a:t>125Kbps</a:t>
            </a:r>
            <a:r>
              <a:rPr lang="en-US" altLang="zh-CN" sz="1400" dirty="0" smtClean="0"/>
              <a:t>)</a:t>
            </a:r>
          </a:p>
          <a:p>
            <a:pPr lvl="1"/>
            <a:r>
              <a:rPr lang="en-US" altLang="zh-CN" dirty="0" err="1" smtClean="0"/>
              <a:t>Sim</a:t>
            </a:r>
            <a:r>
              <a:rPr lang="en-US" altLang="zh-CN" dirty="0" smtClean="0"/>
              <a:t> </a:t>
            </a:r>
            <a:r>
              <a:rPr lang="en-US" altLang="zh-CN" dirty="0" err="1" smtClean="0"/>
              <a:t>para</a:t>
            </a:r>
            <a:r>
              <a:rPr lang="en-US" altLang="zh-CN" dirty="0" smtClean="0"/>
              <a:t>.:</a:t>
            </a:r>
          </a:p>
          <a:p>
            <a:pPr lvl="2"/>
            <a:r>
              <a:rPr lang="en-US" altLang="zh-CN" sz="1400" dirty="0" smtClean="0"/>
              <a:t>100 bits payload size, </a:t>
            </a:r>
            <a:r>
              <a:rPr lang="en-US" altLang="zh-CN" sz="1400" dirty="0" err="1" smtClean="0"/>
              <a:t>TGn</a:t>
            </a:r>
            <a:r>
              <a:rPr lang="en-US" altLang="zh-CN" sz="1400" dirty="0" smtClean="0"/>
              <a:t> Ch. D</a:t>
            </a:r>
          </a:p>
          <a:p>
            <a:pPr lvl="2"/>
            <a:r>
              <a:rPr lang="en-US" altLang="zh-CN" sz="1400" dirty="0" smtClean="0"/>
              <a:t>No CFO/STO/RF impairment</a:t>
            </a:r>
          </a:p>
          <a:p>
            <a:pPr lvl="2"/>
            <a:r>
              <a:rPr lang="en-US" altLang="zh-CN" sz="1400" dirty="0" smtClean="0"/>
              <a:t>No channel coding and equalization</a:t>
            </a:r>
          </a:p>
          <a:p>
            <a:pPr lvl="2"/>
            <a:r>
              <a:rPr lang="en-US" altLang="zh-CN" sz="1400" dirty="0" smtClean="0"/>
              <a:t>Energy detection</a:t>
            </a:r>
          </a:p>
          <a:p>
            <a:pPr lvl="2"/>
            <a:endParaRPr lang="en-US" altLang="zh-CN" sz="1600" dirty="0" smtClean="0">
              <a:sym typeface="Wingdings" panose="05000000000000000000" pitchFamily="2" charset="2"/>
            </a:endParaRPr>
          </a:p>
          <a:p>
            <a:pPr lvl="1">
              <a:lnSpc>
                <a:spcPct val="60000"/>
              </a:lnSpc>
            </a:pPr>
            <a:r>
              <a:rPr lang="en-US" altLang="zh-CN" dirty="0" err="1" smtClean="0">
                <a:sym typeface="Wingdings" panose="05000000000000000000" pitchFamily="2" charset="2"/>
              </a:rPr>
              <a:t>4MHz LPF (IIR) – generated using MATLAB</a:t>
            </a:r>
          </a:p>
          <a:p>
            <a:pPr lvl="2">
              <a:lnSpc>
                <a:spcPct val="60000"/>
              </a:lnSpc>
            </a:pPr>
            <a:r>
              <a:rPr lang="en-US" altLang="zh-CN" sz="1400" dirty="0" smtClean="0">
                <a:sym typeface="Wingdings" panose="05000000000000000000" pitchFamily="2" charset="2"/>
              </a:rPr>
              <a:t>Butterworth, order=3, cutoff freq. = </a:t>
            </a:r>
            <a:r>
              <a:rPr lang="en-US" altLang="zh-CN" sz="1400" dirty="0" err="1" smtClean="0">
                <a:sym typeface="Wingdings" panose="05000000000000000000" pitchFamily="2" charset="2"/>
              </a:rPr>
              <a:t>2MHz</a:t>
            </a:r>
            <a:r>
              <a:rPr lang="en-US" altLang="zh-CN" sz="1400" dirty="0" smtClean="0">
                <a:sym typeface="Wingdings" panose="05000000000000000000" pitchFamily="2" charset="2"/>
              </a:rPr>
              <a:t>, sampling rate =</a:t>
            </a:r>
            <a:r>
              <a:rPr lang="en-US" altLang="zh-CN" sz="1400" dirty="0" err="1" smtClean="0">
                <a:sym typeface="Wingdings" panose="05000000000000000000" pitchFamily="2" charset="2"/>
              </a:rPr>
              <a:t>20MHz</a:t>
            </a:r>
            <a:endParaRPr lang="en-US" altLang="zh-CN" sz="1400" dirty="0" smtClean="0">
              <a:sym typeface="Wingdings" panose="05000000000000000000" pitchFamily="2" charset="2"/>
            </a:endParaRP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44694</TotalTime>
  <Words>838</Words>
  <Application>Microsoft Office PowerPoint</Application>
  <PresentationFormat>全屏显示(4:3)</PresentationFormat>
  <Paragraphs>112</Paragraphs>
  <Slides>10</Slides>
  <Notes>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2" baseType="lpstr">
      <vt:lpstr>ACcord Submission Template</vt:lpstr>
      <vt:lpstr>Document</vt:lpstr>
      <vt:lpstr>Data Rate value set for WUR </vt:lpstr>
      <vt:lpstr>Introduction</vt:lpstr>
      <vt:lpstr>Discussion on data rate</vt:lpstr>
      <vt:lpstr>High data rate</vt:lpstr>
      <vt:lpstr>High data rate</vt:lpstr>
      <vt:lpstr>Low data rate</vt:lpstr>
      <vt:lpstr>Summary</vt:lpstr>
      <vt:lpstr>Reference</vt:lpstr>
      <vt:lpstr>Appendix</vt:lpstr>
      <vt:lpstr>WUR simulation</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ming.gan@huawei.com</dc:creator>
  <cp:lastModifiedBy>Ming Gan</cp:lastModifiedBy>
  <cp:revision>1010</cp:revision>
  <cp:lastPrinted>1998-02-10T13:28:06Z</cp:lastPrinted>
  <dcterms:created xsi:type="dcterms:W3CDTF">2009-12-02T19:05:24Z</dcterms:created>
  <dcterms:modified xsi:type="dcterms:W3CDTF">2017-05-09T02:33:42Z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(3)HSo7q3kPAIctitXW1xE8k+kJ7mni2xpT61Z/Wl+sAis8bDWmAZ7Rx8zqifVbUJNOqL9YOZu/
6L2RCKRrtizeVnp7EEKhXjQDgsDdTUjRw8lRFKtVTKWUvS7QTFodD4XdIDrZBeEPpFiM3t3+
CkeChhFzPOCt7abDcIZMtWc3mMsLohjulXmtGtIvdnTBE8Fv9PIKEz15P6g5ZwFTdDubLaDq
IMEe1aAD00Yx9ZfM7J</vt:lpwstr>
  </property>
  <property fmtid="{D5CDD505-2E9C-101B-9397-08002B2CF9AE}" pid="4" name="_2015_ms_pID_7253431">
    <vt:lpwstr>ndyNeufPeUnEu/aep6EUH8mvez+cMrexwd2A7YoXfkoH5LW61QaENl
mHMJQji2jiyCVjG0G7gXlRaK5EPyPpyulHcUxR9waindoHeYS8rsnpaYvnsTJUWgAKK+8UHl
sI/tA08JC8lJZObWLujGvWxB+cFsTe/Wi/liU67hJw2smwcFYjQORHIA9f9UBEy6Sj00kP3G
w058a17erwfBwtGph5WKJuS8t3GTZqWIKjPp</vt:lpwstr>
  </property>
  <property fmtid="{D5CDD505-2E9C-101B-9397-08002B2CF9AE}" pid="5" name="_2015_ms_pID_7253432">
    <vt:lpwstr>NKGE8qqvV2iGBJa9PmOSVWZepxn4reJL1Ygz
tIDOs8Of</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1494199498</vt:lpwstr>
  </property>
</Properties>
</file>