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554" r:id="rId3"/>
    <p:sldId id="579" r:id="rId4"/>
    <p:sldId id="634" r:id="rId5"/>
    <p:sldId id="635" r:id="rId6"/>
    <p:sldId id="636" r:id="rId7"/>
    <p:sldId id="639" r:id="rId8"/>
    <p:sldId id="638" r:id="rId9"/>
    <p:sldId id="644" r:id="rId10"/>
    <p:sldId id="645" r:id="rId11"/>
    <p:sldId id="640" r:id="rId12"/>
    <p:sldId id="646" r:id="rId13"/>
    <p:sldId id="641" r:id="rId14"/>
    <p:sldId id="575" r:id="rId15"/>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0099"/>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9" autoAdjust="0"/>
    <p:restoredTop sz="95034" autoAdjust="0"/>
  </p:normalViewPr>
  <p:slideViewPr>
    <p:cSldViewPr>
      <p:cViewPr varScale="1">
        <p:scale>
          <a:sx n="70" d="100"/>
          <a:sy n="70" d="100"/>
        </p:scale>
        <p:origin x="1440"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May 2017</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ko-KR" smtClean="0"/>
              <a:t>May 2017</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Junghoon Suh,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802.11-17/0697r0</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9.bin"/><Relationship Id="rId18" Type="http://schemas.openxmlformats.org/officeDocument/2006/relationships/image" Target="../media/image11.wmf"/><Relationship Id="rId3" Type="http://schemas.openxmlformats.org/officeDocument/2006/relationships/oleObject" Target="../embeddings/oleObject4.bin"/><Relationship Id="rId21" Type="http://schemas.openxmlformats.org/officeDocument/2006/relationships/oleObject" Target="../embeddings/oleObject13.bin"/><Relationship Id="rId7" Type="http://schemas.openxmlformats.org/officeDocument/2006/relationships/oleObject" Target="../embeddings/oleObject6.bin"/><Relationship Id="rId12" Type="http://schemas.openxmlformats.org/officeDocument/2006/relationships/image" Target="../media/image8.wmf"/><Relationship Id="rId17" Type="http://schemas.openxmlformats.org/officeDocument/2006/relationships/oleObject" Target="../embeddings/oleObject11.bin"/><Relationship Id="rId2" Type="http://schemas.openxmlformats.org/officeDocument/2006/relationships/slideLayout" Target="../slideLayouts/slideLayout2.xml"/><Relationship Id="rId16" Type="http://schemas.openxmlformats.org/officeDocument/2006/relationships/image" Target="../media/image10.wmf"/><Relationship Id="rId20" Type="http://schemas.openxmlformats.org/officeDocument/2006/relationships/image" Target="../media/image12.wmf"/><Relationship Id="rId1" Type="http://schemas.openxmlformats.org/officeDocument/2006/relationships/vmlDrawing" Target="../drawings/vmlDrawing3.vml"/><Relationship Id="rId6" Type="http://schemas.openxmlformats.org/officeDocument/2006/relationships/image" Target="../media/image5.wmf"/><Relationship Id="rId11" Type="http://schemas.openxmlformats.org/officeDocument/2006/relationships/oleObject" Target="../embeddings/oleObject8.bin"/><Relationship Id="rId5" Type="http://schemas.openxmlformats.org/officeDocument/2006/relationships/oleObject" Target="../embeddings/oleObject5.bin"/><Relationship Id="rId15" Type="http://schemas.openxmlformats.org/officeDocument/2006/relationships/oleObject" Target="../embeddings/oleObject10.bin"/><Relationship Id="rId10" Type="http://schemas.openxmlformats.org/officeDocument/2006/relationships/image" Target="../media/image7.wmf"/><Relationship Id="rId19" Type="http://schemas.openxmlformats.org/officeDocument/2006/relationships/oleObject" Target="../embeddings/oleObject12.bin"/><Relationship Id="rId4" Type="http://schemas.openxmlformats.org/officeDocument/2006/relationships/image" Target="../media/image4.wmf"/><Relationship Id="rId9" Type="http://schemas.openxmlformats.org/officeDocument/2006/relationships/oleObject" Target="../embeddings/oleObject7.bin"/><Relationship Id="rId14" Type="http://schemas.openxmlformats.org/officeDocument/2006/relationships/image" Target="../media/image9.wmf"/><Relationship Id="rId22" Type="http://schemas.openxmlformats.org/officeDocument/2006/relationships/image" Target="../media/image13.wmf"/></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6.wmf"/><Relationship Id="rId5" Type="http://schemas.openxmlformats.org/officeDocument/2006/relationships/oleObject" Target="../embeddings/oleObject15.bin"/><Relationship Id="rId4" Type="http://schemas.openxmlformats.org/officeDocument/2006/relationships/image" Target="../media/image15.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891270" cy="276999"/>
          </a:xfrm>
        </p:spPr>
        <p:txBody>
          <a:bodyPr/>
          <a:lstStyle/>
          <a:p>
            <a:pPr>
              <a:defRPr/>
            </a:pPr>
            <a:r>
              <a:rPr lang="en-US" altLang="ko-KR" smtClean="0"/>
              <a:t>May 2017</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381000" y="685800"/>
            <a:ext cx="8305800" cy="1143000"/>
          </a:xfrm>
        </p:spPr>
        <p:txBody>
          <a:bodyPr/>
          <a:lstStyle/>
          <a:p>
            <a:r>
              <a:rPr lang="en-US" dirty="0" smtClean="0"/>
              <a:t>Multi Sub-band Scheduling</a:t>
            </a:r>
            <a:endParaRPr lang="en-US" altLang="ko-KR" dirty="0" smtClean="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2017-05-08</a:t>
            </a: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2280827443"/>
              </p:ext>
            </p:extLst>
          </p:nvPr>
        </p:nvGraphicFramePr>
        <p:xfrm>
          <a:off x="762000" y="3278185"/>
          <a:ext cx="7620000" cy="1803403"/>
        </p:xfrm>
        <a:graphic>
          <a:graphicData uri="http://schemas.openxmlformats.org/drawingml/2006/table">
            <a:tbl>
              <a:tblPr/>
              <a:tblGrid>
                <a:gridCol w="1524000"/>
                <a:gridCol w="1203325"/>
                <a:gridCol w="1684338"/>
                <a:gridCol w="1363662"/>
                <a:gridCol w="1844675"/>
              </a:tblGrid>
              <a:tr h="3984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Edward Au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Digital Filter Design continues</a:t>
            </a:r>
            <a:endParaRPr lang="en-US" dirty="0"/>
          </a:p>
        </p:txBody>
      </p:sp>
      <p:sp>
        <p:nvSpPr>
          <p:cNvPr id="3" name="Content Placeholder 2"/>
          <p:cNvSpPr>
            <a:spLocks noGrp="1"/>
          </p:cNvSpPr>
          <p:nvPr>
            <p:ph idx="1"/>
          </p:nvPr>
        </p:nvSpPr>
        <p:spPr/>
        <p:txBody>
          <a:bodyPr/>
          <a:lstStyle/>
          <a:p>
            <a:r>
              <a:rPr lang="en-US" sz="1600" b="0" dirty="0" smtClean="0"/>
              <a:t>Windowing Mask has smooth transition to zero on its both ends so that it avoids abrupt jumps at the beginning and end of the truncated filter, and hence avoids the freq spillover in the truncated filter. Moreover, the windowing provides a reasonable time-localization in the truncated filter’s impulse response, and thus, keeps the induced ISI within an acceptable limit [4]</a:t>
            </a:r>
          </a:p>
          <a:p>
            <a:r>
              <a:rPr lang="en-US" sz="1600" b="0" dirty="0" err="1" smtClean="0"/>
              <a:t>Hanning</a:t>
            </a:r>
            <a:r>
              <a:rPr lang="en-US" sz="1600" b="0" dirty="0" smtClean="0"/>
              <a:t> window (h</a:t>
            </a:r>
            <a:r>
              <a:rPr lang="en-US" sz="1600" b="0" baseline="-25000" dirty="0" smtClean="0"/>
              <a:t>w</a:t>
            </a:r>
            <a:r>
              <a:rPr lang="en-US" sz="1600" b="0" dirty="0" smtClean="0"/>
              <a:t>) of duration </a:t>
            </a:r>
            <a:r>
              <a:rPr lang="en-US" sz="1600" b="0" dirty="0" err="1" smtClean="0"/>
              <a:t>T</a:t>
            </a:r>
            <a:r>
              <a:rPr lang="en-US" sz="1600" b="0" baseline="-25000" dirty="0" err="1" smtClean="0"/>
              <a:t>w</a:t>
            </a:r>
            <a:r>
              <a:rPr lang="en-US" sz="1600" b="0" dirty="0" smtClean="0"/>
              <a:t> is given by</a:t>
            </a:r>
          </a:p>
          <a:p>
            <a:endParaRPr lang="en-US" sz="1600" b="0" dirty="0" smtClean="0"/>
          </a:p>
          <a:p>
            <a:endParaRPr lang="en-US" sz="1600" b="0" dirty="0" smtClean="0"/>
          </a:p>
          <a:p>
            <a:endParaRPr lang="en-US" sz="1600" b="0" dirty="0" smtClean="0"/>
          </a:p>
          <a:p>
            <a:endParaRPr lang="en-US" sz="1600" b="0" dirty="0" smtClean="0"/>
          </a:p>
          <a:p>
            <a:r>
              <a:rPr lang="en-US" sz="1600" b="0" dirty="0" smtClean="0"/>
              <a:t>where</a:t>
            </a:r>
          </a:p>
          <a:p>
            <a:r>
              <a:rPr lang="en-US" sz="1600" b="0" dirty="0" smtClean="0"/>
              <a:t> The final filter coefficient (       ) for LPF  is</a:t>
            </a:r>
          </a:p>
          <a:p>
            <a:pPr>
              <a:buNone/>
            </a:pPr>
            <a:r>
              <a:rPr lang="en-US" sz="1600" b="0" dirty="0" smtClean="0"/>
              <a:t> </a:t>
            </a:r>
          </a:p>
          <a:p>
            <a:pPr lvl="1"/>
            <a:r>
              <a:rPr lang="en-US" sz="1200" b="0" dirty="0" smtClean="0"/>
              <a:t>sample by sample multiplication between           and</a:t>
            </a:r>
          </a:p>
          <a:p>
            <a:r>
              <a:rPr lang="en-US" sz="1600" b="0" dirty="0" smtClean="0"/>
              <a:t>If we denote the central freq to be</a:t>
            </a:r>
          </a:p>
          <a:p>
            <a:pPr lvl="1"/>
            <a:r>
              <a:rPr lang="en-US" sz="1200" dirty="0" smtClean="0"/>
              <a:t>Then the final filter coefficient  (          ) for the         center freq is </a:t>
            </a:r>
            <a:r>
              <a:rPr lang="en-US" sz="1200" b="0" dirty="0" smtClean="0"/>
              <a:t> </a:t>
            </a:r>
            <a:endParaRPr lang="en-US" sz="1200" b="0" dirty="0"/>
          </a:p>
        </p:txBody>
      </p:sp>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graphicFrame>
        <p:nvGraphicFramePr>
          <p:cNvPr id="7" name="Object 6"/>
          <p:cNvGraphicFramePr>
            <a:graphicFrameLocks noChangeAspect="1"/>
          </p:cNvGraphicFramePr>
          <p:nvPr/>
        </p:nvGraphicFramePr>
        <p:xfrm>
          <a:off x="2743200" y="3359992"/>
          <a:ext cx="3982065" cy="1371600"/>
        </p:xfrm>
        <a:graphic>
          <a:graphicData uri="http://schemas.openxmlformats.org/presentationml/2006/ole">
            <mc:AlternateContent xmlns:mc="http://schemas.openxmlformats.org/markup-compatibility/2006">
              <mc:Choice xmlns:v="urn:schemas-microsoft-com:vml" Requires="v">
                <p:oleObj spid="_x0000_s20733" name="Equation" r:id="rId3" imgW="2286000" imgH="787320" progId="Equation.3">
                  <p:embed/>
                </p:oleObj>
              </mc:Choice>
              <mc:Fallback>
                <p:oleObj name="Equation" r:id="rId3" imgW="2286000" imgH="7873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359992"/>
                        <a:ext cx="3982065"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1710904" y="4521678"/>
          <a:ext cx="863600" cy="304800"/>
        </p:xfrm>
        <a:graphic>
          <a:graphicData uri="http://schemas.openxmlformats.org/presentationml/2006/ole">
            <mc:AlternateContent xmlns:mc="http://schemas.openxmlformats.org/markup-compatibility/2006">
              <mc:Choice xmlns:v="urn:schemas-microsoft-com:vml" Requires="v">
                <p:oleObj spid="_x0000_s20734" name="Equation" r:id="rId5" imgW="647640" imgH="228600" progId="Equation.3">
                  <p:embed/>
                </p:oleObj>
              </mc:Choice>
              <mc:Fallback>
                <p:oleObj name="Equation" r:id="rId5" imgW="64764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0904" y="4521678"/>
                        <a:ext cx="8636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3429000" y="4724400"/>
          <a:ext cx="304800" cy="386080"/>
        </p:xfrm>
        <a:graphic>
          <a:graphicData uri="http://schemas.openxmlformats.org/presentationml/2006/ole">
            <mc:AlternateContent xmlns:mc="http://schemas.openxmlformats.org/markup-compatibility/2006">
              <mc:Choice xmlns:v="urn:schemas-microsoft-com:vml" Requires="v">
                <p:oleObj spid="_x0000_s20735" name="Equation" r:id="rId7" imgW="190440" imgH="241200" progId="Equation.3">
                  <p:embed/>
                </p:oleObj>
              </mc:Choice>
              <mc:Fallback>
                <p:oleObj name="Equation" r:id="rId7" imgW="19044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9000" y="4724400"/>
                        <a:ext cx="304800" cy="3860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4876800" y="4724400"/>
          <a:ext cx="1431758" cy="533400"/>
        </p:xfrm>
        <a:graphic>
          <a:graphicData uri="http://schemas.openxmlformats.org/presentationml/2006/ole">
            <mc:AlternateContent xmlns:mc="http://schemas.openxmlformats.org/markup-compatibility/2006">
              <mc:Choice xmlns:v="urn:schemas-microsoft-com:vml" Requires="v">
                <p:oleObj spid="_x0000_s20736" name="Equation" r:id="rId9" imgW="647640" imgH="241200" progId="Equation.3">
                  <p:embed/>
                </p:oleObj>
              </mc:Choice>
              <mc:Fallback>
                <p:oleObj name="Equation" r:id="rId9" imgW="647640" imgH="2412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76800" y="4724400"/>
                        <a:ext cx="1431758"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6" name="Object 6"/>
          <p:cNvGraphicFramePr>
            <a:graphicFrameLocks noChangeAspect="1"/>
          </p:cNvGraphicFramePr>
          <p:nvPr/>
        </p:nvGraphicFramePr>
        <p:xfrm>
          <a:off x="4191000" y="5334000"/>
          <a:ext cx="228600" cy="320040"/>
        </p:xfrm>
        <a:graphic>
          <a:graphicData uri="http://schemas.openxmlformats.org/presentationml/2006/ole">
            <mc:AlternateContent xmlns:mc="http://schemas.openxmlformats.org/markup-compatibility/2006">
              <mc:Choice xmlns:v="urn:schemas-microsoft-com:vml" Requires="v">
                <p:oleObj spid="_x0000_s20737" name="Equation" r:id="rId11" imgW="126720" imgH="177480" progId="Equation.3">
                  <p:embed/>
                </p:oleObj>
              </mc:Choice>
              <mc:Fallback>
                <p:oleObj name="Equation" r:id="rId11" imgW="126720" imgH="17748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91000" y="5334000"/>
                        <a:ext cx="228600" cy="32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7" name="Object 7"/>
          <p:cNvGraphicFramePr>
            <a:graphicFrameLocks noChangeAspect="1"/>
          </p:cNvGraphicFramePr>
          <p:nvPr/>
        </p:nvGraphicFramePr>
        <p:xfrm>
          <a:off x="4774722" y="5300930"/>
          <a:ext cx="304800" cy="391886"/>
        </p:xfrm>
        <a:graphic>
          <a:graphicData uri="http://schemas.openxmlformats.org/presentationml/2006/ole">
            <mc:AlternateContent xmlns:mc="http://schemas.openxmlformats.org/markup-compatibility/2006">
              <mc:Choice xmlns:v="urn:schemas-microsoft-com:vml" Requires="v">
                <p:oleObj spid="_x0000_s20738" name="Equation" r:id="rId13" imgW="177480" imgH="228600" progId="Equation.3">
                  <p:embed/>
                </p:oleObj>
              </mc:Choice>
              <mc:Fallback>
                <p:oleObj name="Equation" r:id="rId13" imgW="177480" imgH="2286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74722" y="5300930"/>
                        <a:ext cx="304800" cy="391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 name="Object 12"/>
          <p:cNvGraphicFramePr>
            <a:graphicFrameLocks noChangeAspect="1"/>
          </p:cNvGraphicFramePr>
          <p:nvPr/>
        </p:nvGraphicFramePr>
        <p:xfrm>
          <a:off x="3877574" y="5572660"/>
          <a:ext cx="304800" cy="391886"/>
        </p:xfrm>
        <a:graphic>
          <a:graphicData uri="http://schemas.openxmlformats.org/presentationml/2006/ole">
            <mc:AlternateContent xmlns:mc="http://schemas.openxmlformats.org/markup-compatibility/2006">
              <mc:Choice xmlns:v="urn:schemas-microsoft-com:vml" Requires="v">
                <p:oleObj spid="_x0000_s20739" name="Equation" r:id="rId15" imgW="177480" imgH="228600" progId="Equation.3">
                  <p:embed/>
                </p:oleObj>
              </mc:Choice>
              <mc:Fallback>
                <p:oleObj name="Equation" r:id="rId15" imgW="177480" imgH="22860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77574" y="5572660"/>
                        <a:ext cx="304800" cy="3918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90" name="Object 10"/>
          <p:cNvGraphicFramePr>
            <a:graphicFrameLocks noChangeAspect="1"/>
          </p:cNvGraphicFramePr>
          <p:nvPr/>
        </p:nvGraphicFramePr>
        <p:xfrm>
          <a:off x="4419600" y="5791200"/>
          <a:ext cx="304800" cy="392113"/>
        </p:xfrm>
        <a:graphic>
          <a:graphicData uri="http://schemas.openxmlformats.org/presentationml/2006/ole">
            <mc:AlternateContent xmlns:mc="http://schemas.openxmlformats.org/markup-compatibility/2006">
              <mc:Choice xmlns:v="urn:schemas-microsoft-com:vml" Requires="v">
                <p:oleObj spid="_x0000_s20740" name="Equation" r:id="rId17" imgW="177480" imgH="228600" progId="Equation.3">
                  <p:embed/>
                </p:oleObj>
              </mc:Choice>
              <mc:Fallback>
                <p:oleObj name="Equation" r:id="rId17" imgW="177480" imgH="228600" progId="Equation.3">
                  <p:embed/>
                  <p:pic>
                    <p:nvPicPr>
                      <p:cNvPr id="0" name="Picture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419600" y="5791200"/>
                        <a:ext cx="304800"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5715000" y="5791200"/>
          <a:ext cx="2053590" cy="533400"/>
        </p:xfrm>
        <a:graphic>
          <a:graphicData uri="http://schemas.openxmlformats.org/presentationml/2006/ole">
            <mc:AlternateContent xmlns:mc="http://schemas.openxmlformats.org/markup-compatibility/2006">
              <mc:Choice xmlns:v="urn:schemas-microsoft-com:vml" Requires="v">
                <p:oleObj spid="_x0000_s20741" name="Equation" r:id="rId19" imgW="977760" imgH="253800" progId="Equation.3">
                  <p:embed/>
                </p:oleObj>
              </mc:Choice>
              <mc:Fallback>
                <p:oleObj name="Equation" r:id="rId19" imgW="977760" imgH="253800" progId="Equation.3">
                  <p:embed/>
                  <p:pic>
                    <p:nvPicPr>
                      <p:cNvPr id="0" name="Picture 1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715000" y="5791200"/>
                        <a:ext cx="205359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92" name="Object 12"/>
          <p:cNvGraphicFramePr>
            <a:graphicFrameLocks noChangeAspect="1"/>
          </p:cNvGraphicFramePr>
          <p:nvPr/>
        </p:nvGraphicFramePr>
        <p:xfrm>
          <a:off x="3564148" y="5834330"/>
          <a:ext cx="304800" cy="361950"/>
        </p:xfrm>
        <a:graphic>
          <a:graphicData uri="http://schemas.openxmlformats.org/presentationml/2006/ole">
            <mc:AlternateContent xmlns:mc="http://schemas.openxmlformats.org/markup-compatibility/2006">
              <mc:Choice xmlns:v="urn:schemas-microsoft-com:vml" Requires="v">
                <p:oleObj spid="_x0000_s20742" name="Equation" r:id="rId21" imgW="203040" imgH="241200" progId="Equation.3">
                  <p:embed/>
                </p:oleObj>
              </mc:Choice>
              <mc:Fallback>
                <p:oleObj name="Equation" r:id="rId21" imgW="203040" imgH="241200" progId="Equation.3">
                  <p:embed/>
                  <p:pic>
                    <p:nvPicPr>
                      <p:cNvPr id="0" name="Picture 1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564148" y="5834330"/>
                        <a:ext cx="304800"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Performance of STA 1 while STA 0 and STA 2 WUR frames exist as interferences</a:t>
            </a:r>
            <a:endParaRPr lang="en-US" dirty="0"/>
          </a:p>
        </p:txBody>
      </p:sp>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pic>
        <p:nvPicPr>
          <p:cNvPr id="7" name="Picture 6" descr="abj.jpg"/>
          <p:cNvPicPr>
            <a:picLocks noChangeAspect="1"/>
          </p:cNvPicPr>
          <p:nvPr/>
        </p:nvPicPr>
        <p:blipFill>
          <a:blip r:embed="rId2" cstate="print"/>
          <a:stretch>
            <a:fillRect/>
          </a:stretch>
        </p:blipFill>
        <p:spPr>
          <a:xfrm>
            <a:off x="0" y="1823049"/>
            <a:ext cx="7065035" cy="4425351"/>
          </a:xfrm>
          <a:prstGeom prst="rect">
            <a:avLst/>
          </a:prstGeom>
        </p:spPr>
      </p:pic>
      <p:sp>
        <p:nvSpPr>
          <p:cNvPr id="8" name="TextBox 7"/>
          <p:cNvSpPr txBox="1"/>
          <p:nvPr/>
        </p:nvSpPr>
        <p:spPr>
          <a:xfrm>
            <a:off x="6454882" y="1939642"/>
            <a:ext cx="2628733" cy="695575"/>
          </a:xfrm>
          <a:prstGeom prst="rect">
            <a:avLst/>
          </a:prstGeom>
          <a:noFill/>
        </p:spPr>
        <p:txBody>
          <a:bodyPr wrap="none" rtlCol="0">
            <a:spAutoFit/>
          </a:bodyPr>
          <a:lstStyle/>
          <a:p>
            <a:r>
              <a:rPr lang="en-US" dirty="0" smtClean="0"/>
              <a:t>* AWGN and RF impairments</a:t>
            </a:r>
          </a:p>
          <a:p>
            <a:r>
              <a:rPr lang="en-US" dirty="0" smtClean="0"/>
              <a:t>based on [3]</a:t>
            </a:r>
            <a:endParaRPr lang="en-US" dirty="0"/>
          </a:p>
        </p:txBody>
      </p:sp>
      <p:sp>
        <p:nvSpPr>
          <p:cNvPr id="9" name="TextBox 8"/>
          <p:cNvSpPr txBox="1"/>
          <p:nvPr/>
        </p:nvSpPr>
        <p:spPr>
          <a:xfrm>
            <a:off x="6498494" y="2914436"/>
            <a:ext cx="2502223" cy="2800767"/>
          </a:xfrm>
          <a:prstGeom prst="rect">
            <a:avLst/>
          </a:prstGeom>
          <a:noFill/>
        </p:spPr>
        <p:txBody>
          <a:bodyPr wrap="none" rtlCol="0">
            <a:spAutoFit/>
          </a:bodyPr>
          <a:lstStyle/>
          <a:p>
            <a:pPr>
              <a:buFont typeface="Arial" pitchFamily="34" charset="0"/>
              <a:buChar char="•"/>
            </a:pPr>
            <a:r>
              <a:rPr lang="en-US" dirty="0" smtClean="0"/>
              <a:t> </a:t>
            </a:r>
            <a:r>
              <a:rPr lang="en-US" sz="1600" dirty="0" smtClean="0">
                <a:solidFill>
                  <a:srgbClr val="0000FF"/>
                </a:solidFill>
              </a:rPr>
              <a:t>Due to the adjacent band </a:t>
            </a:r>
          </a:p>
          <a:p>
            <a:r>
              <a:rPr lang="en-US" sz="1600" dirty="0" smtClean="0">
                <a:solidFill>
                  <a:srgbClr val="0000FF"/>
                </a:solidFill>
              </a:rPr>
              <a:t>interferences, 2 Tap filter </a:t>
            </a:r>
          </a:p>
          <a:p>
            <a:r>
              <a:rPr lang="en-US" sz="1600" dirty="0" smtClean="0">
                <a:solidFill>
                  <a:srgbClr val="0000FF"/>
                </a:solidFill>
              </a:rPr>
              <a:t>does not work</a:t>
            </a:r>
          </a:p>
          <a:p>
            <a:pPr>
              <a:buFont typeface="Arial" pitchFamily="34" charset="0"/>
              <a:buChar char="•"/>
            </a:pPr>
            <a:r>
              <a:rPr lang="en-US" sz="1600" dirty="0" smtClean="0">
                <a:solidFill>
                  <a:srgbClr val="0000FF"/>
                </a:solidFill>
              </a:rPr>
              <a:t> Due to the Intra SI, 16 tap </a:t>
            </a:r>
          </a:p>
          <a:p>
            <a:r>
              <a:rPr lang="en-US" sz="1600" dirty="0" smtClean="0">
                <a:solidFill>
                  <a:srgbClr val="0000FF"/>
                </a:solidFill>
              </a:rPr>
              <a:t>filter is not the best</a:t>
            </a:r>
          </a:p>
          <a:p>
            <a:pPr>
              <a:buFont typeface="Arial" pitchFamily="34" charset="0"/>
              <a:buChar char="•"/>
            </a:pPr>
            <a:r>
              <a:rPr lang="en-US" sz="1600" dirty="0" smtClean="0">
                <a:solidFill>
                  <a:srgbClr val="0000FF"/>
                </a:solidFill>
              </a:rPr>
              <a:t> 8 Tap is the most optimum</a:t>
            </a:r>
          </a:p>
          <a:p>
            <a:r>
              <a:rPr lang="en-US" sz="1600" dirty="0" smtClean="0">
                <a:solidFill>
                  <a:srgbClr val="0000FF"/>
                </a:solidFill>
              </a:rPr>
              <a:t>choice between interference</a:t>
            </a:r>
          </a:p>
          <a:p>
            <a:r>
              <a:rPr lang="en-US" sz="1600" dirty="0" smtClean="0">
                <a:solidFill>
                  <a:srgbClr val="0000FF"/>
                </a:solidFill>
              </a:rPr>
              <a:t>rejection and ISI</a:t>
            </a:r>
          </a:p>
          <a:p>
            <a:pPr>
              <a:buFont typeface="Arial" pitchFamily="34" charset="0"/>
              <a:buChar char="•"/>
            </a:pPr>
            <a:r>
              <a:rPr lang="en-US" sz="1600" dirty="0" smtClean="0">
                <a:solidFill>
                  <a:srgbClr val="0000FF"/>
                </a:solidFill>
              </a:rPr>
              <a:t> Considering the power</a:t>
            </a:r>
          </a:p>
          <a:p>
            <a:r>
              <a:rPr lang="en-US" sz="1600" dirty="0" smtClean="0">
                <a:solidFill>
                  <a:srgbClr val="0000FF"/>
                </a:solidFill>
              </a:rPr>
              <a:t>consumption, 4 tap filter is</a:t>
            </a:r>
          </a:p>
          <a:p>
            <a:r>
              <a:rPr lang="en-US" sz="1600" dirty="0" smtClean="0">
                <a:solidFill>
                  <a:srgbClr val="0000FF"/>
                </a:solidFill>
              </a:rPr>
              <a:t>another good choice</a:t>
            </a:r>
            <a:endParaRPr lang="en-US" sz="1600" dirty="0">
              <a:solidFill>
                <a:srgbClr val="0000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914400"/>
          </a:xfrm>
        </p:spPr>
        <p:txBody>
          <a:bodyPr/>
          <a:lstStyle/>
          <a:p>
            <a:r>
              <a:rPr lang="en-US" dirty="0" smtClean="0"/>
              <a:t>RF impairments Baseband model</a:t>
            </a:r>
            <a:endParaRPr lang="en-US" dirty="0"/>
          </a:p>
        </p:txBody>
      </p:sp>
      <p:sp>
        <p:nvSpPr>
          <p:cNvPr id="3" name="Content Placeholder 2"/>
          <p:cNvSpPr>
            <a:spLocks noGrp="1"/>
          </p:cNvSpPr>
          <p:nvPr>
            <p:ph idx="1"/>
          </p:nvPr>
        </p:nvSpPr>
        <p:spPr>
          <a:xfrm>
            <a:off x="1066800" y="4343400"/>
            <a:ext cx="7772400" cy="1981200"/>
          </a:xfrm>
        </p:spPr>
        <p:txBody>
          <a:bodyPr/>
          <a:lstStyle/>
          <a:p>
            <a:pPr lvl="0">
              <a:buFont typeface="Arial" pitchFamily="34" charset="0"/>
              <a:buChar char="•"/>
              <a:defRPr/>
            </a:pPr>
            <a:r>
              <a:rPr lang="en-US" sz="1600" dirty="0" smtClean="0">
                <a:solidFill>
                  <a:srgbClr val="000000"/>
                </a:solidFill>
              </a:rPr>
              <a:t>CFO is 200 </a:t>
            </a:r>
            <a:r>
              <a:rPr lang="en-US" sz="1600" dirty="0" err="1" smtClean="0">
                <a:solidFill>
                  <a:srgbClr val="000000"/>
                </a:solidFill>
              </a:rPr>
              <a:t>ppm</a:t>
            </a:r>
            <a:r>
              <a:rPr lang="en-US" sz="1600" dirty="0" smtClean="0">
                <a:solidFill>
                  <a:srgbClr val="000000"/>
                </a:solidFill>
              </a:rPr>
              <a:t> of 2.4 GHz, i.e., -240 KHz ~ 240 KHz</a:t>
            </a:r>
          </a:p>
          <a:p>
            <a:pPr lvl="1">
              <a:buFont typeface="Arial" pitchFamily="34" charset="0"/>
              <a:buChar char="•"/>
              <a:defRPr/>
            </a:pPr>
            <a:r>
              <a:rPr lang="en-US" dirty="0" smtClean="0">
                <a:solidFill>
                  <a:srgbClr val="000000"/>
                </a:solidFill>
              </a:rPr>
              <a:t> </a:t>
            </a:r>
            <a:r>
              <a:rPr lang="en-US" sz="1400" dirty="0" smtClean="0">
                <a:solidFill>
                  <a:srgbClr val="000000"/>
                </a:solidFill>
              </a:rPr>
              <a:t>Linearly shifts every 4 </a:t>
            </a:r>
            <a:r>
              <a:rPr lang="en-US" sz="1400" dirty="0" err="1" smtClean="0">
                <a:solidFill>
                  <a:srgbClr val="000000"/>
                </a:solidFill>
              </a:rPr>
              <a:t>usec</a:t>
            </a:r>
            <a:r>
              <a:rPr lang="en-US" sz="1400" dirty="0" smtClean="0">
                <a:solidFill>
                  <a:srgbClr val="000000"/>
                </a:solidFill>
              </a:rPr>
              <a:t> (based on 802.11 residual CFO model)</a:t>
            </a:r>
          </a:p>
          <a:p>
            <a:pPr lvl="2">
              <a:buFont typeface="Arial" pitchFamily="34" charset="0"/>
              <a:buChar char="•"/>
              <a:defRPr/>
            </a:pPr>
            <a:r>
              <a:rPr lang="en-US" sz="1200" dirty="0" smtClean="0">
                <a:solidFill>
                  <a:srgbClr val="000000"/>
                </a:solidFill>
              </a:rPr>
              <a:t> “n” varies linearly every 4 </a:t>
            </a:r>
            <a:r>
              <a:rPr lang="en-US" sz="1200" dirty="0" err="1" smtClean="0">
                <a:solidFill>
                  <a:srgbClr val="000000"/>
                </a:solidFill>
              </a:rPr>
              <a:t>usec</a:t>
            </a:r>
            <a:r>
              <a:rPr lang="en-US" sz="1200" dirty="0" smtClean="0">
                <a:solidFill>
                  <a:srgbClr val="000000"/>
                </a:solidFill>
              </a:rPr>
              <a:t> in </a:t>
            </a:r>
          </a:p>
          <a:p>
            <a:pPr lvl="2">
              <a:buFont typeface="Arial" pitchFamily="34" charset="0"/>
              <a:buChar char="•"/>
              <a:defRPr/>
            </a:pPr>
            <a:r>
              <a:rPr lang="en-US" sz="1200" dirty="0" smtClean="0">
                <a:solidFill>
                  <a:srgbClr val="000000"/>
                </a:solidFill>
              </a:rPr>
              <a:t> 4 </a:t>
            </a:r>
            <a:r>
              <a:rPr lang="en-US" sz="1200" dirty="0" err="1" smtClean="0">
                <a:solidFill>
                  <a:srgbClr val="000000"/>
                </a:solidFill>
              </a:rPr>
              <a:t>usec</a:t>
            </a:r>
            <a:r>
              <a:rPr lang="en-US" sz="1200" dirty="0" smtClean="0">
                <a:solidFill>
                  <a:srgbClr val="000000"/>
                </a:solidFill>
              </a:rPr>
              <a:t> is the data rate, 250 KHz</a:t>
            </a:r>
          </a:p>
          <a:p>
            <a:pPr lvl="2">
              <a:buFont typeface="Arial" pitchFamily="34" charset="0"/>
              <a:buChar char="•"/>
              <a:defRPr/>
            </a:pPr>
            <a:endParaRPr lang="en-US" sz="1200" dirty="0" smtClean="0">
              <a:solidFill>
                <a:srgbClr val="000000"/>
              </a:solidFill>
            </a:endParaRPr>
          </a:p>
          <a:p>
            <a:pPr lvl="0">
              <a:buFont typeface="Arial" pitchFamily="34" charset="0"/>
              <a:buChar char="•"/>
              <a:defRPr/>
            </a:pPr>
            <a:r>
              <a:rPr lang="en-US" sz="1600" dirty="0" smtClean="0">
                <a:solidFill>
                  <a:srgbClr val="000000"/>
                </a:solidFill>
              </a:rPr>
              <a:t>Phase noise based on 802.11 phase noise model</a:t>
            </a:r>
          </a:p>
        </p:txBody>
      </p:sp>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grpSp>
        <p:nvGrpSpPr>
          <p:cNvPr id="7" name="Group 6"/>
          <p:cNvGrpSpPr/>
          <p:nvPr/>
        </p:nvGrpSpPr>
        <p:grpSpPr>
          <a:xfrm>
            <a:off x="2057400" y="1371600"/>
            <a:ext cx="5105400" cy="2819400"/>
            <a:chOff x="3276600" y="3252156"/>
            <a:chExt cx="3827252" cy="2081844"/>
          </a:xfrm>
        </p:grpSpPr>
        <p:sp>
          <p:nvSpPr>
            <p:cNvPr id="8" name="Rectangle 7"/>
            <p:cNvSpPr/>
            <p:nvPr/>
          </p:nvSpPr>
          <p:spPr>
            <a:xfrm>
              <a:off x="4114800" y="3581400"/>
              <a:ext cx="2819400" cy="1752600"/>
            </a:xfrm>
            <a:prstGeom prst="rect">
              <a:avLst/>
            </a:prstGeom>
            <a:no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9" name="Oval 8"/>
            <p:cNvSpPr/>
            <p:nvPr/>
          </p:nvSpPr>
          <p:spPr>
            <a:xfrm>
              <a:off x="4419600" y="4114800"/>
              <a:ext cx="381000" cy="381000"/>
            </a:xfrm>
            <a:prstGeom prst="ellipse">
              <a:avLst/>
            </a:prstGeom>
            <a:noFill/>
            <a:ln w="127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10" name="Oval 9"/>
            <p:cNvSpPr/>
            <p:nvPr/>
          </p:nvSpPr>
          <p:spPr>
            <a:xfrm>
              <a:off x="5334000" y="4114800"/>
              <a:ext cx="381000" cy="381000"/>
            </a:xfrm>
            <a:prstGeom prst="ellipse">
              <a:avLst/>
            </a:prstGeom>
            <a:noFill/>
            <a:ln w="127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11" name="Oval 10"/>
            <p:cNvSpPr/>
            <p:nvPr/>
          </p:nvSpPr>
          <p:spPr>
            <a:xfrm>
              <a:off x="6248400" y="4114800"/>
              <a:ext cx="381000" cy="381000"/>
            </a:xfrm>
            <a:prstGeom prst="ellipse">
              <a:avLst/>
            </a:prstGeom>
            <a:noFill/>
            <a:ln w="127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cxnSp>
          <p:nvCxnSpPr>
            <p:cNvPr id="12" name="Straight Arrow Connector 11"/>
            <p:cNvCxnSpPr>
              <a:stCxn id="9" idx="6"/>
              <a:endCxn id="10" idx="2"/>
            </p:cNvCxnSpPr>
            <p:nvPr/>
          </p:nvCxnSpPr>
          <p:spPr>
            <a:xfrm>
              <a:off x="4800600" y="4305300"/>
              <a:ext cx="533400" cy="0"/>
            </a:xfrm>
            <a:prstGeom prst="straightConnector1">
              <a:avLst/>
            </a:prstGeom>
            <a:noFill/>
            <a:ln w="9525" cap="flat" cmpd="sng" algn="ctr">
              <a:solidFill>
                <a:srgbClr val="4F81BD">
                  <a:shade val="95000"/>
                  <a:satMod val="105000"/>
                </a:srgbClr>
              </a:solidFill>
              <a:prstDash val="solid"/>
              <a:tailEnd type="arrow"/>
            </a:ln>
            <a:effectLst/>
          </p:spPr>
        </p:cxnSp>
        <p:cxnSp>
          <p:nvCxnSpPr>
            <p:cNvPr id="13" name="Straight Arrow Connector 12"/>
            <p:cNvCxnSpPr>
              <a:stCxn id="10" idx="6"/>
              <a:endCxn id="11" idx="2"/>
            </p:cNvCxnSpPr>
            <p:nvPr/>
          </p:nvCxnSpPr>
          <p:spPr>
            <a:xfrm>
              <a:off x="5715000" y="4305300"/>
              <a:ext cx="533400" cy="0"/>
            </a:xfrm>
            <a:prstGeom prst="straightConnector1">
              <a:avLst/>
            </a:prstGeom>
            <a:noFill/>
            <a:ln w="9525" cap="flat" cmpd="sng" algn="ctr">
              <a:solidFill>
                <a:srgbClr val="4F81BD">
                  <a:shade val="95000"/>
                  <a:satMod val="105000"/>
                </a:srgbClr>
              </a:solidFill>
              <a:prstDash val="solid"/>
              <a:tailEnd type="arrow"/>
            </a:ln>
            <a:effectLst/>
          </p:spPr>
        </p:cxnSp>
        <p:sp>
          <p:nvSpPr>
            <p:cNvPr id="14" name="TextBox 13"/>
            <p:cNvSpPr txBox="1"/>
            <p:nvPr/>
          </p:nvSpPr>
          <p:spPr>
            <a:xfrm>
              <a:off x="6019800" y="3733800"/>
              <a:ext cx="600164"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AWGN</a:t>
              </a:r>
            </a:p>
          </p:txBody>
        </p:sp>
        <p:sp>
          <p:nvSpPr>
            <p:cNvPr id="15" name="Rectangle 14"/>
            <p:cNvSpPr/>
            <p:nvPr/>
          </p:nvSpPr>
          <p:spPr>
            <a:xfrm>
              <a:off x="5231922" y="4724400"/>
              <a:ext cx="609600" cy="381000"/>
            </a:xfrm>
            <a:prstGeom prst="rect">
              <a:avLst/>
            </a:prstGeom>
            <a:noFill/>
            <a:ln w="127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sp>
          <p:nvSpPr>
            <p:cNvPr id="16" name="Rectangle 15"/>
            <p:cNvSpPr/>
            <p:nvPr/>
          </p:nvSpPr>
          <p:spPr>
            <a:xfrm>
              <a:off x="6137696" y="4724400"/>
              <a:ext cx="609600" cy="381000"/>
            </a:xfrm>
            <a:prstGeom prst="rect">
              <a:avLst/>
            </a:prstGeom>
            <a:noFill/>
            <a:ln w="127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 lastClr="FFFFFF"/>
                </a:solidFill>
                <a:effectLst/>
                <a:uLnTx/>
                <a:uFillTx/>
                <a:latin typeface="Calibri"/>
                <a:ea typeface="+mn-ea"/>
                <a:cs typeface="+mn-cs"/>
              </a:endParaRPr>
            </a:p>
          </p:txBody>
        </p:sp>
        <p:cxnSp>
          <p:nvCxnSpPr>
            <p:cNvPr id="17" name="Straight Arrow Connector 16"/>
            <p:cNvCxnSpPr>
              <a:stCxn id="15" idx="0"/>
              <a:endCxn id="10" idx="4"/>
            </p:cNvCxnSpPr>
            <p:nvPr/>
          </p:nvCxnSpPr>
          <p:spPr>
            <a:xfrm flipH="1" flipV="1">
              <a:off x="5524500" y="4495800"/>
              <a:ext cx="12222" cy="228600"/>
            </a:xfrm>
            <a:prstGeom prst="straightConnector1">
              <a:avLst/>
            </a:prstGeom>
            <a:noFill/>
            <a:ln w="9525" cap="flat" cmpd="sng" algn="ctr">
              <a:solidFill>
                <a:srgbClr val="4F81BD">
                  <a:shade val="95000"/>
                  <a:satMod val="105000"/>
                </a:srgbClr>
              </a:solidFill>
              <a:prstDash val="solid"/>
              <a:tailEnd type="arrow"/>
            </a:ln>
            <a:effectLst/>
          </p:spPr>
        </p:cxnSp>
        <p:cxnSp>
          <p:nvCxnSpPr>
            <p:cNvPr id="18" name="Straight Arrow Connector 17"/>
            <p:cNvCxnSpPr>
              <a:stCxn id="16" idx="0"/>
              <a:endCxn id="11" idx="4"/>
            </p:cNvCxnSpPr>
            <p:nvPr/>
          </p:nvCxnSpPr>
          <p:spPr>
            <a:xfrm flipH="1" flipV="1">
              <a:off x="6438900" y="4495800"/>
              <a:ext cx="3596" cy="228600"/>
            </a:xfrm>
            <a:prstGeom prst="straightConnector1">
              <a:avLst/>
            </a:prstGeom>
            <a:noFill/>
            <a:ln w="9525" cap="flat" cmpd="sng" algn="ctr">
              <a:solidFill>
                <a:srgbClr val="4F81BD">
                  <a:shade val="95000"/>
                  <a:satMod val="105000"/>
                </a:srgbClr>
              </a:solidFill>
              <a:prstDash val="solid"/>
              <a:tailEnd type="arrow"/>
            </a:ln>
            <a:effectLst/>
          </p:spPr>
        </p:cxnSp>
        <p:sp>
          <p:nvSpPr>
            <p:cNvPr id="19" name="TextBox 18"/>
            <p:cNvSpPr txBox="1"/>
            <p:nvPr/>
          </p:nvSpPr>
          <p:spPr>
            <a:xfrm>
              <a:off x="5181600" y="3581400"/>
              <a:ext cx="55656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Phase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Noise</a:t>
              </a:r>
            </a:p>
          </p:txBody>
        </p:sp>
        <p:sp>
          <p:nvSpPr>
            <p:cNvPr id="20" name="TextBox 19"/>
            <p:cNvSpPr txBox="1"/>
            <p:nvPr/>
          </p:nvSpPr>
          <p:spPr>
            <a:xfrm>
              <a:off x="4291644" y="3522452"/>
              <a:ext cx="542136" cy="55399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Text" lastClr="000000"/>
                  </a:solidFill>
                  <a:effectLst/>
                  <a:uLnTx/>
                  <a:uFillTx/>
                </a:rPr>
                <a:t>Carrier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Text" lastClr="000000"/>
                  </a:solidFill>
                  <a:effectLst/>
                  <a:uLnTx/>
                  <a:uFillTx/>
                </a:rPr>
                <a:t>Freq</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Text" lastClr="000000"/>
                  </a:solidFill>
                  <a:effectLst/>
                  <a:uLnTx/>
                  <a:uFillTx/>
                </a:rPr>
                <a:t>Offset</a:t>
              </a:r>
            </a:p>
          </p:txBody>
        </p:sp>
        <p:sp>
          <p:nvSpPr>
            <p:cNvPr id="21" name="TextBox 20"/>
            <p:cNvSpPr txBox="1"/>
            <p:nvPr/>
          </p:nvSpPr>
          <p:spPr>
            <a:xfrm>
              <a:off x="4452670" y="4106174"/>
              <a:ext cx="317716"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X</a:t>
              </a:r>
            </a:p>
          </p:txBody>
        </p:sp>
        <p:sp>
          <p:nvSpPr>
            <p:cNvPr id="22" name="TextBox 21"/>
            <p:cNvSpPr txBox="1"/>
            <p:nvPr/>
          </p:nvSpPr>
          <p:spPr>
            <a:xfrm>
              <a:off x="5380032" y="4098982"/>
              <a:ext cx="317716"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rPr>
                <a:t>X</a:t>
              </a:r>
            </a:p>
          </p:txBody>
        </p:sp>
        <p:sp>
          <p:nvSpPr>
            <p:cNvPr id="23" name="TextBox 22"/>
            <p:cNvSpPr txBox="1"/>
            <p:nvPr/>
          </p:nvSpPr>
          <p:spPr>
            <a:xfrm>
              <a:off x="6272844" y="4064478"/>
              <a:ext cx="33855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ysClr val="windowText" lastClr="000000"/>
                  </a:solidFill>
                  <a:effectLst/>
                  <a:uLnTx/>
                  <a:uFillTx/>
                </a:rPr>
                <a:t>+</a:t>
              </a:r>
            </a:p>
          </p:txBody>
        </p:sp>
        <p:sp>
          <p:nvSpPr>
            <p:cNvPr id="24" name="TextBox 23"/>
            <p:cNvSpPr txBox="1"/>
            <p:nvPr/>
          </p:nvSpPr>
          <p:spPr>
            <a:xfrm>
              <a:off x="4885426" y="3252156"/>
              <a:ext cx="1444626"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RF impairments</a:t>
              </a:r>
            </a:p>
          </p:txBody>
        </p:sp>
        <p:sp>
          <p:nvSpPr>
            <p:cNvPr id="25" name="TextBox 24"/>
            <p:cNvSpPr txBox="1"/>
            <p:nvPr/>
          </p:nvSpPr>
          <p:spPr>
            <a:xfrm>
              <a:off x="5273618" y="4682704"/>
              <a:ext cx="55656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Phase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Noise</a:t>
              </a:r>
            </a:p>
          </p:txBody>
        </p:sp>
        <p:sp>
          <p:nvSpPr>
            <p:cNvPr id="26" name="TextBox 25"/>
            <p:cNvSpPr txBox="1"/>
            <p:nvPr/>
          </p:nvSpPr>
          <p:spPr>
            <a:xfrm>
              <a:off x="6147756" y="4766096"/>
              <a:ext cx="600164"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AWGN</a:t>
              </a:r>
            </a:p>
          </p:txBody>
        </p:sp>
        <p:cxnSp>
          <p:nvCxnSpPr>
            <p:cNvPr id="27" name="Straight Arrow Connector 26"/>
            <p:cNvCxnSpPr/>
            <p:nvPr/>
          </p:nvCxnSpPr>
          <p:spPr>
            <a:xfrm flipV="1">
              <a:off x="4613696" y="4495800"/>
              <a:ext cx="0" cy="381000"/>
            </a:xfrm>
            <a:prstGeom prst="straightConnector1">
              <a:avLst/>
            </a:prstGeom>
            <a:noFill/>
            <a:ln w="9525" cap="flat" cmpd="sng" algn="ctr">
              <a:solidFill>
                <a:srgbClr val="4F81BD">
                  <a:shade val="95000"/>
                  <a:satMod val="105000"/>
                </a:srgbClr>
              </a:solidFill>
              <a:prstDash val="solid"/>
              <a:tailEnd type="arrow"/>
            </a:ln>
            <a:effectLst/>
          </p:spPr>
        </p:cxnSp>
        <p:graphicFrame>
          <p:nvGraphicFramePr>
            <p:cNvPr id="28" name="Object 27"/>
            <p:cNvGraphicFramePr>
              <a:graphicFrameLocks noChangeAspect="1"/>
            </p:cNvGraphicFramePr>
            <p:nvPr/>
          </p:nvGraphicFramePr>
          <p:xfrm>
            <a:off x="4343400" y="4876800"/>
            <a:ext cx="609600" cy="304800"/>
          </p:xfrm>
          <a:graphic>
            <a:graphicData uri="http://schemas.openxmlformats.org/presentationml/2006/ole">
              <mc:AlternateContent xmlns:mc="http://schemas.openxmlformats.org/markup-compatibility/2006">
                <mc:Choice xmlns:v="urn:schemas-microsoft-com:vml" Requires="v">
                  <p:oleObj spid="_x0000_s23604" name="Equation" r:id="rId3" imgW="342751" imgH="203112" progId="Equation.3">
                    <p:embed/>
                  </p:oleObj>
                </mc:Choice>
                <mc:Fallback>
                  <p:oleObj name="Equation" r:id="rId3" imgW="342751" imgH="203112"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4876800"/>
                          <a:ext cx="6096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TextBox 28"/>
            <p:cNvSpPr txBox="1"/>
            <p:nvPr/>
          </p:nvSpPr>
          <p:spPr>
            <a:xfrm>
              <a:off x="3276600" y="3886200"/>
              <a:ext cx="914400"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Baseband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Signal</a:t>
              </a:r>
            </a:p>
          </p:txBody>
        </p:sp>
        <p:cxnSp>
          <p:nvCxnSpPr>
            <p:cNvPr id="30" name="Straight Connector 29"/>
            <p:cNvCxnSpPr/>
            <p:nvPr/>
          </p:nvCxnSpPr>
          <p:spPr>
            <a:xfrm>
              <a:off x="3344174" y="4310330"/>
              <a:ext cx="1066800" cy="0"/>
            </a:xfrm>
            <a:prstGeom prst="line">
              <a:avLst/>
            </a:prstGeom>
            <a:noFill/>
            <a:ln w="9525" cap="flat" cmpd="sng" algn="ctr">
              <a:solidFill>
                <a:srgbClr val="4F81BD">
                  <a:shade val="95000"/>
                  <a:satMod val="105000"/>
                </a:srgbClr>
              </a:solidFill>
              <a:prstDash val="solid"/>
              <a:tailEnd type="arrow"/>
            </a:ln>
            <a:effectLst/>
          </p:spPr>
        </p:cxnSp>
        <p:cxnSp>
          <p:nvCxnSpPr>
            <p:cNvPr id="31" name="Straight Arrow Connector 30"/>
            <p:cNvCxnSpPr/>
            <p:nvPr/>
          </p:nvCxnSpPr>
          <p:spPr>
            <a:xfrm>
              <a:off x="6646652" y="4301704"/>
              <a:ext cx="457200" cy="0"/>
            </a:xfrm>
            <a:prstGeom prst="straightConnector1">
              <a:avLst/>
            </a:prstGeom>
            <a:noFill/>
            <a:ln w="9525" cap="flat" cmpd="sng" algn="ctr">
              <a:solidFill>
                <a:srgbClr val="4F81BD">
                  <a:shade val="95000"/>
                  <a:satMod val="105000"/>
                </a:srgbClr>
              </a:solidFill>
              <a:prstDash val="solid"/>
              <a:tailEnd type="arrow"/>
            </a:ln>
            <a:effectLst/>
          </p:spPr>
        </p:cxnSp>
      </p:grpSp>
      <p:graphicFrame>
        <p:nvGraphicFramePr>
          <p:cNvPr id="23555" name="Object 3"/>
          <p:cNvGraphicFramePr>
            <a:graphicFrameLocks noChangeAspect="1"/>
          </p:cNvGraphicFramePr>
          <p:nvPr/>
        </p:nvGraphicFramePr>
        <p:xfrm>
          <a:off x="4021348" y="4978878"/>
          <a:ext cx="533400" cy="304800"/>
        </p:xfrm>
        <a:graphic>
          <a:graphicData uri="http://schemas.openxmlformats.org/presentationml/2006/ole">
            <mc:AlternateContent xmlns:mc="http://schemas.openxmlformats.org/markup-compatibility/2006">
              <mc:Choice xmlns:v="urn:schemas-microsoft-com:vml" Requires="v">
                <p:oleObj spid="_x0000_s23605" name="Equation" r:id="rId5" imgW="342751" imgH="203112" progId="Equation.3">
                  <p:embed/>
                </p:oleObj>
              </mc:Choice>
              <mc:Fallback>
                <p:oleObj name="Equation" r:id="rId5" imgW="342751" imgH="203112"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21348" y="4978878"/>
                        <a:ext cx="5334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ltLang="zh-CN" dirty="0" smtClean="0">
                <a:solidFill>
                  <a:schemeClr val="tx1"/>
                </a:solidFill>
              </a:rPr>
              <a:t>Conclusions</a:t>
            </a:r>
            <a:endParaRPr lang="en-US" dirty="0">
              <a:solidFill>
                <a:schemeClr val="tx1"/>
              </a:solidFill>
            </a:endParaRPr>
          </a:p>
        </p:txBody>
      </p:sp>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13</a:t>
            </a:fld>
            <a:endParaRPr lang="en-US" altLang="ko-KR"/>
          </a:p>
        </p:txBody>
      </p:sp>
      <p:sp>
        <p:nvSpPr>
          <p:cNvPr id="7" name="TextBox 6"/>
          <p:cNvSpPr txBox="1"/>
          <p:nvPr/>
        </p:nvSpPr>
        <p:spPr>
          <a:xfrm>
            <a:off x="381000" y="1905000"/>
            <a:ext cx="8246861" cy="3754874"/>
          </a:xfrm>
          <a:prstGeom prst="rect">
            <a:avLst/>
          </a:prstGeom>
          <a:noFill/>
        </p:spPr>
        <p:txBody>
          <a:bodyPr wrap="square" rtlCol="0">
            <a:spAutoFit/>
          </a:bodyPr>
          <a:lstStyle/>
          <a:p>
            <a:pPr>
              <a:buFont typeface="Arial" pitchFamily="34" charset="0"/>
              <a:buChar char="•"/>
            </a:pPr>
            <a:r>
              <a:rPr lang="en-US" sz="1800" b="0" dirty="0" smtClean="0"/>
              <a:t> There is no performance loss by the adjacent WUR frame interference  </a:t>
            </a:r>
          </a:p>
          <a:p>
            <a:pPr>
              <a:buFont typeface="Arial" pitchFamily="34" charset="0"/>
              <a:buChar char="•"/>
            </a:pPr>
            <a:r>
              <a:rPr lang="en-US" sz="2000" dirty="0" smtClean="0"/>
              <a:t>Tone plans for the multi band scheduling of 4 MHz WUR frame </a:t>
            </a:r>
          </a:p>
          <a:p>
            <a:r>
              <a:rPr lang="en-US" sz="2000" dirty="0" smtClean="0"/>
              <a:t>(14 tones excluding the center tone)</a:t>
            </a:r>
          </a:p>
          <a:p>
            <a:pPr lvl="1">
              <a:buFont typeface="Arial" pitchFamily="34" charset="0"/>
              <a:buChar char="•"/>
            </a:pPr>
            <a:r>
              <a:rPr lang="en-US" sz="2000" b="0" dirty="0" smtClean="0"/>
              <a:t> </a:t>
            </a:r>
            <a:r>
              <a:rPr lang="en-US" sz="2000" dirty="0" smtClean="0"/>
              <a:t>7 Guard tones between WUR frames and 4 Edge tones </a:t>
            </a:r>
          </a:p>
          <a:p>
            <a:pPr>
              <a:buFont typeface="Arial" pitchFamily="34" charset="0"/>
              <a:buChar char="•"/>
            </a:pPr>
            <a:r>
              <a:rPr lang="en-US" sz="2000" b="0" dirty="0" smtClean="0"/>
              <a:t> </a:t>
            </a:r>
            <a:r>
              <a:rPr lang="en-US" sz="2000" dirty="0" smtClean="0"/>
              <a:t>Each waveform of 4 MHz WUR frame in a PPDU is generated by occupying its corresponding tones with its corresponding L-LTS</a:t>
            </a:r>
          </a:p>
          <a:p>
            <a:pPr>
              <a:buFont typeface="Arial" pitchFamily="34" charset="0"/>
              <a:buChar char="•"/>
            </a:pPr>
            <a:r>
              <a:rPr lang="en-US" sz="2000" dirty="0" smtClean="0"/>
              <a:t> Blank GI pre-pended and Waveform coded WUR frames are added sample </a:t>
            </a:r>
          </a:p>
          <a:p>
            <a:r>
              <a:rPr lang="en-US" sz="2000" dirty="0" smtClean="0"/>
              <a:t>by sample in the time domain before transmission</a:t>
            </a:r>
          </a:p>
          <a:p>
            <a:pPr>
              <a:buFont typeface="Arial" pitchFamily="34" charset="0"/>
              <a:buChar char="•"/>
            </a:pPr>
            <a:r>
              <a:rPr lang="en-US" sz="2000" b="0" dirty="0" smtClean="0"/>
              <a:t> </a:t>
            </a:r>
            <a:r>
              <a:rPr lang="en-US" sz="2000" dirty="0" smtClean="0"/>
              <a:t>Receiving STA knows its corresponding band through the main radio</a:t>
            </a:r>
          </a:p>
          <a:p>
            <a:pPr>
              <a:buFont typeface="Arial" pitchFamily="34" charset="0"/>
              <a:buChar char="•"/>
            </a:pPr>
            <a:r>
              <a:rPr lang="en-US" sz="2000" b="0" dirty="0" smtClean="0"/>
              <a:t> </a:t>
            </a:r>
            <a:r>
              <a:rPr lang="en-US" sz="2000" dirty="0" smtClean="0"/>
              <a:t>Receiving STA tune its RX filter according to the corresponding band</a:t>
            </a:r>
          </a:p>
          <a:p>
            <a:pPr lvl="1">
              <a:buFont typeface="Arial" pitchFamily="34" charset="0"/>
              <a:buChar char="•"/>
            </a:pPr>
            <a:r>
              <a:rPr lang="en-US" sz="2000" b="0" dirty="0" smtClean="0"/>
              <a:t> </a:t>
            </a:r>
            <a:r>
              <a:rPr lang="en-US" sz="2000" dirty="0" smtClean="0"/>
              <a:t>Filter taps are recommended to be 4 or 8 taps under the trade off between ISI, Power consumption and Interference rejection capability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 </a:t>
            </a:r>
            <a:r>
              <a:rPr lang="en-US" sz="2000" dirty="0" smtClean="0"/>
              <a:t>[1] </a:t>
            </a:r>
            <a:r>
              <a:rPr lang="en-US" sz="2000" dirty="0" smtClean="0">
                <a:solidFill>
                  <a:srgbClr val="000000"/>
                </a:solidFill>
              </a:rPr>
              <a:t>Qualcomm “17/0366r1 WUR Modulation and Coding”, IEEE 802.11 </a:t>
            </a:r>
            <a:r>
              <a:rPr lang="en-US" sz="2000" dirty="0" err="1" smtClean="0">
                <a:solidFill>
                  <a:srgbClr val="000000"/>
                </a:solidFill>
              </a:rPr>
              <a:t>TGba</a:t>
            </a:r>
            <a:r>
              <a:rPr lang="en-US" sz="2000" dirty="0" smtClean="0">
                <a:solidFill>
                  <a:srgbClr val="000000"/>
                </a:solidFill>
              </a:rPr>
              <a:t>, Mar 2017, Vancouver BC Canada</a:t>
            </a:r>
          </a:p>
          <a:p>
            <a:pPr>
              <a:buFont typeface="Arial" pitchFamily="34" charset="0"/>
              <a:buChar char="•"/>
            </a:pPr>
            <a:r>
              <a:rPr lang="en-US" sz="2000" dirty="0" smtClean="0">
                <a:solidFill>
                  <a:srgbClr val="000000"/>
                </a:solidFill>
              </a:rPr>
              <a:t> [2] </a:t>
            </a:r>
            <a:r>
              <a:rPr lang="en-US" sz="2000" dirty="0" err="1" smtClean="0">
                <a:solidFill>
                  <a:srgbClr val="000000"/>
                </a:solidFill>
              </a:rPr>
              <a:t>Mediatek</a:t>
            </a:r>
            <a:r>
              <a:rPr lang="en-US" sz="2000" dirty="0" smtClean="0">
                <a:solidFill>
                  <a:srgbClr val="000000"/>
                </a:solidFill>
              </a:rPr>
              <a:t> “17/0028r0 On Waking-Up Multiple WUR Stations”, IEEE 802.11 </a:t>
            </a:r>
            <a:r>
              <a:rPr lang="en-US" sz="2000" dirty="0" err="1" smtClean="0">
                <a:solidFill>
                  <a:srgbClr val="000000"/>
                </a:solidFill>
              </a:rPr>
              <a:t>TGba</a:t>
            </a:r>
            <a:r>
              <a:rPr lang="en-US" sz="2000" dirty="0" smtClean="0">
                <a:solidFill>
                  <a:srgbClr val="000000"/>
                </a:solidFill>
              </a:rPr>
              <a:t>, Jan 2017, Atlanta GA USA</a:t>
            </a:r>
          </a:p>
          <a:p>
            <a:pPr>
              <a:buFont typeface="Arial" pitchFamily="34" charset="0"/>
              <a:buChar char="•"/>
            </a:pPr>
            <a:r>
              <a:rPr lang="en-US" sz="2000" dirty="0" smtClean="0">
                <a:solidFill>
                  <a:srgbClr val="000000"/>
                </a:solidFill>
              </a:rPr>
              <a:t> [3] Huawei, “17/0376r0 Waveform Generation for Waveform Coding”, IEEE 802.11 </a:t>
            </a:r>
            <a:r>
              <a:rPr lang="en-US" sz="2000" dirty="0" err="1" smtClean="0">
                <a:solidFill>
                  <a:srgbClr val="000000"/>
                </a:solidFill>
              </a:rPr>
              <a:t>TGba</a:t>
            </a:r>
            <a:r>
              <a:rPr lang="en-US" sz="2000" dirty="0" smtClean="0">
                <a:solidFill>
                  <a:srgbClr val="000000"/>
                </a:solidFill>
              </a:rPr>
              <a:t>, Mar 2017, Vancouver BC Canada</a:t>
            </a:r>
          </a:p>
          <a:p>
            <a:pPr>
              <a:buFont typeface="Arial" pitchFamily="34" charset="0"/>
              <a:buChar char="•"/>
            </a:pPr>
            <a:r>
              <a:rPr lang="en-US" sz="2000" dirty="0" smtClean="0">
                <a:solidFill>
                  <a:srgbClr val="000000"/>
                </a:solidFill>
              </a:rPr>
              <a:t>[4] J. Abdoli, et. al., “Filtered OFDM: A New Waveform for Future Wireless Systems”, 2015 IEEE 16</a:t>
            </a:r>
            <a:r>
              <a:rPr lang="en-US" sz="2000" baseline="30000" dirty="0" smtClean="0">
                <a:solidFill>
                  <a:srgbClr val="000000"/>
                </a:solidFill>
              </a:rPr>
              <a:t>th</a:t>
            </a:r>
            <a:r>
              <a:rPr lang="en-US" sz="2000" dirty="0" smtClean="0">
                <a:solidFill>
                  <a:srgbClr val="000000"/>
                </a:solidFill>
              </a:rPr>
              <a:t> International Workshop on Signal Processing Advances in Wireless Communications (SPAWC)</a:t>
            </a:r>
            <a:endParaRPr lang="en-US" sz="2000" dirty="0" smtClean="0"/>
          </a:p>
        </p:txBody>
      </p:sp>
      <p:sp>
        <p:nvSpPr>
          <p:cNvPr id="4" name="Date Placeholder 3"/>
          <p:cNvSpPr>
            <a:spLocks noGrp="1"/>
          </p:cNvSpPr>
          <p:nvPr>
            <p:ph type="dt" sz="half" idx="10"/>
          </p:nvPr>
        </p:nvSpPr>
        <p:spPr/>
        <p:txBody>
          <a:bodyPr/>
          <a:lstStyle/>
          <a:p>
            <a:pPr>
              <a:defRPr/>
            </a:pPr>
            <a:r>
              <a:rPr lang="en-US" altLang="ko-KR" smtClean="0"/>
              <a:t>May 2017</a:t>
            </a:r>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14</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762000"/>
            <a:ext cx="7772400" cy="914400"/>
          </a:xfrm>
        </p:spPr>
        <p:txBody>
          <a:bodyPr/>
          <a:lstStyle/>
          <a:p>
            <a:r>
              <a:rPr lang="en-US"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905000"/>
            <a:ext cx="8305800" cy="3962400"/>
          </a:xfrm>
        </p:spPr>
        <p:txBody>
          <a:bodyPr/>
          <a:lstStyle/>
          <a:p>
            <a:pPr>
              <a:buFont typeface="Arial" pitchFamily="34" charset="0"/>
              <a:buChar char="•"/>
            </a:pPr>
            <a:r>
              <a:rPr lang="en-US" sz="2000" dirty="0" smtClean="0"/>
              <a:t>Waveform coding is necessary [1]</a:t>
            </a:r>
          </a:p>
          <a:p>
            <a:pPr>
              <a:buFont typeface="Arial" pitchFamily="34" charset="0"/>
              <a:buChar char="•"/>
            </a:pPr>
            <a:r>
              <a:rPr lang="en-US" sz="2000" dirty="0" smtClean="0"/>
              <a:t> Multi band scheduling is proposed [2]</a:t>
            </a:r>
          </a:p>
          <a:p>
            <a:pPr>
              <a:buFont typeface="Arial" pitchFamily="34" charset="0"/>
              <a:buChar char="•"/>
            </a:pPr>
            <a:r>
              <a:rPr lang="en-US" sz="2000" dirty="0" smtClean="0"/>
              <a:t> How do we apply the waveform coding in the multi band scheduling case ?</a:t>
            </a:r>
          </a:p>
          <a:p>
            <a:pPr>
              <a:buFont typeface="Arial" pitchFamily="34" charset="0"/>
              <a:buChar char="•"/>
            </a:pPr>
            <a:r>
              <a:rPr lang="en-US" sz="2000" dirty="0" smtClean="0"/>
              <a:t> Optimum receiver filter taps</a:t>
            </a:r>
          </a:p>
          <a:p>
            <a:pPr lvl="1">
              <a:buFont typeface="Arial" pitchFamily="34" charset="0"/>
              <a:buChar char="•"/>
            </a:pPr>
            <a:r>
              <a:rPr lang="en-US" dirty="0" smtClean="0"/>
              <a:t> </a:t>
            </a:r>
            <a:r>
              <a:rPr lang="en-US" sz="1800" dirty="0" smtClean="0"/>
              <a:t>Trade-off between ISI, Power consumption and Adjacent band interference rejection </a:t>
            </a:r>
            <a:endParaRPr lang="en-US" sz="1400" dirty="0" smtClean="0"/>
          </a:p>
          <a:p>
            <a:pPr lvl="1">
              <a:buFont typeface="Arial" pitchFamily="34" charset="0"/>
              <a:buChar char="•"/>
            </a:pPr>
            <a:endParaRPr lang="en-US" sz="1600" dirty="0" smtClean="0"/>
          </a:p>
          <a:p>
            <a:pPr>
              <a:buNone/>
            </a:pPr>
            <a:endParaRPr lang="en-US" sz="2000" dirty="0" smtClean="0"/>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7"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914400"/>
          </a:xfrm>
        </p:spPr>
        <p:txBody>
          <a:bodyPr/>
          <a:lstStyle/>
          <a:p>
            <a:r>
              <a:rPr lang="en-US" altLang="zh-CN" sz="2400" dirty="0" smtClean="0"/>
              <a:t>Multi band scheduling for 4 MHz WUR frame</a:t>
            </a:r>
          </a:p>
        </p:txBody>
      </p:sp>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87" name="Rectangle 86"/>
          <p:cNvSpPr/>
          <p:nvPr/>
        </p:nvSpPr>
        <p:spPr bwMode="auto">
          <a:xfrm>
            <a:off x="228615" y="1998402"/>
            <a:ext cx="3810000" cy="1524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dirty="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88" name="Rectangle 87"/>
          <p:cNvSpPr/>
          <p:nvPr/>
        </p:nvSpPr>
        <p:spPr bwMode="auto">
          <a:xfrm>
            <a:off x="4038615" y="2608002"/>
            <a:ext cx="3886200" cy="2961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89" name="Rectangle 88"/>
          <p:cNvSpPr/>
          <p:nvPr/>
        </p:nvSpPr>
        <p:spPr bwMode="auto">
          <a:xfrm>
            <a:off x="4038615" y="2150802"/>
            <a:ext cx="3886200" cy="2961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90" name="Rectangle 89"/>
          <p:cNvSpPr/>
          <p:nvPr/>
        </p:nvSpPr>
        <p:spPr bwMode="auto">
          <a:xfrm>
            <a:off x="4038615" y="3073828"/>
            <a:ext cx="3886200" cy="2961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en-US" sz="1200" smtClean="0">
              <a:solidFill>
                <a:srgbClr val="000000"/>
              </a:solidFill>
              <a:latin typeface="Times New Roman" pitchFamily="18" charset="0"/>
              <a:ea typeface="Gulim" panose="020B0600000101010101" pitchFamily="34" charset="-127"/>
              <a:cs typeface="Arial" panose="020B0604020202020204" pitchFamily="34" charset="0"/>
            </a:endParaRPr>
          </a:p>
        </p:txBody>
      </p:sp>
      <p:sp>
        <p:nvSpPr>
          <p:cNvPr id="91" name="TextBox 90"/>
          <p:cNvSpPr txBox="1"/>
          <p:nvPr/>
        </p:nvSpPr>
        <p:spPr>
          <a:xfrm>
            <a:off x="1601728" y="2362200"/>
            <a:ext cx="2284472" cy="707886"/>
          </a:xfrm>
          <a:prstGeom prst="rect">
            <a:avLst/>
          </a:prstGeom>
          <a:noFill/>
        </p:spPr>
        <p:txBody>
          <a:bodyPr wrap="none" rtlCol="0">
            <a:spAutoFit/>
          </a:bodyPr>
          <a:lstStyle/>
          <a:p>
            <a:pPr defTabSz="914400" eaLnBrk="1" latinLnBrk="1" hangingPunct="1">
              <a:buClrTx/>
              <a:buSzTx/>
              <a:buFontTx/>
              <a:buNone/>
            </a:pPr>
            <a:r>
              <a:rPr kumimoji="1" lang="en-US" sz="2000" dirty="0" smtClean="0">
                <a:solidFill>
                  <a:srgbClr val="000000"/>
                </a:solidFill>
              </a:rPr>
              <a:t>Preamble for</a:t>
            </a:r>
          </a:p>
          <a:p>
            <a:pPr defTabSz="914400" eaLnBrk="1" latinLnBrk="1" hangingPunct="1">
              <a:buClrTx/>
              <a:buSzTx/>
              <a:buFontTx/>
              <a:buNone/>
            </a:pPr>
            <a:r>
              <a:rPr lang="en-US" sz="2000" dirty="0" smtClean="0">
                <a:solidFill>
                  <a:srgbClr val="000000"/>
                </a:solidFill>
              </a:rPr>
              <a:t>regular Wi-Fi STAs</a:t>
            </a:r>
          </a:p>
        </p:txBody>
      </p:sp>
      <p:cxnSp>
        <p:nvCxnSpPr>
          <p:cNvPr id="92" name="Straight Connector 91"/>
          <p:cNvCxnSpPr/>
          <p:nvPr/>
        </p:nvCxnSpPr>
        <p:spPr bwMode="auto">
          <a:xfrm>
            <a:off x="685815" y="1998402"/>
            <a:ext cx="0" cy="1524000"/>
          </a:xfrm>
          <a:prstGeom prst="line">
            <a:avLst/>
          </a:prstGeom>
          <a:solidFill>
            <a:schemeClr val="accent1"/>
          </a:solidFill>
          <a:ln w="12700" cap="flat" cmpd="sng" algn="ctr">
            <a:solidFill>
              <a:schemeClr val="tx1"/>
            </a:solidFill>
            <a:prstDash val="solid"/>
            <a:round/>
            <a:headEnd type="triangle" w="sm" len="sm"/>
            <a:tailEnd type="triangle" w="sm" len="sm"/>
          </a:ln>
          <a:effectLst/>
        </p:spPr>
      </p:cxnSp>
      <p:sp>
        <p:nvSpPr>
          <p:cNvPr id="93" name="TextBox 92"/>
          <p:cNvSpPr txBox="1"/>
          <p:nvPr/>
        </p:nvSpPr>
        <p:spPr>
          <a:xfrm>
            <a:off x="4267215" y="2150802"/>
            <a:ext cx="1091966"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WUR Frame 0</a:t>
            </a:r>
            <a:endParaRPr kumimoji="1" lang="en-US" sz="1200" dirty="0">
              <a:solidFill>
                <a:srgbClr val="0000FF"/>
              </a:solidFill>
              <a:latin typeface="Times New Roman" panose="02020603050405020304" pitchFamily="18" charset="0"/>
              <a:ea typeface="Gulim" panose="020B0600000101010101" pitchFamily="34" charset="-127"/>
              <a:cs typeface="Arial" panose="020B0604020202020204" pitchFamily="34" charset="0"/>
            </a:endParaRPr>
          </a:p>
        </p:txBody>
      </p:sp>
      <p:sp>
        <p:nvSpPr>
          <p:cNvPr id="94" name="TextBox 93"/>
          <p:cNvSpPr txBox="1"/>
          <p:nvPr/>
        </p:nvSpPr>
        <p:spPr>
          <a:xfrm>
            <a:off x="4267215" y="2609925"/>
            <a:ext cx="1091966"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WUR Frame 1</a:t>
            </a:r>
            <a:endParaRPr kumimoji="1" lang="en-US" sz="1200" dirty="0">
              <a:solidFill>
                <a:srgbClr val="0000FF"/>
              </a:solidFill>
              <a:latin typeface="Times New Roman" panose="02020603050405020304" pitchFamily="18" charset="0"/>
              <a:ea typeface="Gulim" panose="020B0600000101010101" pitchFamily="34" charset="-127"/>
              <a:cs typeface="Arial" panose="020B0604020202020204" pitchFamily="34" charset="0"/>
            </a:endParaRPr>
          </a:p>
        </p:txBody>
      </p:sp>
      <p:sp>
        <p:nvSpPr>
          <p:cNvPr id="95" name="TextBox 94"/>
          <p:cNvSpPr txBox="1"/>
          <p:nvPr/>
        </p:nvSpPr>
        <p:spPr>
          <a:xfrm>
            <a:off x="4267215" y="3073828"/>
            <a:ext cx="1091966"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WUR Frame 2</a:t>
            </a:r>
            <a:endParaRPr kumimoji="1" lang="en-US" sz="1200" dirty="0">
              <a:solidFill>
                <a:srgbClr val="0000FF"/>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96" name="Straight Connector 95"/>
          <p:cNvCxnSpPr/>
          <p:nvPr/>
        </p:nvCxnSpPr>
        <p:spPr bwMode="auto">
          <a:xfrm>
            <a:off x="7315215" y="2142176"/>
            <a:ext cx="0" cy="304800"/>
          </a:xfrm>
          <a:prstGeom prst="line">
            <a:avLst/>
          </a:prstGeom>
          <a:solidFill>
            <a:schemeClr val="accent1"/>
          </a:solidFill>
          <a:ln w="12700" cap="flat" cmpd="sng" algn="ctr">
            <a:solidFill>
              <a:schemeClr val="tx1"/>
            </a:solidFill>
            <a:prstDash val="solid"/>
            <a:round/>
            <a:headEnd type="triangle" w="sm" len="sm"/>
            <a:tailEnd type="triangle" w="sm" len="sm"/>
          </a:ln>
          <a:effectLst/>
        </p:spPr>
      </p:cxnSp>
      <p:cxnSp>
        <p:nvCxnSpPr>
          <p:cNvPr id="97" name="Straight Connector 96"/>
          <p:cNvCxnSpPr/>
          <p:nvPr/>
        </p:nvCxnSpPr>
        <p:spPr bwMode="auto">
          <a:xfrm>
            <a:off x="7315215" y="2608002"/>
            <a:ext cx="0" cy="304800"/>
          </a:xfrm>
          <a:prstGeom prst="line">
            <a:avLst/>
          </a:prstGeom>
          <a:solidFill>
            <a:schemeClr val="accent1"/>
          </a:solidFill>
          <a:ln w="12700" cap="flat" cmpd="sng" algn="ctr">
            <a:solidFill>
              <a:schemeClr val="tx1"/>
            </a:solidFill>
            <a:prstDash val="solid"/>
            <a:round/>
            <a:headEnd type="triangle" w="sm" len="sm"/>
            <a:tailEnd type="triangle" w="sm" len="sm"/>
          </a:ln>
          <a:effectLst/>
        </p:spPr>
      </p:cxnSp>
      <p:cxnSp>
        <p:nvCxnSpPr>
          <p:cNvPr id="98" name="Straight Connector 97"/>
          <p:cNvCxnSpPr/>
          <p:nvPr/>
        </p:nvCxnSpPr>
        <p:spPr bwMode="auto">
          <a:xfrm>
            <a:off x="7315215" y="3065202"/>
            <a:ext cx="0" cy="304800"/>
          </a:xfrm>
          <a:prstGeom prst="line">
            <a:avLst/>
          </a:prstGeom>
          <a:solidFill>
            <a:schemeClr val="accent1"/>
          </a:solidFill>
          <a:ln w="12700" cap="flat" cmpd="sng" algn="ctr">
            <a:solidFill>
              <a:schemeClr val="tx1"/>
            </a:solidFill>
            <a:prstDash val="solid"/>
            <a:round/>
            <a:headEnd type="triangle" w="sm" len="sm"/>
            <a:tailEnd type="triangle" w="sm" len="sm"/>
          </a:ln>
          <a:effectLst/>
        </p:spPr>
      </p:cxnSp>
      <p:sp>
        <p:nvSpPr>
          <p:cNvPr id="99" name="TextBox 98"/>
          <p:cNvSpPr txBox="1"/>
          <p:nvPr/>
        </p:nvSpPr>
        <p:spPr>
          <a:xfrm>
            <a:off x="685815" y="2531802"/>
            <a:ext cx="779381" cy="307777"/>
          </a:xfrm>
          <a:prstGeom prst="rect">
            <a:avLst/>
          </a:prstGeom>
          <a:noFill/>
        </p:spPr>
        <p:txBody>
          <a:bodyPr wrap="none" rtlCol="0">
            <a:spAutoFit/>
          </a:bodyPr>
          <a:lstStyle/>
          <a:p>
            <a:pPr defTabSz="914400" eaLnBrk="1" latinLnBrk="1" hangingPunct="1">
              <a:buClrTx/>
              <a:buSzTx/>
              <a:buFontTx/>
              <a:buNone/>
            </a:pPr>
            <a:r>
              <a:rPr kumimoji="1" lang="en-US" sz="14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20 MHz</a:t>
            </a:r>
            <a:endParaRPr kumimoji="1" lang="en-US" sz="14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00" name="TextBox 99"/>
          <p:cNvSpPr txBox="1"/>
          <p:nvPr/>
        </p:nvSpPr>
        <p:spPr>
          <a:xfrm>
            <a:off x="6722867" y="2124924"/>
            <a:ext cx="615874"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4 MHz</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01" name="TextBox 100"/>
          <p:cNvSpPr txBox="1"/>
          <p:nvPr/>
        </p:nvSpPr>
        <p:spPr>
          <a:xfrm>
            <a:off x="6705615" y="2609925"/>
            <a:ext cx="615874"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4 MHz</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02" name="TextBox 101"/>
          <p:cNvSpPr txBox="1"/>
          <p:nvPr/>
        </p:nvSpPr>
        <p:spPr>
          <a:xfrm>
            <a:off x="6705615" y="3075751"/>
            <a:ext cx="615874" cy="276999"/>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4 MHz</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03" name="TextBox 102"/>
          <p:cNvSpPr txBox="1"/>
          <p:nvPr/>
        </p:nvSpPr>
        <p:spPr>
          <a:xfrm>
            <a:off x="7254832" y="2130675"/>
            <a:ext cx="718466" cy="322268"/>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14 tones</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04" name="TextBox 103"/>
          <p:cNvSpPr txBox="1"/>
          <p:nvPr/>
        </p:nvSpPr>
        <p:spPr>
          <a:xfrm>
            <a:off x="7260586" y="2576375"/>
            <a:ext cx="718466" cy="322268"/>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14 tones</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05" name="TextBox 104"/>
          <p:cNvSpPr txBox="1"/>
          <p:nvPr/>
        </p:nvSpPr>
        <p:spPr>
          <a:xfrm>
            <a:off x="7260586" y="3042199"/>
            <a:ext cx="718466" cy="322268"/>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14 tones</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cxnSp>
        <p:nvCxnSpPr>
          <p:cNvPr id="106" name="Straight Connector 105"/>
          <p:cNvCxnSpPr/>
          <p:nvPr/>
        </p:nvCxnSpPr>
        <p:spPr bwMode="auto">
          <a:xfrm>
            <a:off x="5630210" y="3079579"/>
            <a:ext cx="0" cy="304800"/>
          </a:xfrm>
          <a:prstGeom prst="line">
            <a:avLst/>
          </a:prstGeom>
          <a:solidFill>
            <a:schemeClr val="accent1"/>
          </a:solidFill>
          <a:ln w="12700" cap="flat" cmpd="sng" algn="ctr">
            <a:solidFill>
              <a:schemeClr val="tx1"/>
            </a:solidFill>
            <a:prstDash val="solid"/>
            <a:round/>
            <a:headEnd type="triangle" w="sm" len="sm"/>
            <a:tailEnd type="none" w="sm" len="sm"/>
          </a:ln>
          <a:effectLst/>
        </p:spPr>
      </p:cxnSp>
      <p:cxnSp>
        <p:nvCxnSpPr>
          <p:cNvPr id="107" name="Straight Connector 106"/>
          <p:cNvCxnSpPr/>
          <p:nvPr/>
        </p:nvCxnSpPr>
        <p:spPr bwMode="auto">
          <a:xfrm>
            <a:off x="5627336" y="2602250"/>
            <a:ext cx="0" cy="304800"/>
          </a:xfrm>
          <a:prstGeom prst="line">
            <a:avLst/>
          </a:prstGeom>
          <a:solidFill>
            <a:schemeClr val="accent1"/>
          </a:solidFill>
          <a:ln w="12700" cap="flat" cmpd="sng" algn="ctr">
            <a:solidFill>
              <a:schemeClr val="tx1"/>
            </a:solidFill>
            <a:prstDash val="solid"/>
            <a:round/>
            <a:headEnd type="none" w="sm" len="sm"/>
            <a:tailEnd type="triangle" w="sm" len="sm"/>
          </a:ln>
          <a:effectLst/>
        </p:spPr>
      </p:cxnSp>
      <p:cxnSp>
        <p:nvCxnSpPr>
          <p:cNvPr id="108" name="Straight Connector 107"/>
          <p:cNvCxnSpPr/>
          <p:nvPr/>
        </p:nvCxnSpPr>
        <p:spPr bwMode="auto">
          <a:xfrm>
            <a:off x="6041390" y="2610907"/>
            <a:ext cx="0" cy="304800"/>
          </a:xfrm>
          <a:prstGeom prst="line">
            <a:avLst/>
          </a:prstGeom>
          <a:solidFill>
            <a:schemeClr val="accent1"/>
          </a:solidFill>
          <a:ln w="12700" cap="flat" cmpd="sng" algn="ctr">
            <a:solidFill>
              <a:schemeClr val="tx1"/>
            </a:solidFill>
            <a:prstDash val="solid"/>
            <a:round/>
            <a:headEnd type="triangle" w="sm" len="sm"/>
            <a:tailEnd type="none" w="sm" len="sm"/>
          </a:ln>
          <a:effectLst/>
        </p:spPr>
      </p:cxnSp>
      <p:cxnSp>
        <p:nvCxnSpPr>
          <p:cNvPr id="109" name="Straight Connector 108"/>
          <p:cNvCxnSpPr/>
          <p:nvPr/>
        </p:nvCxnSpPr>
        <p:spPr bwMode="auto">
          <a:xfrm>
            <a:off x="6038516" y="2133578"/>
            <a:ext cx="0" cy="304800"/>
          </a:xfrm>
          <a:prstGeom prst="line">
            <a:avLst/>
          </a:prstGeom>
          <a:solidFill>
            <a:schemeClr val="accent1"/>
          </a:solidFill>
          <a:ln w="12700" cap="flat" cmpd="sng" algn="ctr">
            <a:solidFill>
              <a:schemeClr val="tx1"/>
            </a:solidFill>
            <a:prstDash val="solid"/>
            <a:round/>
            <a:headEnd type="none" w="sm" len="sm"/>
            <a:tailEnd type="triangle" w="sm" len="sm"/>
          </a:ln>
          <a:effectLst/>
        </p:spPr>
      </p:cxnSp>
      <p:cxnSp>
        <p:nvCxnSpPr>
          <p:cNvPr id="110" name="Straight Connector 109"/>
          <p:cNvCxnSpPr/>
          <p:nvPr/>
        </p:nvCxnSpPr>
        <p:spPr bwMode="auto">
          <a:xfrm>
            <a:off x="5635968" y="2153729"/>
            <a:ext cx="0" cy="304800"/>
          </a:xfrm>
          <a:prstGeom prst="line">
            <a:avLst/>
          </a:prstGeom>
          <a:solidFill>
            <a:schemeClr val="accent1"/>
          </a:solidFill>
          <a:ln w="12700" cap="flat" cmpd="sng" algn="ctr">
            <a:solidFill>
              <a:schemeClr val="tx1"/>
            </a:solidFill>
            <a:prstDash val="solid"/>
            <a:round/>
            <a:headEnd type="triangle" w="sm" len="sm"/>
            <a:tailEnd type="none" w="sm" len="sm"/>
          </a:ln>
          <a:effectLst/>
        </p:spPr>
      </p:cxnSp>
      <p:cxnSp>
        <p:nvCxnSpPr>
          <p:cNvPr id="111" name="Straight Connector 110"/>
          <p:cNvCxnSpPr/>
          <p:nvPr/>
        </p:nvCxnSpPr>
        <p:spPr bwMode="auto">
          <a:xfrm>
            <a:off x="5633094" y="1676400"/>
            <a:ext cx="0" cy="304800"/>
          </a:xfrm>
          <a:prstGeom prst="line">
            <a:avLst/>
          </a:prstGeom>
          <a:solidFill>
            <a:schemeClr val="accent1"/>
          </a:solidFill>
          <a:ln w="12700" cap="flat" cmpd="sng" algn="ctr">
            <a:solidFill>
              <a:schemeClr val="tx1"/>
            </a:solidFill>
            <a:prstDash val="solid"/>
            <a:round/>
            <a:headEnd type="none" w="sm" len="sm"/>
            <a:tailEnd type="triangle" w="sm" len="sm"/>
          </a:ln>
          <a:effectLst/>
        </p:spPr>
      </p:cxnSp>
      <p:cxnSp>
        <p:nvCxnSpPr>
          <p:cNvPr id="112" name="Straight Connector 111"/>
          <p:cNvCxnSpPr/>
          <p:nvPr/>
        </p:nvCxnSpPr>
        <p:spPr bwMode="auto">
          <a:xfrm>
            <a:off x="6374964" y="3539707"/>
            <a:ext cx="0" cy="304800"/>
          </a:xfrm>
          <a:prstGeom prst="line">
            <a:avLst/>
          </a:prstGeom>
          <a:solidFill>
            <a:schemeClr val="accent1"/>
          </a:solidFill>
          <a:ln w="12700" cap="flat" cmpd="sng" algn="ctr">
            <a:solidFill>
              <a:schemeClr val="tx1"/>
            </a:solidFill>
            <a:prstDash val="solid"/>
            <a:round/>
            <a:headEnd type="triangle" w="sm" len="sm"/>
            <a:tailEnd type="none" w="sm" len="sm"/>
          </a:ln>
          <a:effectLst/>
        </p:spPr>
      </p:cxnSp>
      <p:cxnSp>
        <p:nvCxnSpPr>
          <p:cNvPr id="113" name="Straight Connector 112"/>
          <p:cNvCxnSpPr/>
          <p:nvPr/>
        </p:nvCxnSpPr>
        <p:spPr bwMode="auto">
          <a:xfrm>
            <a:off x="6372090" y="3062378"/>
            <a:ext cx="0" cy="304800"/>
          </a:xfrm>
          <a:prstGeom prst="line">
            <a:avLst/>
          </a:prstGeom>
          <a:solidFill>
            <a:schemeClr val="accent1"/>
          </a:solidFill>
          <a:ln w="12700" cap="flat" cmpd="sng" algn="ctr">
            <a:solidFill>
              <a:schemeClr val="tx1"/>
            </a:solidFill>
            <a:prstDash val="solid"/>
            <a:round/>
            <a:headEnd type="none" w="sm" len="sm"/>
            <a:tailEnd type="triangle" w="sm" len="sm"/>
          </a:ln>
          <a:effectLst/>
        </p:spPr>
      </p:cxnSp>
      <p:sp>
        <p:nvSpPr>
          <p:cNvPr id="114" name="TextBox 113"/>
          <p:cNvSpPr txBox="1"/>
          <p:nvPr/>
        </p:nvSpPr>
        <p:spPr>
          <a:xfrm>
            <a:off x="5034969" y="1860381"/>
            <a:ext cx="641522" cy="350865"/>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4 tones</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15" name="TextBox 114"/>
          <p:cNvSpPr txBox="1"/>
          <p:nvPr/>
        </p:nvSpPr>
        <p:spPr>
          <a:xfrm>
            <a:off x="5808478" y="2349212"/>
            <a:ext cx="641522" cy="350865"/>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7 tones</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16" name="TextBox 115"/>
          <p:cNvSpPr txBox="1"/>
          <p:nvPr/>
        </p:nvSpPr>
        <p:spPr>
          <a:xfrm>
            <a:off x="5316766" y="2815040"/>
            <a:ext cx="641522" cy="350865"/>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7 tones</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17" name="TextBox 116"/>
          <p:cNvSpPr txBox="1"/>
          <p:nvPr/>
        </p:nvSpPr>
        <p:spPr>
          <a:xfrm>
            <a:off x="6110396" y="3289491"/>
            <a:ext cx="641522" cy="350865"/>
          </a:xfrm>
          <a:prstGeom prst="rect">
            <a:avLst/>
          </a:prstGeom>
          <a:noFill/>
        </p:spPr>
        <p:txBody>
          <a:bodyPr wrap="none" rtlCol="0">
            <a:spAutoFit/>
          </a:bodyPr>
          <a:lstStyle/>
          <a:p>
            <a:pPr defTabSz="914400" eaLnBrk="1" latinLnBrk="1" hangingPunct="1">
              <a:buClrTx/>
              <a:buSzTx/>
              <a:buFontTx/>
              <a:buNone/>
            </a:pPr>
            <a:r>
              <a:rPr kumimoji="1" lang="en-US" sz="120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4 tones</a:t>
            </a:r>
            <a:endParaRPr kumimoji="1" lang="en-US" sz="120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p:txBody>
      </p:sp>
      <p:sp>
        <p:nvSpPr>
          <p:cNvPr id="118" name="TextBox 117"/>
          <p:cNvSpPr txBox="1"/>
          <p:nvPr/>
        </p:nvSpPr>
        <p:spPr>
          <a:xfrm>
            <a:off x="8082951" y="2090418"/>
            <a:ext cx="696601" cy="359394"/>
          </a:xfrm>
          <a:prstGeom prst="rect">
            <a:avLst/>
          </a:prstGeom>
          <a:noFill/>
        </p:spPr>
        <p:txBody>
          <a:bodyPr wrap="none" rtlCol="0">
            <a:spAutoFit/>
          </a:bodyPr>
          <a:lstStyle/>
          <a:p>
            <a:r>
              <a:rPr lang="en-US" dirty="0" smtClean="0"/>
              <a:t>STA 0</a:t>
            </a:r>
            <a:endParaRPr lang="en-US" dirty="0"/>
          </a:p>
        </p:txBody>
      </p:sp>
      <p:sp>
        <p:nvSpPr>
          <p:cNvPr id="119" name="TextBox 118"/>
          <p:cNvSpPr txBox="1"/>
          <p:nvPr/>
        </p:nvSpPr>
        <p:spPr>
          <a:xfrm>
            <a:off x="8097330" y="2544743"/>
            <a:ext cx="696601" cy="359394"/>
          </a:xfrm>
          <a:prstGeom prst="rect">
            <a:avLst/>
          </a:prstGeom>
          <a:noFill/>
        </p:spPr>
        <p:txBody>
          <a:bodyPr wrap="none" rtlCol="0">
            <a:spAutoFit/>
          </a:bodyPr>
          <a:lstStyle/>
          <a:p>
            <a:r>
              <a:rPr lang="en-US" dirty="0" smtClean="0"/>
              <a:t>STA 1</a:t>
            </a:r>
            <a:endParaRPr lang="en-US" dirty="0"/>
          </a:p>
        </p:txBody>
      </p:sp>
      <p:sp>
        <p:nvSpPr>
          <p:cNvPr id="120" name="TextBox 119"/>
          <p:cNvSpPr txBox="1"/>
          <p:nvPr/>
        </p:nvSpPr>
        <p:spPr>
          <a:xfrm>
            <a:off x="8114584" y="3010570"/>
            <a:ext cx="696601" cy="359394"/>
          </a:xfrm>
          <a:prstGeom prst="rect">
            <a:avLst/>
          </a:prstGeom>
          <a:noFill/>
        </p:spPr>
        <p:txBody>
          <a:bodyPr wrap="none" rtlCol="0">
            <a:spAutoFit/>
          </a:bodyPr>
          <a:lstStyle/>
          <a:p>
            <a:r>
              <a:rPr lang="en-US" dirty="0" smtClean="0"/>
              <a:t>STA 2</a:t>
            </a:r>
            <a:endParaRPr lang="en-US" dirty="0"/>
          </a:p>
        </p:txBody>
      </p:sp>
      <p:sp>
        <p:nvSpPr>
          <p:cNvPr id="121" name="TextBox 120"/>
          <p:cNvSpPr txBox="1"/>
          <p:nvPr/>
        </p:nvSpPr>
        <p:spPr>
          <a:xfrm>
            <a:off x="439939" y="4114800"/>
            <a:ext cx="8246861" cy="2031325"/>
          </a:xfrm>
          <a:prstGeom prst="rect">
            <a:avLst/>
          </a:prstGeom>
          <a:noFill/>
        </p:spPr>
        <p:txBody>
          <a:bodyPr wrap="square" rtlCol="0">
            <a:spAutoFit/>
          </a:bodyPr>
          <a:lstStyle/>
          <a:p>
            <a:pPr>
              <a:buFont typeface="Arial" pitchFamily="34" charset="0"/>
              <a:buChar char="•"/>
            </a:pPr>
            <a:r>
              <a:rPr lang="en-US" sz="1600" dirty="0" smtClean="0"/>
              <a:t> </a:t>
            </a:r>
            <a:r>
              <a:rPr lang="en-US" sz="1800" dirty="0" smtClean="0"/>
              <a:t>BW of each WUR frame is 4 MHz</a:t>
            </a:r>
          </a:p>
          <a:p>
            <a:pPr lvl="1">
              <a:buFont typeface="Arial" pitchFamily="34" charset="0"/>
              <a:buChar char="•"/>
            </a:pPr>
            <a:r>
              <a:rPr lang="en-US" sz="1800" dirty="0" smtClean="0"/>
              <a:t> 14 tones excluding the center tone (DC or Null)</a:t>
            </a:r>
          </a:p>
          <a:p>
            <a:pPr>
              <a:buFont typeface="Arial" pitchFamily="34" charset="0"/>
              <a:buChar char="•"/>
            </a:pPr>
            <a:r>
              <a:rPr lang="en-US" sz="1800" dirty="0" smtClean="0"/>
              <a:t> There are 3 maximum WUR frames in parallel per PPDU in Freq Domain</a:t>
            </a:r>
          </a:p>
          <a:p>
            <a:pPr>
              <a:buFont typeface="Arial" pitchFamily="34" charset="0"/>
              <a:buChar char="•"/>
            </a:pPr>
            <a:r>
              <a:rPr lang="en-US" sz="1800" dirty="0" smtClean="0"/>
              <a:t> There are 7 Guard tones between WUR frames</a:t>
            </a:r>
          </a:p>
          <a:p>
            <a:pPr>
              <a:buFont typeface="Arial" pitchFamily="34" charset="0"/>
              <a:buChar char="•"/>
            </a:pPr>
            <a:r>
              <a:rPr lang="en-US" sz="1800" dirty="0" smtClean="0"/>
              <a:t> There are 4 Edge tones on both outer WUR frames</a:t>
            </a:r>
          </a:p>
          <a:p>
            <a:pPr>
              <a:buFont typeface="Arial" pitchFamily="34" charset="0"/>
              <a:buChar char="•"/>
            </a:pPr>
            <a:r>
              <a:rPr lang="en-US" sz="1800" dirty="0" smtClean="0"/>
              <a:t> WUR Frame 0 is targeted to STA 0, WUR Frame 1 to STA 1, and WUR Frame 2 to STA 2, respectively</a:t>
            </a:r>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533400"/>
          </a:xfrm>
        </p:spPr>
        <p:txBody>
          <a:bodyPr/>
          <a:lstStyle/>
          <a:p>
            <a:pPr lvl="0" defTabSz="784225" eaLnBrk="1" fontAlgn="ctr" hangingPunct="1">
              <a:defRPr/>
            </a:pPr>
            <a:r>
              <a:rPr lang="en-US" altLang="zh-CN" sz="2800" dirty="0" smtClean="0">
                <a:solidFill>
                  <a:schemeClr val="tx1"/>
                </a:solidFill>
              </a:rPr>
              <a:t>How to generate WUR frames for Multi band scheduling: </a:t>
            </a:r>
            <a:r>
              <a:rPr lang="en-US" altLang="zh-CN" sz="2800" dirty="0" smtClean="0">
                <a:solidFill>
                  <a:srgbClr val="0000FF"/>
                </a:solidFill>
              </a:rPr>
              <a:t>WUR Frame 0</a:t>
            </a:r>
          </a:p>
        </p:txBody>
      </p:sp>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grpSp>
        <p:nvGrpSpPr>
          <p:cNvPr id="194" name="Group 193"/>
          <p:cNvGrpSpPr/>
          <p:nvPr/>
        </p:nvGrpSpPr>
        <p:grpSpPr>
          <a:xfrm>
            <a:off x="1233587" y="1685060"/>
            <a:ext cx="6340415" cy="778736"/>
            <a:chOff x="414068" y="1610263"/>
            <a:chExt cx="6340415" cy="778736"/>
          </a:xfrm>
        </p:grpSpPr>
        <p:cxnSp>
          <p:nvCxnSpPr>
            <p:cNvPr id="195" name="직선 연결선 7"/>
            <p:cNvCxnSpPr>
              <a:cxnSpLocks noChangeShapeType="1"/>
            </p:cNvCxnSpPr>
            <p:nvPr/>
          </p:nvCxnSpPr>
          <p:spPr bwMode="auto">
            <a:xfrm>
              <a:off x="414068" y="1990746"/>
              <a:ext cx="6340415" cy="1956"/>
            </a:xfrm>
            <a:prstGeom prst="line">
              <a:avLst/>
            </a:prstGeom>
            <a:noFill/>
            <a:ln w="12700" algn="ctr">
              <a:solidFill>
                <a:srgbClr val="000000"/>
              </a:solidFill>
              <a:round/>
              <a:headEnd type="none" w="sm" len="sm"/>
              <a:tailEnd type="none" w="sm" len="sm"/>
            </a:ln>
          </p:spPr>
        </p:cxnSp>
        <p:sp>
          <p:nvSpPr>
            <p:cNvPr id="196" name="TextBox 195"/>
            <p:cNvSpPr txBox="1">
              <a:spLocks noChangeArrowheads="1"/>
            </p:cNvSpPr>
            <p:nvPr/>
          </p:nvSpPr>
          <p:spPr bwMode="auto">
            <a:xfrm>
              <a:off x="580842" y="1980924"/>
              <a:ext cx="6035615" cy="276999"/>
            </a:xfrm>
            <a:prstGeom prst="rect">
              <a:avLst/>
            </a:prstGeom>
            <a:noFill/>
            <a:ln w="9525">
              <a:noFill/>
              <a:miter lim="800000"/>
              <a:headEnd/>
              <a:tailEnd/>
            </a:ln>
          </p:spPr>
          <p:txBody>
            <a:bodyPr wrap="squar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altLang="ko-KR"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-32 -31 -30 … </a:t>
              </a:r>
              <a:r>
                <a:rPr kumimoji="1" lang="en-US" altLang="ko-KR"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12  13  14  15  16  17  18  19   20   21   22   23   24   25   26   27  28  29  </a:t>
              </a:r>
              <a:r>
                <a:rPr kumimoji="1" lang="en-US" altLang="ko-KR"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30  31</a:t>
              </a:r>
              <a:endParaRPr kumimoji="1" lang="ko-KR" altLang="en-US"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cxnSp>
          <p:nvCxnSpPr>
            <p:cNvPr id="197" name="직선 화살표 연결선 10"/>
            <p:cNvCxnSpPr>
              <a:cxnSpLocks noChangeShapeType="1"/>
            </p:cNvCxnSpPr>
            <p:nvPr/>
          </p:nvCxnSpPr>
          <p:spPr bwMode="auto">
            <a:xfrm flipV="1">
              <a:off x="2356479" y="1618890"/>
              <a:ext cx="0" cy="380482"/>
            </a:xfrm>
            <a:prstGeom prst="straightConnector1">
              <a:avLst/>
            </a:prstGeom>
            <a:noFill/>
            <a:ln w="12700" algn="ctr">
              <a:solidFill>
                <a:srgbClr val="FF0000"/>
              </a:solidFill>
              <a:round/>
              <a:headEnd type="none" w="sm" len="sm"/>
              <a:tailEnd type="arrow" w="med" len="med"/>
            </a:ln>
          </p:spPr>
        </p:cxnSp>
        <p:cxnSp>
          <p:nvCxnSpPr>
            <p:cNvPr id="198" name="직선 화살표 연결선 11"/>
            <p:cNvCxnSpPr>
              <a:cxnSpLocks noChangeShapeType="1"/>
            </p:cNvCxnSpPr>
            <p:nvPr/>
          </p:nvCxnSpPr>
          <p:spPr bwMode="auto">
            <a:xfrm flipV="1">
              <a:off x="2598020" y="1618890"/>
              <a:ext cx="0" cy="380482"/>
            </a:xfrm>
            <a:prstGeom prst="straightConnector1">
              <a:avLst/>
            </a:prstGeom>
            <a:noFill/>
            <a:ln w="12700" algn="ctr">
              <a:solidFill>
                <a:srgbClr val="FF0000"/>
              </a:solidFill>
              <a:round/>
              <a:headEnd type="none" w="sm" len="sm"/>
              <a:tailEnd type="arrow" w="med" len="med"/>
            </a:ln>
          </p:spPr>
        </p:cxnSp>
        <p:cxnSp>
          <p:nvCxnSpPr>
            <p:cNvPr id="199" name="직선 화살표 연결선 12"/>
            <p:cNvCxnSpPr>
              <a:cxnSpLocks noChangeShapeType="1"/>
            </p:cNvCxnSpPr>
            <p:nvPr/>
          </p:nvCxnSpPr>
          <p:spPr bwMode="auto">
            <a:xfrm flipV="1">
              <a:off x="3265808" y="1610263"/>
              <a:ext cx="0" cy="380482"/>
            </a:xfrm>
            <a:prstGeom prst="straightConnector1">
              <a:avLst/>
            </a:prstGeom>
            <a:noFill/>
            <a:ln w="12700" algn="ctr">
              <a:solidFill>
                <a:srgbClr val="FF0000"/>
              </a:solidFill>
              <a:round/>
              <a:headEnd type="none" w="sm" len="sm"/>
              <a:tailEnd type="arrow" w="med" len="med"/>
            </a:ln>
          </p:spPr>
        </p:cxnSp>
        <p:cxnSp>
          <p:nvCxnSpPr>
            <p:cNvPr id="200" name="직선 화살표 연결선 13"/>
            <p:cNvCxnSpPr>
              <a:cxnSpLocks noChangeShapeType="1"/>
            </p:cNvCxnSpPr>
            <p:nvPr/>
          </p:nvCxnSpPr>
          <p:spPr bwMode="auto">
            <a:xfrm flipV="1">
              <a:off x="4596199" y="1618890"/>
              <a:ext cx="0" cy="380482"/>
            </a:xfrm>
            <a:prstGeom prst="straightConnector1">
              <a:avLst/>
            </a:prstGeom>
            <a:noFill/>
            <a:ln w="12700" algn="ctr">
              <a:solidFill>
                <a:srgbClr val="FF0000"/>
              </a:solidFill>
              <a:round/>
              <a:headEnd type="none" w="sm" len="sm"/>
              <a:tailEnd type="arrow" w="med" len="med"/>
            </a:ln>
          </p:spPr>
        </p:cxnSp>
        <p:cxnSp>
          <p:nvCxnSpPr>
            <p:cNvPr id="201" name="직선 화살표 연결선 14"/>
            <p:cNvCxnSpPr>
              <a:cxnSpLocks noChangeShapeType="1"/>
            </p:cNvCxnSpPr>
            <p:nvPr/>
          </p:nvCxnSpPr>
          <p:spPr bwMode="auto">
            <a:xfrm flipV="1">
              <a:off x="4873678" y="1618890"/>
              <a:ext cx="0" cy="380482"/>
            </a:xfrm>
            <a:prstGeom prst="straightConnector1">
              <a:avLst/>
            </a:prstGeom>
            <a:noFill/>
            <a:ln w="12700" algn="ctr">
              <a:solidFill>
                <a:srgbClr val="FF0000"/>
              </a:solidFill>
              <a:round/>
              <a:headEnd type="none" w="sm" len="sm"/>
              <a:tailEnd type="arrow" w="med" len="med"/>
            </a:ln>
          </p:spPr>
        </p:cxnSp>
        <p:cxnSp>
          <p:nvCxnSpPr>
            <p:cNvPr id="202" name="직선 화살표 연결선 15"/>
            <p:cNvCxnSpPr>
              <a:cxnSpLocks noChangeShapeType="1"/>
            </p:cNvCxnSpPr>
            <p:nvPr/>
          </p:nvCxnSpPr>
          <p:spPr bwMode="auto">
            <a:xfrm flipV="1">
              <a:off x="5148532" y="1610265"/>
              <a:ext cx="0" cy="380482"/>
            </a:xfrm>
            <a:prstGeom prst="straightConnector1">
              <a:avLst/>
            </a:prstGeom>
            <a:noFill/>
            <a:ln w="12700" algn="ctr">
              <a:solidFill>
                <a:srgbClr val="FF0000"/>
              </a:solidFill>
              <a:round/>
              <a:headEnd type="none" w="sm" len="sm"/>
              <a:tailEnd type="arrow" w="med" len="med"/>
            </a:ln>
          </p:spPr>
        </p:cxnSp>
        <p:cxnSp>
          <p:nvCxnSpPr>
            <p:cNvPr id="203" name="직선 화살표 연결선 16"/>
            <p:cNvCxnSpPr>
              <a:cxnSpLocks noChangeShapeType="1"/>
            </p:cNvCxnSpPr>
            <p:nvPr/>
          </p:nvCxnSpPr>
          <p:spPr bwMode="auto">
            <a:xfrm flipV="1">
              <a:off x="5394133" y="1618891"/>
              <a:ext cx="0" cy="380482"/>
            </a:xfrm>
            <a:prstGeom prst="straightConnector1">
              <a:avLst/>
            </a:prstGeom>
            <a:noFill/>
            <a:ln w="12700" algn="ctr">
              <a:solidFill>
                <a:srgbClr val="FF0000"/>
              </a:solidFill>
              <a:round/>
              <a:headEnd type="none" w="sm" len="sm"/>
              <a:tailEnd type="arrow" w="med" len="med"/>
            </a:ln>
          </p:spPr>
        </p:cxnSp>
        <p:cxnSp>
          <p:nvCxnSpPr>
            <p:cNvPr id="204" name="직선 화살표 연결선 14"/>
            <p:cNvCxnSpPr>
              <a:cxnSpLocks noChangeShapeType="1"/>
            </p:cNvCxnSpPr>
            <p:nvPr/>
          </p:nvCxnSpPr>
          <p:spPr bwMode="auto">
            <a:xfrm flipV="1">
              <a:off x="3025024" y="2008516"/>
              <a:ext cx="0" cy="380482"/>
            </a:xfrm>
            <a:prstGeom prst="straightConnector1">
              <a:avLst/>
            </a:prstGeom>
            <a:noFill/>
            <a:ln w="12700" algn="ctr">
              <a:solidFill>
                <a:srgbClr val="FF0000"/>
              </a:solidFill>
              <a:round/>
              <a:headEnd type="arrow" w="sm" len="sm"/>
              <a:tailEnd type="none" w="med" len="med"/>
            </a:ln>
          </p:spPr>
        </p:cxnSp>
        <p:cxnSp>
          <p:nvCxnSpPr>
            <p:cNvPr id="205" name="직선 화살표 연결선 14"/>
            <p:cNvCxnSpPr>
              <a:cxnSpLocks noChangeShapeType="1"/>
            </p:cNvCxnSpPr>
            <p:nvPr/>
          </p:nvCxnSpPr>
          <p:spPr bwMode="auto">
            <a:xfrm flipV="1">
              <a:off x="3521039" y="2008517"/>
              <a:ext cx="0" cy="380482"/>
            </a:xfrm>
            <a:prstGeom prst="straightConnector1">
              <a:avLst/>
            </a:prstGeom>
            <a:noFill/>
            <a:ln w="12700" algn="ctr">
              <a:solidFill>
                <a:srgbClr val="FF0000"/>
              </a:solidFill>
              <a:round/>
              <a:headEnd type="arrow" w="sm" len="sm"/>
              <a:tailEnd type="none" w="med" len="med"/>
            </a:ln>
          </p:spPr>
        </p:cxnSp>
        <p:cxnSp>
          <p:nvCxnSpPr>
            <p:cNvPr id="206" name="직선 화살표 연결선 14"/>
            <p:cNvCxnSpPr>
              <a:cxnSpLocks noChangeShapeType="1"/>
            </p:cNvCxnSpPr>
            <p:nvPr/>
          </p:nvCxnSpPr>
          <p:spPr bwMode="auto">
            <a:xfrm flipV="1">
              <a:off x="4330472" y="2008516"/>
              <a:ext cx="0" cy="380482"/>
            </a:xfrm>
            <a:prstGeom prst="straightConnector1">
              <a:avLst/>
            </a:prstGeom>
            <a:noFill/>
            <a:ln w="12700" algn="ctr">
              <a:solidFill>
                <a:srgbClr val="FF0000"/>
              </a:solidFill>
              <a:round/>
              <a:headEnd type="arrow" w="sm" len="sm"/>
              <a:tailEnd type="none" w="med" len="med"/>
            </a:ln>
          </p:spPr>
        </p:cxnSp>
        <p:cxnSp>
          <p:nvCxnSpPr>
            <p:cNvPr id="207" name="직선 화살표 연결선 14"/>
            <p:cNvCxnSpPr>
              <a:cxnSpLocks noChangeShapeType="1"/>
            </p:cNvCxnSpPr>
            <p:nvPr/>
          </p:nvCxnSpPr>
          <p:spPr bwMode="auto">
            <a:xfrm flipV="1">
              <a:off x="2126445" y="1999890"/>
              <a:ext cx="0" cy="380482"/>
            </a:xfrm>
            <a:prstGeom prst="straightConnector1">
              <a:avLst/>
            </a:prstGeom>
            <a:noFill/>
            <a:ln w="12700" algn="ctr">
              <a:solidFill>
                <a:srgbClr val="FF0000"/>
              </a:solidFill>
              <a:round/>
              <a:headEnd type="arrow" w="sm" len="sm"/>
              <a:tailEnd type="none" w="med" len="med"/>
            </a:ln>
          </p:spPr>
        </p:cxnSp>
        <p:cxnSp>
          <p:nvCxnSpPr>
            <p:cNvPr id="208" name="직선 화살표 연결선 14"/>
            <p:cNvCxnSpPr>
              <a:cxnSpLocks noChangeShapeType="1"/>
            </p:cNvCxnSpPr>
            <p:nvPr/>
          </p:nvCxnSpPr>
          <p:spPr bwMode="auto">
            <a:xfrm flipV="1">
              <a:off x="2799305" y="1999889"/>
              <a:ext cx="0" cy="380482"/>
            </a:xfrm>
            <a:prstGeom prst="straightConnector1">
              <a:avLst/>
            </a:prstGeom>
            <a:noFill/>
            <a:ln w="12700" algn="ctr">
              <a:solidFill>
                <a:srgbClr val="FF0000"/>
              </a:solidFill>
              <a:round/>
              <a:headEnd type="arrow" w="sm" len="sm"/>
              <a:tailEnd type="none" w="med" len="med"/>
            </a:ln>
          </p:spPr>
        </p:cxnSp>
        <p:cxnSp>
          <p:nvCxnSpPr>
            <p:cNvPr id="209" name="직선 화살표 연결선 13"/>
            <p:cNvCxnSpPr>
              <a:cxnSpLocks noChangeShapeType="1"/>
            </p:cNvCxnSpPr>
            <p:nvPr/>
          </p:nvCxnSpPr>
          <p:spPr bwMode="auto">
            <a:xfrm flipV="1">
              <a:off x="4057307" y="1610263"/>
              <a:ext cx="0" cy="380482"/>
            </a:xfrm>
            <a:prstGeom prst="straightConnector1">
              <a:avLst/>
            </a:prstGeom>
            <a:noFill/>
            <a:ln w="12700" algn="ctr">
              <a:solidFill>
                <a:srgbClr val="FF0000"/>
              </a:solidFill>
              <a:round/>
              <a:headEnd type="none" w="sm" len="sm"/>
              <a:tailEnd type="arrow" w="med" len="med"/>
            </a:ln>
          </p:spPr>
        </p:cxnSp>
      </p:grpSp>
      <p:grpSp>
        <p:nvGrpSpPr>
          <p:cNvPr id="210" name="Group 209"/>
          <p:cNvGrpSpPr/>
          <p:nvPr/>
        </p:nvGrpSpPr>
        <p:grpSpPr>
          <a:xfrm>
            <a:off x="2856816" y="3045162"/>
            <a:ext cx="3487888" cy="1362974"/>
            <a:chOff x="838200" y="3022122"/>
            <a:chExt cx="3487888" cy="1362974"/>
          </a:xfrm>
        </p:grpSpPr>
        <p:cxnSp>
          <p:nvCxnSpPr>
            <p:cNvPr id="211" name="Straight Connector 210"/>
            <p:cNvCxnSpPr/>
            <p:nvPr/>
          </p:nvCxnSpPr>
          <p:spPr>
            <a:xfrm>
              <a:off x="1092678" y="3998512"/>
              <a:ext cx="2895600" cy="0"/>
            </a:xfrm>
            <a:prstGeom prst="line">
              <a:avLst/>
            </a:prstGeom>
            <a:noFill/>
            <a:ln w="9525" cap="flat" cmpd="sng" algn="ctr">
              <a:solidFill>
                <a:srgbClr val="4F81BD">
                  <a:shade val="95000"/>
                  <a:satMod val="105000"/>
                </a:srgbClr>
              </a:solidFill>
              <a:prstDash val="solid"/>
            </a:ln>
            <a:effectLst/>
          </p:spPr>
        </p:cxnSp>
        <p:cxnSp>
          <p:nvCxnSpPr>
            <p:cNvPr id="212" name="Straight Connector 211"/>
            <p:cNvCxnSpPr/>
            <p:nvPr/>
          </p:nvCxnSpPr>
          <p:spPr>
            <a:xfrm>
              <a:off x="1092678" y="3922312"/>
              <a:ext cx="0" cy="152400"/>
            </a:xfrm>
            <a:prstGeom prst="line">
              <a:avLst/>
            </a:prstGeom>
            <a:noFill/>
            <a:ln w="9525" cap="flat" cmpd="sng" algn="ctr">
              <a:solidFill>
                <a:srgbClr val="4F81BD">
                  <a:shade val="95000"/>
                  <a:satMod val="105000"/>
                </a:srgbClr>
              </a:solidFill>
              <a:prstDash val="solid"/>
            </a:ln>
            <a:effectLst/>
          </p:spPr>
        </p:cxnSp>
        <p:cxnSp>
          <p:nvCxnSpPr>
            <p:cNvPr id="213" name="Straight Connector 212"/>
            <p:cNvCxnSpPr/>
            <p:nvPr/>
          </p:nvCxnSpPr>
          <p:spPr>
            <a:xfrm>
              <a:off x="3988278" y="3922312"/>
              <a:ext cx="0" cy="152400"/>
            </a:xfrm>
            <a:prstGeom prst="line">
              <a:avLst/>
            </a:prstGeom>
            <a:noFill/>
            <a:ln w="9525" cap="flat" cmpd="sng" algn="ctr">
              <a:solidFill>
                <a:srgbClr val="4F81BD">
                  <a:shade val="95000"/>
                  <a:satMod val="105000"/>
                </a:srgbClr>
              </a:solidFill>
              <a:prstDash val="solid"/>
            </a:ln>
            <a:effectLst/>
          </p:spPr>
        </p:cxnSp>
        <p:sp>
          <p:nvSpPr>
            <p:cNvPr id="214" name="TextBox 213"/>
            <p:cNvSpPr txBox="1"/>
            <p:nvPr/>
          </p:nvSpPr>
          <p:spPr>
            <a:xfrm>
              <a:off x="4064478" y="3846112"/>
              <a:ext cx="26161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t</a:t>
              </a:r>
            </a:p>
          </p:txBody>
        </p:sp>
        <p:sp>
          <p:nvSpPr>
            <p:cNvPr id="215" name="TextBox 214"/>
            <p:cNvSpPr txBox="1"/>
            <p:nvPr/>
          </p:nvSpPr>
          <p:spPr>
            <a:xfrm>
              <a:off x="3780922" y="3989886"/>
              <a:ext cx="41870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63</a:t>
              </a:r>
              <a:endParaRPr kumimoji="0" lang="en-US" sz="1800" b="0" i="0" u="none" strike="noStrike" kern="0" cap="none" spc="0" normalizeH="0" baseline="0" noProof="0" dirty="0">
                <a:ln>
                  <a:noFill/>
                </a:ln>
                <a:solidFill>
                  <a:sysClr val="windowText" lastClr="000000"/>
                </a:solidFill>
                <a:effectLst/>
                <a:uLnTx/>
                <a:uFillTx/>
              </a:endParaRPr>
            </a:p>
          </p:txBody>
        </p:sp>
        <p:sp>
          <p:nvSpPr>
            <p:cNvPr id="216" name="TextBox 215"/>
            <p:cNvSpPr txBox="1"/>
            <p:nvPr/>
          </p:nvSpPr>
          <p:spPr>
            <a:xfrm>
              <a:off x="838200" y="4015764"/>
              <a:ext cx="30168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217" name="Freeform 216"/>
            <p:cNvSpPr/>
            <p:nvPr/>
          </p:nvSpPr>
          <p:spPr>
            <a:xfrm>
              <a:off x="1078302" y="3393057"/>
              <a:ext cx="2930105" cy="462951"/>
            </a:xfrm>
            <a:custGeom>
              <a:avLst/>
              <a:gdLst>
                <a:gd name="connsiteX0" fmla="*/ 0 w 2930105"/>
                <a:gd name="connsiteY0" fmla="*/ 40256 h 462951"/>
                <a:gd name="connsiteX1" fmla="*/ 258792 w 2930105"/>
                <a:gd name="connsiteY1" fmla="*/ 161026 h 462951"/>
                <a:gd name="connsiteX2" fmla="*/ 845389 w 2930105"/>
                <a:gd name="connsiteY2" fmla="*/ 411192 h 462951"/>
                <a:gd name="connsiteX3" fmla="*/ 1949570 w 2930105"/>
                <a:gd name="connsiteY3" fmla="*/ 428445 h 462951"/>
                <a:gd name="connsiteX4" fmla="*/ 2441275 w 2930105"/>
                <a:gd name="connsiteY4" fmla="*/ 204158 h 462951"/>
                <a:gd name="connsiteX5" fmla="*/ 2855343 w 2930105"/>
                <a:gd name="connsiteY5" fmla="*/ 31630 h 462951"/>
                <a:gd name="connsiteX6" fmla="*/ 2889849 w 2930105"/>
                <a:gd name="connsiteY6" fmla="*/ 14377 h 462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0105" h="462951">
                  <a:moveTo>
                    <a:pt x="0" y="40256"/>
                  </a:moveTo>
                  <a:cubicBezTo>
                    <a:pt x="58947" y="69729"/>
                    <a:pt x="117894" y="99203"/>
                    <a:pt x="258792" y="161026"/>
                  </a:cubicBezTo>
                  <a:cubicBezTo>
                    <a:pt x="399690" y="222849"/>
                    <a:pt x="563593" y="366622"/>
                    <a:pt x="845389" y="411192"/>
                  </a:cubicBezTo>
                  <a:cubicBezTo>
                    <a:pt x="1127185" y="455762"/>
                    <a:pt x="1683589" y="462951"/>
                    <a:pt x="1949570" y="428445"/>
                  </a:cubicBezTo>
                  <a:cubicBezTo>
                    <a:pt x="2215551" y="393939"/>
                    <a:pt x="2290313" y="270294"/>
                    <a:pt x="2441275" y="204158"/>
                  </a:cubicBezTo>
                  <a:cubicBezTo>
                    <a:pt x="2592237" y="138022"/>
                    <a:pt x="2780581" y="63260"/>
                    <a:pt x="2855343" y="31630"/>
                  </a:cubicBezTo>
                  <a:cubicBezTo>
                    <a:pt x="2930105" y="0"/>
                    <a:pt x="2909977" y="7188"/>
                    <a:pt x="2889849" y="14377"/>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cxnSp>
          <p:nvCxnSpPr>
            <p:cNvPr id="218" name="Straight Arrow Connector 217"/>
            <p:cNvCxnSpPr/>
            <p:nvPr/>
          </p:nvCxnSpPr>
          <p:spPr>
            <a:xfrm flipV="1">
              <a:off x="2514600" y="3022122"/>
              <a:ext cx="0" cy="990600"/>
            </a:xfrm>
            <a:prstGeom prst="straightConnector1">
              <a:avLst/>
            </a:prstGeom>
            <a:noFill/>
            <a:ln w="9525" cap="flat" cmpd="sng" algn="ctr">
              <a:solidFill>
                <a:srgbClr val="4F81BD">
                  <a:shade val="95000"/>
                  <a:satMod val="105000"/>
                </a:srgbClr>
              </a:solidFill>
              <a:prstDash val="solid"/>
              <a:tailEnd type="arrow"/>
            </a:ln>
            <a:effectLst/>
          </p:spPr>
        </p:cxnSp>
      </p:grpSp>
      <p:sp>
        <p:nvSpPr>
          <p:cNvPr id="219" name="TextBox 218"/>
          <p:cNvSpPr txBox="1"/>
          <p:nvPr/>
        </p:nvSpPr>
        <p:spPr>
          <a:xfrm>
            <a:off x="4563384" y="2447062"/>
            <a:ext cx="809837" cy="359394"/>
          </a:xfrm>
          <a:prstGeom prst="rect">
            <a:avLst/>
          </a:prstGeom>
          <a:noFill/>
        </p:spPr>
        <p:txBody>
          <a:bodyPr wrap="none" rtlCol="0">
            <a:spAutoFit/>
          </a:bodyPr>
          <a:lstStyle/>
          <a:p>
            <a:r>
              <a:rPr lang="en-US" dirty="0" smtClean="0"/>
              <a:t>64 IFFT</a:t>
            </a:r>
            <a:endParaRPr lang="en-US" dirty="0"/>
          </a:p>
        </p:txBody>
      </p:sp>
      <p:sp>
        <p:nvSpPr>
          <p:cNvPr id="220" name="TextBox 219"/>
          <p:cNvSpPr txBox="1"/>
          <p:nvPr/>
        </p:nvSpPr>
        <p:spPr>
          <a:xfrm>
            <a:off x="4623768" y="4336247"/>
            <a:ext cx="1680012" cy="695575"/>
          </a:xfrm>
          <a:prstGeom prst="rect">
            <a:avLst/>
          </a:prstGeom>
          <a:noFill/>
        </p:spPr>
        <p:txBody>
          <a:bodyPr wrap="none" rtlCol="0">
            <a:spAutoFit/>
          </a:bodyPr>
          <a:lstStyle/>
          <a:p>
            <a:r>
              <a:rPr lang="en-US" dirty="0" smtClean="0"/>
              <a:t>Waveform coding</a:t>
            </a:r>
          </a:p>
          <a:p>
            <a:r>
              <a:rPr lang="en-US" dirty="0" smtClean="0"/>
              <a:t>&amp; Blank GI</a:t>
            </a:r>
            <a:endParaRPr lang="en-US" dirty="0"/>
          </a:p>
        </p:txBody>
      </p:sp>
      <p:cxnSp>
        <p:nvCxnSpPr>
          <p:cNvPr id="221" name="Straight Arrow Connector 220"/>
          <p:cNvCxnSpPr/>
          <p:nvPr/>
        </p:nvCxnSpPr>
        <p:spPr bwMode="auto">
          <a:xfrm>
            <a:off x="4511625" y="2412556"/>
            <a:ext cx="0" cy="457200"/>
          </a:xfrm>
          <a:prstGeom prst="straightConnector1">
            <a:avLst/>
          </a:prstGeom>
          <a:noFill/>
          <a:ln w="25400" cap="flat" cmpd="sng" algn="ctr">
            <a:solidFill>
              <a:schemeClr val="tx1"/>
            </a:solidFill>
            <a:prstDash val="solid"/>
            <a:round/>
            <a:headEnd type="none" w="med" len="med"/>
            <a:tailEnd type="arrow"/>
          </a:ln>
          <a:effectLst/>
        </p:spPr>
      </p:cxnSp>
      <p:cxnSp>
        <p:nvCxnSpPr>
          <p:cNvPr id="222" name="Straight Arrow Connector 221"/>
          <p:cNvCxnSpPr/>
          <p:nvPr/>
        </p:nvCxnSpPr>
        <p:spPr bwMode="auto">
          <a:xfrm>
            <a:off x="4563383" y="4353499"/>
            <a:ext cx="0" cy="595223"/>
          </a:xfrm>
          <a:prstGeom prst="straightConnector1">
            <a:avLst/>
          </a:prstGeom>
          <a:noFill/>
          <a:ln w="25400" cap="flat" cmpd="sng" algn="ctr">
            <a:solidFill>
              <a:schemeClr val="tx1"/>
            </a:solidFill>
            <a:prstDash val="solid"/>
            <a:round/>
            <a:headEnd type="none" w="med" len="med"/>
            <a:tailEnd type="arrow"/>
          </a:ln>
          <a:effectLst/>
        </p:spPr>
      </p:cxnSp>
      <p:grpSp>
        <p:nvGrpSpPr>
          <p:cNvPr id="223" name="Group 222"/>
          <p:cNvGrpSpPr/>
          <p:nvPr/>
        </p:nvGrpSpPr>
        <p:grpSpPr>
          <a:xfrm>
            <a:off x="445694" y="5207515"/>
            <a:ext cx="3741254" cy="1193285"/>
            <a:chOff x="445694" y="5020574"/>
            <a:chExt cx="3741254" cy="1193285"/>
          </a:xfrm>
        </p:grpSpPr>
        <p:cxnSp>
          <p:nvCxnSpPr>
            <p:cNvPr id="224" name="Straight Connector 223"/>
            <p:cNvCxnSpPr/>
            <p:nvPr/>
          </p:nvCxnSpPr>
          <p:spPr>
            <a:xfrm>
              <a:off x="600969" y="5595673"/>
              <a:ext cx="3331774" cy="167"/>
            </a:xfrm>
            <a:prstGeom prst="line">
              <a:avLst/>
            </a:prstGeom>
            <a:noFill/>
            <a:ln w="9525" cap="flat" cmpd="sng" algn="ctr">
              <a:solidFill>
                <a:srgbClr val="4F81BD">
                  <a:shade val="95000"/>
                  <a:satMod val="105000"/>
                </a:srgbClr>
              </a:solidFill>
              <a:prstDash val="solid"/>
            </a:ln>
            <a:effectLst/>
          </p:spPr>
        </p:cxnSp>
        <p:cxnSp>
          <p:nvCxnSpPr>
            <p:cNvPr id="225" name="Straight Connector 224"/>
            <p:cNvCxnSpPr/>
            <p:nvPr/>
          </p:nvCxnSpPr>
          <p:spPr>
            <a:xfrm>
              <a:off x="1276266" y="5519640"/>
              <a:ext cx="0" cy="152400"/>
            </a:xfrm>
            <a:prstGeom prst="line">
              <a:avLst/>
            </a:prstGeom>
            <a:noFill/>
            <a:ln w="9525" cap="flat" cmpd="sng" algn="ctr">
              <a:solidFill>
                <a:srgbClr val="4F81BD">
                  <a:shade val="95000"/>
                  <a:satMod val="105000"/>
                </a:srgbClr>
              </a:solidFill>
              <a:prstDash val="solid"/>
            </a:ln>
            <a:effectLst/>
          </p:spPr>
        </p:cxnSp>
        <p:cxnSp>
          <p:nvCxnSpPr>
            <p:cNvPr id="226" name="Straight Connector 225"/>
            <p:cNvCxnSpPr/>
            <p:nvPr/>
          </p:nvCxnSpPr>
          <p:spPr>
            <a:xfrm>
              <a:off x="3932743" y="5519640"/>
              <a:ext cx="0" cy="152400"/>
            </a:xfrm>
            <a:prstGeom prst="line">
              <a:avLst/>
            </a:prstGeom>
            <a:noFill/>
            <a:ln w="9525" cap="flat" cmpd="sng" algn="ctr">
              <a:solidFill>
                <a:srgbClr val="4F81BD">
                  <a:shade val="95000"/>
                  <a:satMod val="105000"/>
                </a:srgbClr>
              </a:solidFill>
              <a:prstDash val="solid"/>
            </a:ln>
            <a:effectLst/>
          </p:spPr>
        </p:cxnSp>
        <p:sp>
          <p:nvSpPr>
            <p:cNvPr id="227" name="TextBox 226"/>
            <p:cNvSpPr txBox="1"/>
            <p:nvPr/>
          </p:nvSpPr>
          <p:spPr>
            <a:xfrm>
              <a:off x="445694" y="5638973"/>
              <a:ext cx="2042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228" name="TextBox 227"/>
            <p:cNvSpPr txBox="1"/>
            <p:nvPr/>
          </p:nvSpPr>
          <p:spPr>
            <a:xfrm>
              <a:off x="3777992" y="5604466"/>
              <a:ext cx="28344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229" name="TextBox 228"/>
            <p:cNvSpPr txBox="1"/>
            <p:nvPr/>
          </p:nvSpPr>
          <p:spPr>
            <a:xfrm>
              <a:off x="4009851" y="5385930"/>
              <a:ext cx="17709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t</a:t>
              </a:r>
              <a:endParaRPr kumimoji="0" lang="en-US" sz="1800" b="0" i="0" u="none" strike="noStrike" kern="0" cap="none" spc="0" normalizeH="0" baseline="0" noProof="0" dirty="0">
                <a:ln>
                  <a:noFill/>
                </a:ln>
                <a:solidFill>
                  <a:sysClr val="windowText" lastClr="000000"/>
                </a:solidFill>
                <a:effectLst/>
                <a:uLnTx/>
                <a:uFillTx/>
              </a:endParaRPr>
            </a:p>
          </p:txBody>
        </p:sp>
        <p:sp>
          <p:nvSpPr>
            <p:cNvPr id="230" name="Freeform 229"/>
            <p:cNvSpPr/>
            <p:nvPr/>
          </p:nvSpPr>
          <p:spPr>
            <a:xfrm>
              <a:off x="1282096" y="5059398"/>
              <a:ext cx="1337284" cy="534838"/>
            </a:xfrm>
            <a:custGeom>
              <a:avLst/>
              <a:gdLst>
                <a:gd name="connsiteX0" fmla="*/ 86265 w 1975449"/>
                <a:gd name="connsiteY0" fmla="*/ 534838 h 534838"/>
                <a:gd name="connsiteX1" fmla="*/ 94891 w 1975449"/>
                <a:gd name="connsiteY1" fmla="*/ 414068 h 534838"/>
                <a:gd name="connsiteX2" fmla="*/ 94891 w 1975449"/>
                <a:gd name="connsiteY2" fmla="*/ 396815 h 534838"/>
                <a:gd name="connsiteX3" fmla="*/ 138023 w 1975449"/>
                <a:gd name="connsiteY3" fmla="*/ 319177 h 534838"/>
                <a:gd name="connsiteX4" fmla="*/ 923027 w 1975449"/>
                <a:gd name="connsiteY4" fmla="*/ 276045 h 534838"/>
                <a:gd name="connsiteX5" fmla="*/ 1457865 w 1975449"/>
                <a:gd name="connsiteY5" fmla="*/ 181155 h 534838"/>
                <a:gd name="connsiteX6" fmla="*/ 1975449 w 1975449"/>
                <a:gd name="connsiteY6" fmla="*/ 0 h 53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5449" h="534838">
                  <a:moveTo>
                    <a:pt x="86265" y="534838"/>
                  </a:moveTo>
                  <a:cubicBezTo>
                    <a:pt x="89859" y="485955"/>
                    <a:pt x="93453" y="437072"/>
                    <a:pt x="94891" y="414068"/>
                  </a:cubicBezTo>
                  <a:cubicBezTo>
                    <a:pt x="96329" y="391064"/>
                    <a:pt x="87702" y="412630"/>
                    <a:pt x="94891" y="396815"/>
                  </a:cubicBezTo>
                  <a:cubicBezTo>
                    <a:pt x="102080" y="381000"/>
                    <a:pt x="0" y="339305"/>
                    <a:pt x="138023" y="319177"/>
                  </a:cubicBezTo>
                  <a:cubicBezTo>
                    <a:pt x="276046" y="299049"/>
                    <a:pt x="703053" y="299049"/>
                    <a:pt x="923027" y="276045"/>
                  </a:cubicBezTo>
                  <a:cubicBezTo>
                    <a:pt x="1143001" y="253041"/>
                    <a:pt x="1282461" y="227163"/>
                    <a:pt x="1457865" y="181155"/>
                  </a:cubicBezTo>
                  <a:cubicBezTo>
                    <a:pt x="1633269" y="135148"/>
                    <a:pt x="1804359" y="67574"/>
                    <a:pt x="1975449" y="0"/>
                  </a:cubicBezTo>
                </a:path>
              </a:pathLst>
            </a:custGeom>
            <a:noFill/>
            <a:ln w="9525" cap="flat" cmpd="sng" algn="ctr">
              <a:solidFill>
                <a:srgbClr val="4F81BD">
                  <a:shade val="95000"/>
                  <a:satMod val="105000"/>
                </a:srgbClr>
              </a:solidFill>
              <a:prstDash val="solid"/>
            </a:ln>
            <a:effectLst/>
            <a:scene3d>
              <a:camera prst="orthographicFront">
                <a:rot lat="0" lon="10800000" rev="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S Gothic"/>
                <a:cs typeface="+mn-cs"/>
              </a:endParaRPr>
            </a:p>
          </p:txBody>
        </p:sp>
        <p:sp>
          <p:nvSpPr>
            <p:cNvPr id="231" name="TextBox 230"/>
            <p:cNvSpPr txBox="1"/>
            <p:nvPr/>
          </p:nvSpPr>
          <p:spPr>
            <a:xfrm>
              <a:off x="2388078" y="5592798"/>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48</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232" name="Straight Connector 231"/>
            <p:cNvCxnSpPr/>
            <p:nvPr/>
          </p:nvCxnSpPr>
          <p:spPr>
            <a:xfrm>
              <a:off x="600570" y="5525398"/>
              <a:ext cx="0" cy="152400"/>
            </a:xfrm>
            <a:prstGeom prst="line">
              <a:avLst/>
            </a:prstGeom>
            <a:noFill/>
            <a:ln w="9525" cap="flat" cmpd="sng" algn="ctr">
              <a:solidFill>
                <a:srgbClr val="4F81BD">
                  <a:shade val="95000"/>
                  <a:satMod val="105000"/>
                </a:srgbClr>
              </a:solidFill>
              <a:prstDash val="solid"/>
            </a:ln>
            <a:effectLst/>
          </p:spPr>
        </p:cxnSp>
        <p:sp>
          <p:nvSpPr>
            <p:cNvPr id="233" name="TextBox 232"/>
            <p:cNvSpPr txBox="1"/>
            <p:nvPr/>
          </p:nvSpPr>
          <p:spPr>
            <a:xfrm>
              <a:off x="1048107" y="5624429"/>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16</a:t>
              </a:r>
              <a:endParaRPr kumimoji="0" lang="en-US" sz="1800" b="0" i="0" u="none" strike="noStrike" kern="0" cap="none" spc="0" normalizeH="0" baseline="0" noProof="0" dirty="0">
                <a:ln>
                  <a:noFill/>
                </a:ln>
                <a:solidFill>
                  <a:sysClr val="windowText" lastClr="000000"/>
                </a:solidFill>
                <a:effectLst/>
                <a:uLnTx/>
                <a:uFillTx/>
              </a:endParaRPr>
            </a:p>
          </p:txBody>
        </p:sp>
        <p:sp>
          <p:nvSpPr>
            <p:cNvPr id="234" name="TextBox 233"/>
            <p:cNvSpPr txBox="1"/>
            <p:nvPr/>
          </p:nvSpPr>
          <p:spPr>
            <a:xfrm>
              <a:off x="1843174" y="5854465"/>
              <a:ext cx="721672" cy="359394"/>
            </a:xfrm>
            <a:prstGeom prst="rect">
              <a:avLst/>
            </a:prstGeom>
            <a:noFill/>
          </p:spPr>
          <p:txBody>
            <a:bodyPr wrap="none" rtlCol="0">
              <a:spAutoFit/>
            </a:bodyPr>
            <a:lstStyle/>
            <a:p>
              <a:r>
                <a:rPr lang="en-US" dirty="0" smtClean="0"/>
                <a:t>Data 1</a:t>
              </a:r>
              <a:endParaRPr lang="en-US" dirty="0"/>
            </a:p>
          </p:txBody>
        </p:sp>
        <p:sp>
          <p:nvSpPr>
            <p:cNvPr id="235" name="TextBox 234"/>
            <p:cNvSpPr txBox="1"/>
            <p:nvPr/>
          </p:nvSpPr>
          <p:spPr>
            <a:xfrm>
              <a:off x="586598" y="5236218"/>
              <a:ext cx="671979" cy="661015"/>
            </a:xfrm>
            <a:prstGeom prst="rect">
              <a:avLst/>
            </a:prstGeom>
            <a:noFill/>
          </p:spPr>
          <p:txBody>
            <a:bodyPr wrap="none" rtlCol="0">
              <a:spAutoFit/>
            </a:bodyPr>
            <a:lstStyle/>
            <a:p>
              <a:pPr algn="ctr"/>
              <a:r>
                <a:rPr lang="en-US" dirty="0" smtClean="0"/>
                <a:t>Blank</a:t>
              </a:r>
            </a:p>
            <a:p>
              <a:pPr algn="ctr"/>
              <a:r>
                <a:rPr lang="en-US" dirty="0" smtClean="0"/>
                <a:t>GI</a:t>
              </a:r>
              <a:endParaRPr lang="en-US" dirty="0"/>
            </a:p>
          </p:txBody>
        </p:sp>
        <p:sp>
          <p:nvSpPr>
            <p:cNvPr id="236" name="TextBox 235"/>
            <p:cNvSpPr txBox="1"/>
            <p:nvPr/>
          </p:nvSpPr>
          <p:spPr>
            <a:xfrm>
              <a:off x="1664898" y="5020574"/>
              <a:ext cx="453970" cy="359394"/>
            </a:xfrm>
            <a:prstGeom prst="rect">
              <a:avLst/>
            </a:prstGeom>
            <a:noFill/>
          </p:spPr>
          <p:txBody>
            <a:bodyPr wrap="none" rtlCol="0">
              <a:spAutoFit/>
            </a:bodyPr>
            <a:lstStyle/>
            <a:p>
              <a:r>
                <a:rPr lang="en-US" dirty="0" smtClean="0"/>
                <a:t>ON</a:t>
              </a:r>
              <a:endParaRPr lang="en-US" dirty="0"/>
            </a:p>
          </p:txBody>
        </p:sp>
        <p:sp>
          <p:nvSpPr>
            <p:cNvPr id="237" name="TextBox 236"/>
            <p:cNvSpPr txBox="1"/>
            <p:nvPr/>
          </p:nvSpPr>
          <p:spPr>
            <a:xfrm>
              <a:off x="3096883" y="5279366"/>
              <a:ext cx="542136" cy="359394"/>
            </a:xfrm>
            <a:prstGeom prst="rect">
              <a:avLst/>
            </a:prstGeom>
            <a:noFill/>
          </p:spPr>
          <p:txBody>
            <a:bodyPr wrap="none" rtlCol="0">
              <a:spAutoFit/>
            </a:bodyPr>
            <a:lstStyle/>
            <a:p>
              <a:r>
                <a:rPr lang="en-US" dirty="0" smtClean="0"/>
                <a:t>OFF</a:t>
              </a:r>
              <a:endParaRPr lang="en-US" dirty="0"/>
            </a:p>
          </p:txBody>
        </p:sp>
      </p:grpSp>
      <p:grpSp>
        <p:nvGrpSpPr>
          <p:cNvPr id="238" name="Group 237"/>
          <p:cNvGrpSpPr/>
          <p:nvPr/>
        </p:nvGrpSpPr>
        <p:grpSpPr>
          <a:xfrm>
            <a:off x="4994684" y="5178761"/>
            <a:ext cx="3741254" cy="1164529"/>
            <a:chOff x="4994684" y="4991820"/>
            <a:chExt cx="3741254" cy="1164529"/>
          </a:xfrm>
        </p:grpSpPr>
        <p:grpSp>
          <p:nvGrpSpPr>
            <p:cNvPr id="239" name="Group 81"/>
            <p:cNvGrpSpPr/>
            <p:nvPr/>
          </p:nvGrpSpPr>
          <p:grpSpPr>
            <a:xfrm>
              <a:off x="4994684" y="5001888"/>
              <a:ext cx="3741254" cy="1154461"/>
              <a:chOff x="4779034" y="5001888"/>
              <a:chExt cx="3741254" cy="1154461"/>
            </a:xfrm>
          </p:grpSpPr>
          <p:cxnSp>
            <p:nvCxnSpPr>
              <p:cNvPr id="243" name="Straight Connector 242"/>
              <p:cNvCxnSpPr/>
              <p:nvPr/>
            </p:nvCxnSpPr>
            <p:spPr>
              <a:xfrm>
                <a:off x="4934309" y="5538163"/>
                <a:ext cx="3331774" cy="167"/>
              </a:xfrm>
              <a:prstGeom prst="line">
                <a:avLst/>
              </a:prstGeom>
              <a:noFill/>
              <a:ln w="9525" cap="flat" cmpd="sng" algn="ctr">
                <a:solidFill>
                  <a:srgbClr val="4F81BD">
                    <a:shade val="95000"/>
                    <a:satMod val="105000"/>
                  </a:srgbClr>
                </a:solidFill>
                <a:prstDash val="solid"/>
              </a:ln>
              <a:effectLst/>
            </p:spPr>
          </p:cxnSp>
          <p:cxnSp>
            <p:nvCxnSpPr>
              <p:cNvPr id="244" name="Straight Connector 243"/>
              <p:cNvCxnSpPr/>
              <p:nvPr/>
            </p:nvCxnSpPr>
            <p:spPr>
              <a:xfrm>
                <a:off x="5609606" y="5462130"/>
                <a:ext cx="0" cy="152400"/>
              </a:xfrm>
              <a:prstGeom prst="line">
                <a:avLst/>
              </a:prstGeom>
              <a:noFill/>
              <a:ln w="9525" cap="flat" cmpd="sng" algn="ctr">
                <a:solidFill>
                  <a:srgbClr val="4F81BD">
                    <a:shade val="95000"/>
                    <a:satMod val="105000"/>
                  </a:srgbClr>
                </a:solidFill>
                <a:prstDash val="solid"/>
              </a:ln>
              <a:effectLst/>
            </p:spPr>
          </p:cxnSp>
          <p:cxnSp>
            <p:nvCxnSpPr>
              <p:cNvPr id="245" name="Straight Connector 244"/>
              <p:cNvCxnSpPr/>
              <p:nvPr/>
            </p:nvCxnSpPr>
            <p:spPr>
              <a:xfrm>
                <a:off x="8266083" y="5462130"/>
                <a:ext cx="0" cy="152400"/>
              </a:xfrm>
              <a:prstGeom prst="line">
                <a:avLst/>
              </a:prstGeom>
              <a:noFill/>
              <a:ln w="9525" cap="flat" cmpd="sng" algn="ctr">
                <a:solidFill>
                  <a:srgbClr val="4F81BD">
                    <a:shade val="95000"/>
                    <a:satMod val="105000"/>
                  </a:srgbClr>
                </a:solidFill>
                <a:prstDash val="solid"/>
              </a:ln>
              <a:effectLst/>
            </p:spPr>
          </p:cxnSp>
          <p:sp>
            <p:nvSpPr>
              <p:cNvPr id="246" name="TextBox 245"/>
              <p:cNvSpPr txBox="1"/>
              <p:nvPr/>
            </p:nvSpPr>
            <p:spPr>
              <a:xfrm>
                <a:off x="4779034" y="5581463"/>
                <a:ext cx="2042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247" name="TextBox 246"/>
              <p:cNvSpPr txBox="1"/>
              <p:nvPr/>
            </p:nvSpPr>
            <p:spPr>
              <a:xfrm>
                <a:off x="8111332" y="5546956"/>
                <a:ext cx="28344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248" name="TextBox 247"/>
              <p:cNvSpPr txBox="1"/>
              <p:nvPr/>
            </p:nvSpPr>
            <p:spPr>
              <a:xfrm>
                <a:off x="8343191" y="5328420"/>
                <a:ext cx="17709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t</a:t>
                </a:r>
                <a:endParaRPr kumimoji="0" lang="en-US" sz="1800" b="0" i="0" u="none" strike="noStrike" kern="0" cap="none" spc="0" normalizeH="0" baseline="0" noProof="0" dirty="0">
                  <a:ln>
                    <a:noFill/>
                  </a:ln>
                  <a:solidFill>
                    <a:sysClr val="windowText" lastClr="000000"/>
                  </a:solidFill>
                  <a:effectLst/>
                  <a:uLnTx/>
                  <a:uFillTx/>
                </a:endParaRPr>
              </a:p>
            </p:txBody>
          </p:sp>
          <p:sp>
            <p:nvSpPr>
              <p:cNvPr id="249" name="Freeform 248"/>
              <p:cNvSpPr/>
              <p:nvPr/>
            </p:nvSpPr>
            <p:spPr>
              <a:xfrm>
                <a:off x="6909336" y="5001888"/>
                <a:ext cx="1337284" cy="534838"/>
              </a:xfrm>
              <a:custGeom>
                <a:avLst/>
                <a:gdLst>
                  <a:gd name="connsiteX0" fmla="*/ 86265 w 1975449"/>
                  <a:gd name="connsiteY0" fmla="*/ 534838 h 534838"/>
                  <a:gd name="connsiteX1" fmla="*/ 94891 w 1975449"/>
                  <a:gd name="connsiteY1" fmla="*/ 414068 h 534838"/>
                  <a:gd name="connsiteX2" fmla="*/ 94891 w 1975449"/>
                  <a:gd name="connsiteY2" fmla="*/ 396815 h 534838"/>
                  <a:gd name="connsiteX3" fmla="*/ 138023 w 1975449"/>
                  <a:gd name="connsiteY3" fmla="*/ 319177 h 534838"/>
                  <a:gd name="connsiteX4" fmla="*/ 923027 w 1975449"/>
                  <a:gd name="connsiteY4" fmla="*/ 276045 h 534838"/>
                  <a:gd name="connsiteX5" fmla="*/ 1457865 w 1975449"/>
                  <a:gd name="connsiteY5" fmla="*/ 181155 h 534838"/>
                  <a:gd name="connsiteX6" fmla="*/ 1975449 w 1975449"/>
                  <a:gd name="connsiteY6" fmla="*/ 0 h 53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5449" h="534838">
                    <a:moveTo>
                      <a:pt x="86265" y="534838"/>
                    </a:moveTo>
                    <a:cubicBezTo>
                      <a:pt x="89859" y="485955"/>
                      <a:pt x="93453" y="437072"/>
                      <a:pt x="94891" y="414068"/>
                    </a:cubicBezTo>
                    <a:cubicBezTo>
                      <a:pt x="96329" y="391064"/>
                      <a:pt x="87702" y="412630"/>
                      <a:pt x="94891" y="396815"/>
                    </a:cubicBezTo>
                    <a:cubicBezTo>
                      <a:pt x="102080" y="381000"/>
                      <a:pt x="0" y="339305"/>
                      <a:pt x="138023" y="319177"/>
                    </a:cubicBezTo>
                    <a:cubicBezTo>
                      <a:pt x="276046" y="299049"/>
                      <a:pt x="703053" y="299049"/>
                      <a:pt x="923027" y="276045"/>
                    </a:cubicBezTo>
                    <a:cubicBezTo>
                      <a:pt x="1143001" y="253041"/>
                      <a:pt x="1282461" y="227163"/>
                      <a:pt x="1457865" y="181155"/>
                    </a:cubicBezTo>
                    <a:cubicBezTo>
                      <a:pt x="1633269" y="135148"/>
                      <a:pt x="1804359" y="67574"/>
                      <a:pt x="1975449" y="0"/>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S Gothic"/>
                  <a:cs typeface="+mn-cs"/>
                </a:endParaRPr>
              </a:p>
            </p:txBody>
          </p:sp>
          <p:sp>
            <p:nvSpPr>
              <p:cNvPr id="250" name="TextBox 249"/>
              <p:cNvSpPr txBox="1"/>
              <p:nvPr/>
            </p:nvSpPr>
            <p:spPr>
              <a:xfrm>
                <a:off x="6755922" y="5535288"/>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48</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251" name="Straight Connector 250"/>
              <p:cNvCxnSpPr/>
              <p:nvPr/>
            </p:nvCxnSpPr>
            <p:spPr>
              <a:xfrm>
                <a:off x="4933910" y="5467888"/>
                <a:ext cx="0" cy="152400"/>
              </a:xfrm>
              <a:prstGeom prst="line">
                <a:avLst/>
              </a:prstGeom>
              <a:noFill/>
              <a:ln w="9525" cap="flat" cmpd="sng" algn="ctr">
                <a:solidFill>
                  <a:srgbClr val="4F81BD">
                    <a:shade val="95000"/>
                    <a:satMod val="105000"/>
                  </a:srgbClr>
                </a:solidFill>
                <a:prstDash val="solid"/>
              </a:ln>
              <a:effectLst/>
            </p:spPr>
          </p:cxnSp>
          <p:sp>
            <p:nvSpPr>
              <p:cNvPr id="252" name="TextBox 251"/>
              <p:cNvSpPr txBox="1"/>
              <p:nvPr/>
            </p:nvSpPr>
            <p:spPr>
              <a:xfrm>
                <a:off x="5381447" y="5566919"/>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16</a:t>
                </a:r>
                <a:endParaRPr kumimoji="0" lang="en-US" sz="1800" b="0" i="0" u="none" strike="noStrike" kern="0" cap="none" spc="0" normalizeH="0" baseline="0" noProof="0" dirty="0">
                  <a:ln>
                    <a:noFill/>
                  </a:ln>
                  <a:solidFill>
                    <a:sysClr val="windowText" lastClr="000000"/>
                  </a:solidFill>
                  <a:effectLst/>
                  <a:uLnTx/>
                  <a:uFillTx/>
                </a:endParaRPr>
              </a:p>
            </p:txBody>
          </p:sp>
          <p:sp>
            <p:nvSpPr>
              <p:cNvPr id="253" name="TextBox 252"/>
              <p:cNvSpPr txBox="1"/>
              <p:nvPr/>
            </p:nvSpPr>
            <p:spPr>
              <a:xfrm>
                <a:off x="6176514" y="5796955"/>
                <a:ext cx="721672" cy="359394"/>
              </a:xfrm>
              <a:prstGeom prst="rect">
                <a:avLst/>
              </a:prstGeom>
              <a:noFill/>
            </p:spPr>
            <p:txBody>
              <a:bodyPr wrap="none" rtlCol="0">
                <a:spAutoFit/>
              </a:bodyPr>
              <a:lstStyle/>
              <a:p>
                <a:r>
                  <a:rPr lang="en-US" dirty="0" smtClean="0"/>
                  <a:t>Data 0</a:t>
                </a:r>
                <a:endParaRPr lang="en-US" dirty="0"/>
              </a:p>
            </p:txBody>
          </p:sp>
        </p:grpSp>
        <p:sp>
          <p:nvSpPr>
            <p:cNvPr id="240" name="TextBox 239"/>
            <p:cNvSpPr txBox="1"/>
            <p:nvPr/>
          </p:nvSpPr>
          <p:spPr>
            <a:xfrm>
              <a:off x="5155723" y="5164332"/>
              <a:ext cx="671979" cy="661015"/>
            </a:xfrm>
            <a:prstGeom prst="rect">
              <a:avLst/>
            </a:prstGeom>
            <a:noFill/>
          </p:spPr>
          <p:txBody>
            <a:bodyPr wrap="none" rtlCol="0">
              <a:spAutoFit/>
            </a:bodyPr>
            <a:lstStyle/>
            <a:p>
              <a:pPr algn="ctr"/>
              <a:r>
                <a:rPr lang="en-US" dirty="0" smtClean="0"/>
                <a:t>Blank</a:t>
              </a:r>
            </a:p>
            <a:p>
              <a:pPr algn="ctr"/>
              <a:r>
                <a:rPr lang="en-US" dirty="0" smtClean="0"/>
                <a:t>GI</a:t>
              </a:r>
              <a:endParaRPr lang="en-US" dirty="0"/>
            </a:p>
          </p:txBody>
        </p:sp>
        <p:sp>
          <p:nvSpPr>
            <p:cNvPr id="241" name="TextBox 240"/>
            <p:cNvSpPr txBox="1"/>
            <p:nvPr/>
          </p:nvSpPr>
          <p:spPr>
            <a:xfrm>
              <a:off x="6216769" y="5198853"/>
              <a:ext cx="542136" cy="359394"/>
            </a:xfrm>
            <a:prstGeom prst="rect">
              <a:avLst/>
            </a:prstGeom>
            <a:noFill/>
          </p:spPr>
          <p:txBody>
            <a:bodyPr wrap="none" rtlCol="0">
              <a:spAutoFit/>
            </a:bodyPr>
            <a:lstStyle/>
            <a:p>
              <a:r>
                <a:rPr lang="en-US" dirty="0" smtClean="0"/>
                <a:t>OFF</a:t>
              </a:r>
              <a:endParaRPr lang="en-US" dirty="0"/>
            </a:p>
          </p:txBody>
        </p:sp>
        <p:sp>
          <p:nvSpPr>
            <p:cNvPr id="242" name="TextBox 241"/>
            <p:cNvSpPr txBox="1"/>
            <p:nvPr/>
          </p:nvSpPr>
          <p:spPr>
            <a:xfrm>
              <a:off x="7545238" y="4991820"/>
              <a:ext cx="453970" cy="359394"/>
            </a:xfrm>
            <a:prstGeom prst="rect">
              <a:avLst/>
            </a:prstGeom>
            <a:noFill/>
          </p:spPr>
          <p:txBody>
            <a:bodyPr wrap="none" rtlCol="0">
              <a:spAutoFit/>
            </a:bodyPr>
            <a:lstStyle/>
            <a:p>
              <a:r>
                <a:rPr lang="en-US" dirty="0" smtClean="0"/>
                <a:t>ON</a:t>
              </a:r>
              <a:endParaRPr lang="en-US"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42" name="Title 1"/>
          <p:cNvSpPr>
            <a:spLocks noGrp="1"/>
          </p:cNvSpPr>
          <p:nvPr>
            <p:ph type="title"/>
          </p:nvPr>
        </p:nvSpPr>
        <p:spPr>
          <a:xfrm>
            <a:off x="685800" y="762000"/>
            <a:ext cx="7772400" cy="533400"/>
          </a:xfrm>
        </p:spPr>
        <p:txBody>
          <a:bodyPr/>
          <a:lstStyle/>
          <a:p>
            <a:pPr lvl="0" defTabSz="784225" eaLnBrk="1" fontAlgn="ctr" hangingPunct="1">
              <a:defRPr/>
            </a:pPr>
            <a:r>
              <a:rPr lang="en-US" altLang="zh-CN" sz="2800" dirty="0" smtClean="0">
                <a:solidFill>
                  <a:schemeClr val="tx1"/>
                </a:solidFill>
              </a:rPr>
              <a:t>How to generate WUR frames for Multi band scheduling: </a:t>
            </a:r>
            <a:r>
              <a:rPr lang="en-US" altLang="zh-CN" sz="2800" dirty="0" smtClean="0">
                <a:solidFill>
                  <a:srgbClr val="0000FF"/>
                </a:solidFill>
              </a:rPr>
              <a:t>WUR Frame 1</a:t>
            </a:r>
          </a:p>
        </p:txBody>
      </p:sp>
      <p:grpSp>
        <p:nvGrpSpPr>
          <p:cNvPr id="43" name="Group 85"/>
          <p:cNvGrpSpPr/>
          <p:nvPr/>
        </p:nvGrpSpPr>
        <p:grpSpPr>
          <a:xfrm>
            <a:off x="2064589" y="1685057"/>
            <a:ext cx="5029200" cy="761482"/>
            <a:chOff x="1905000" y="1905000"/>
            <a:chExt cx="5029200" cy="761482"/>
          </a:xfrm>
        </p:grpSpPr>
        <p:cxnSp>
          <p:nvCxnSpPr>
            <p:cNvPr id="44" name="직선 연결선 7"/>
            <p:cNvCxnSpPr>
              <a:cxnSpLocks noChangeShapeType="1"/>
            </p:cNvCxnSpPr>
            <p:nvPr/>
          </p:nvCxnSpPr>
          <p:spPr bwMode="auto">
            <a:xfrm>
              <a:off x="2057400" y="2285482"/>
              <a:ext cx="4724400" cy="0"/>
            </a:xfrm>
            <a:prstGeom prst="line">
              <a:avLst/>
            </a:prstGeom>
            <a:noFill/>
            <a:ln w="12700" algn="ctr">
              <a:solidFill>
                <a:srgbClr val="000000"/>
              </a:solidFill>
              <a:round/>
              <a:headEnd type="none" w="sm" len="sm"/>
              <a:tailEnd type="none" w="sm" len="sm"/>
            </a:ln>
          </p:spPr>
        </p:cxnSp>
        <p:sp>
          <p:nvSpPr>
            <p:cNvPr id="45" name="TextBox 44"/>
            <p:cNvSpPr txBox="1">
              <a:spLocks noChangeArrowheads="1"/>
            </p:cNvSpPr>
            <p:nvPr/>
          </p:nvSpPr>
          <p:spPr bwMode="auto">
            <a:xfrm>
              <a:off x="1905000" y="2241152"/>
              <a:ext cx="5029200" cy="276623"/>
            </a:xfrm>
            <a:prstGeom prst="rect">
              <a:avLst/>
            </a:prstGeom>
            <a:noFill/>
            <a:ln w="9525">
              <a:noFill/>
              <a:miter lim="800000"/>
              <a:headEnd/>
              <a:tailEnd/>
            </a:ln>
          </p:spPr>
          <p:txBody>
            <a:bodyPr>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altLang="ko-KR"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-32 -31 -30 … -8  -7  -6  -5  -4  -3  -2  -1   0   1   2   3   4   5   6   7   8 …  30  31</a:t>
              </a:r>
              <a:endParaRPr kumimoji="1" lang="ko-KR" altLang="en-US"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cxnSp>
          <p:nvCxnSpPr>
            <p:cNvPr id="46" name="직선 화살표 연결선 10"/>
            <p:cNvCxnSpPr>
              <a:cxnSpLocks noChangeShapeType="1"/>
            </p:cNvCxnSpPr>
            <p:nvPr/>
          </p:nvCxnSpPr>
          <p:spPr bwMode="auto">
            <a:xfrm flipV="1">
              <a:off x="3395930" y="1905000"/>
              <a:ext cx="0" cy="380482"/>
            </a:xfrm>
            <a:prstGeom prst="straightConnector1">
              <a:avLst/>
            </a:prstGeom>
            <a:noFill/>
            <a:ln w="12700" algn="ctr">
              <a:solidFill>
                <a:srgbClr val="FF0000"/>
              </a:solidFill>
              <a:round/>
              <a:headEnd type="none" w="sm" len="sm"/>
              <a:tailEnd type="arrow" w="med" len="med"/>
            </a:ln>
          </p:spPr>
        </p:cxnSp>
        <p:cxnSp>
          <p:nvCxnSpPr>
            <p:cNvPr id="47" name="직선 화살표 연결선 11"/>
            <p:cNvCxnSpPr>
              <a:cxnSpLocks noChangeShapeType="1"/>
            </p:cNvCxnSpPr>
            <p:nvPr/>
          </p:nvCxnSpPr>
          <p:spPr bwMode="auto">
            <a:xfrm flipV="1">
              <a:off x="3810000" y="1905000"/>
              <a:ext cx="0" cy="380482"/>
            </a:xfrm>
            <a:prstGeom prst="straightConnector1">
              <a:avLst/>
            </a:prstGeom>
            <a:noFill/>
            <a:ln w="12700" algn="ctr">
              <a:solidFill>
                <a:srgbClr val="FF0000"/>
              </a:solidFill>
              <a:round/>
              <a:headEnd type="none" w="sm" len="sm"/>
              <a:tailEnd type="arrow" w="med" len="med"/>
            </a:ln>
          </p:spPr>
        </p:cxnSp>
        <p:cxnSp>
          <p:nvCxnSpPr>
            <p:cNvPr id="48" name="직선 화살표 연결선 12"/>
            <p:cNvCxnSpPr>
              <a:cxnSpLocks noChangeShapeType="1"/>
            </p:cNvCxnSpPr>
            <p:nvPr/>
          </p:nvCxnSpPr>
          <p:spPr bwMode="auto">
            <a:xfrm flipV="1">
              <a:off x="4011966" y="1905000"/>
              <a:ext cx="0" cy="380482"/>
            </a:xfrm>
            <a:prstGeom prst="straightConnector1">
              <a:avLst/>
            </a:prstGeom>
            <a:noFill/>
            <a:ln w="12700" algn="ctr">
              <a:solidFill>
                <a:srgbClr val="FF0000"/>
              </a:solidFill>
              <a:round/>
              <a:headEnd type="none" w="sm" len="sm"/>
              <a:tailEnd type="arrow" w="med" len="med"/>
            </a:ln>
          </p:spPr>
        </p:cxnSp>
        <p:cxnSp>
          <p:nvCxnSpPr>
            <p:cNvPr id="49" name="직선 화살표 연결선 13"/>
            <p:cNvCxnSpPr>
              <a:cxnSpLocks noChangeShapeType="1"/>
            </p:cNvCxnSpPr>
            <p:nvPr/>
          </p:nvCxnSpPr>
          <p:spPr bwMode="auto">
            <a:xfrm flipV="1">
              <a:off x="4410722" y="1905000"/>
              <a:ext cx="0" cy="380482"/>
            </a:xfrm>
            <a:prstGeom prst="straightConnector1">
              <a:avLst/>
            </a:prstGeom>
            <a:noFill/>
            <a:ln w="12700" algn="ctr">
              <a:solidFill>
                <a:srgbClr val="FF0000"/>
              </a:solidFill>
              <a:round/>
              <a:headEnd type="none" w="sm" len="sm"/>
              <a:tailEnd type="arrow" w="med" len="med"/>
            </a:ln>
          </p:spPr>
        </p:cxnSp>
        <p:cxnSp>
          <p:nvCxnSpPr>
            <p:cNvPr id="50" name="직선 화살표 연결선 14"/>
            <p:cNvCxnSpPr>
              <a:cxnSpLocks noChangeShapeType="1"/>
            </p:cNvCxnSpPr>
            <p:nvPr/>
          </p:nvCxnSpPr>
          <p:spPr bwMode="auto">
            <a:xfrm flipV="1">
              <a:off x="4791722" y="1905000"/>
              <a:ext cx="0" cy="380482"/>
            </a:xfrm>
            <a:prstGeom prst="straightConnector1">
              <a:avLst/>
            </a:prstGeom>
            <a:noFill/>
            <a:ln w="12700" algn="ctr">
              <a:solidFill>
                <a:srgbClr val="FF0000"/>
              </a:solidFill>
              <a:round/>
              <a:headEnd type="none" w="sm" len="sm"/>
              <a:tailEnd type="arrow" w="med" len="med"/>
            </a:ln>
          </p:spPr>
        </p:cxnSp>
        <p:cxnSp>
          <p:nvCxnSpPr>
            <p:cNvPr id="51" name="직선 화살표 연결선 15"/>
            <p:cNvCxnSpPr>
              <a:cxnSpLocks noChangeShapeType="1"/>
            </p:cNvCxnSpPr>
            <p:nvPr/>
          </p:nvCxnSpPr>
          <p:spPr bwMode="auto">
            <a:xfrm flipV="1">
              <a:off x="5368504" y="1905000"/>
              <a:ext cx="0" cy="380482"/>
            </a:xfrm>
            <a:prstGeom prst="straightConnector1">
              <a:avLst/>
            </a:prstGeom>
            <a:noFill/>
            <a:ln w="12700" algn="ctr">
              <a:solidFill>
                <a:srgbClr val="FF0000"/>
              </a:solidFill>
              <a:round/>
              <a:headEnd type="none" w="sm" len="sm"/>
              <a:tailEnd type="arrow" w="med" len="med"/>
            </a:ln>
          </p:spPr>
        </p:cxnSp>
        <p:cxnSp>
          <p:nvCxnSpPr>
            <p:cNvPr id="52" name="직선 화살표 연결선 16"/>
            <p:cNvCxnSpPr>
              <a:cxnSpLocks noChangeShapeType="1"/>
            </p:cNvCxnSpPr>
            <p:nvPr/>
          </p:nvCxnSpPr>
          <p:spPr bwMode="auto">
            <a:xfrm flipV="1">
              <a:off x="5553722" y="1905000"/>
              <a:ext cx="0" cy="380482"/>
            </a:xfrm>
            <a:prstGeom prst="straightConnector1">
              <a:avLst/>
            </a:prstGeom>
            <a:noFill/>
            <a:ln w="12700" algn="ctr">
              <a:solidFill>
                <a:srgbClr val="FF0000"/>
              </a:solidFill>
              <a:round/>
              <a:headEnd type="none" w="sm" len="sm"/>
              <a:tailEnd type="arrow" w="med" len="med"/>
            </a:ln>
          </p:spPr>
        </p:cxnSp>
        <p:cxnSp>
          <p:nvCxnSpPr>
            <p:cNvPr id="53" name="직선 화살표 연결선 14"/>
            <p:cNvCxnSpPr>
              <a:cxnSpLocks noChangeShapeType="1"/>
            </p:cNvCxnSpPr>
            <p:nvPr/>
          </p:nvCxnSpPr>
          <p:spPr bwMode="auto">
            <a:xfrm flipV="1">
              <a:off x="4978878" y="2286000"/>
              <a:ext cx="0" cy="380482"/>
            </a:xfrm>
            <a:prstGeom prst="straightConnector1">
              <a:avLst/>
            </a:prstGeom>
            <a:noFill/>
            <a:ln w="12700" algn="ctr">
              <a:solidFill>
                <a:srgbClr val="FF0000"/>
              </a:solidFill>
              <a:round/>
              <a:headEnd type="arrow" w="sm" len="sm"/>
              <a:tailEnd type="none" w="med" len="med"/>
            </a:ln>
          </p:spPr>
        </p:cxnSp>
        <p:cxnSp>
          <p:nvCxnSpPr>
            <p:cNvPr id="54" name="직선 화살표 연결선 14"/>
            <p:cNvCxnSpPr>
              <a:cxnSpLocks noChangeShapeType="1"/>
            </p:cNvCxnSpPr>
            <p:nvPr/>
          </p:nvCxnSpPr>
          <p:spPr bwMode="auto">
            <a:xfrm flipV="1">
              <a:off x="5164348" y="2286000"/>
              <a:ext cx="0" cy="380482"/>
            </a:xfrm>
            <a:prstGeom prst="straightConnector1">
              <a:avLst/>
            </a:prstGeom>
            <a:noFill/>
            <a:ln w="12700" algn="ctr">
              <a:solidFill>
                <a:srgbClr val="FF0000"/>
              </a:solidFill>
              <a:round/>
              <a:headEnd type="arrow" w="sm" len="sm"/>
              <a:tailEnd type="none" w="med" len="med"/>
            </a:ln>
          </p:spPr>
        </p:cxnSp>
        <p:cxnSp>
          <p:nvCxnSpPr>
            <p:cNvPr id="55" name="직선 화살표 연결선 14"/>
            <p:cNvCxnSpPr>
              <a:cxnSpLocks noChangeShapeType="1"/>
            </p:cNvCxnSpPr>
            <p:nvPr/>
          </p:nvCxnSpPr>
          <p:spPr bwMode="auto">
            <a:xfrm flipV="1">
              <a:off x="5749504" y="2286000"/>
              <a:ext cx="0" cy="380482"/>
            </a:xfrm>
            <a:prstGeom prst="straightConnector1">
              <a:avLst/>
            </a:prstGeom>
            <a:noFill/>
            <a:ln w="12700" algn="ctr">
              <a:solidFill>
                <a:srgbClr val="FF0000"/>
              </a:solidFill>
              <a:round/>
              <a:headEnd type="arrow" w="sm" len="sm"/>
              <a:tailEnd type="none" w="med" len="med"/>
            </a:ln>
          </p:spPr>
        </p:cxnSp>
        <p:cxnSp>
          <p:nvCxnSpPr>
            <p:cNvPr id="56" name="직선 화살표 연결선 14"/>
            <p:cNvCxnSpPr>
              <a:cxnSpLocks noChangeShapeType="1"/>
            </p:cNvCxnSpPr>
            <p:nvPr/>
          </p:nvCxnSpPr>
          <p:spPr bwMode="auto">
            <a:xfrm flipV="1">
              <a:off x="3200400" y="2286000"/>
              <a:ext cx="0" cy="380482"/>
            </a:xfrm>
            <a:prstGeom prst="straightConnector1">
              <a:avLst/>
            </a:prstGeom>
            <a:noFill/>
            <a:ln w="12700" algn="ctr">
              <a:solidFill>
                <a:srgbClr val="FF0000"/>
              </a:solidFill>
              <a:round/>
              <a:headEnd type="arrow" w="sm" len="sm"/>
              <a:tailEnd type="none" w="med" len="med"/>
            </a:ln>
          </p:spPr>
        </p:cxnSp>
        <p:cxnSp>
          <p:nvCxnSpPr>
            <p:cNvPr id="57" name="직선 화살표 연결선 14"/>
            <p:cNvCxnSpPr>
              <a:cxnSpLocks noChangeShapeType="1"/>
            </p:cNvCxnSpPr>
            <p:nvPr/>
          </p:nvCxnSpPr>
          <p:spPr bwMode="auto">
            <a:xfrm flipV="1">
              <a:off x="3605844" y="2286000"/>
              <a:ext cx="0" cy="380482"/>
            </a:xfrm>
            <a:prstGeom prst="straightConnector1">
              <a:avLst/>
            </a:prstGeom>
            <a:noFill/>
            <a:ln w="12700" algn="ctr">
              <a:solidFill>
                <a:srgbClr val="FF0000"/>
              </a:solidFill>
              <a:round/>
              <a:headEnd type="arrow" w="sm" len="sm"/>
              <a:tailEnd type="none" w="med" len="med"/>
            </a:ln>
          </p:spPr>
        </p:cxnSp>
        <p:cxnSp>
          <p:nvCxnSpPr>
            <p:cNvPr id="58" name="직선 화살표 연결선 13"/>
            <p:cNvCxnSpPr>
              <a:cxnSpLocks noChangeShapeType="1"/>
            </p:cNvCxnSpPr>
            <p:nvPr/>
          </p:nvCxnSpPr>
          <p:spPr bwMode="auto">
            <a:xfrm flipV="1">
              <a:off x="4208252" y="1905000"/>
              <a:ext cx="0" cy="380482"/>
            </a:xfrm>
            <a:prstGeom prst="straightConnector1">
              <a:avLst/>
            </a:prstGeom>
            <a:noFill/>
            <a:ln w="12700" algn="ctr">
              <a:solidFill>
                <a:srgbClr val="FF0000"/>
              </a:solidFill>
              <a:round/>
              <a:headEnd type="none" w="sm" len="sm"/>
              <a:tailEnd type="arrow" w="med" len="med"/>
            </a:ln>
          </p:spPr>
        </p:cxnSp>
      </p:grpSp>
      <p:grpSp>
        <p:nvGrpSpPr>
          <p:cNvPr id="59" name="Group 58"/>
          <p:cNvGrpSpPr/>
          <p:nvPr/>
        </p:nvGrpSpPr>
        <p:grpSpPr>
          <a:xfrm>
            <a:off x="2856816" y="3045162"/>
            <a:ext cx="3487888" cy="1362974"/>
            <a:chOff x="838200" y="3022122"/>
            <a:chExt cx="3487888" cy="1362974"/>
          </a:xfrm>
        </p:grpSpPr>
        <p:cxnSp>
          <p:nvCxnSpPr>
            <p:cNvPr id="60" name="Straight Connector 59"/>
            <p:cNvCxnSpPr/>
            <p:nvPr/>
          </p:nvCxnSpPr>
          <p:spPr>
            <a:xfrm>
              <a:off x="1092678" y="3998512"/>
              <a:ext cx="2895600" cy="0"/>
            </a:xfrm>
            <a:prstGeom prst="line">
              <a:avLst/>
            </a:prstGeom>
            <a:noFill/>
            <a:ln w="9525" cap="flat" cmpd="sng" algn="ctr">
              <a:solidFill>
                <a:srgbClr val="4F81BD">
                  <a:shade val="95000"/>
                  <a:satMod val="105000"/>
                </a:srgbClr>
              </a:solidFill>
              <a:prstDash val="solid"/>
            </a:ln>
            <a:effectLst/>
          </p:spPr>
        </p:cxnSp>
        <p:cxnSp>
          <p:nvCxnSpPr>
            <p:cNvPr id="61" name="Straight Connector 60"/>
            <p:cNvCxnSpPr/>
            <p:nvPr/>
          </p:nvCxnSpPr>
          <p:spPr>
            <a:xfrm>
              <a:off x="1092678" y="3922312"/>
              <a:ext cx="0" cy="152400"/>
            </a:xfrm>
            <a:prstGeom prst="line">
              <a:avLst/>
            </a:prstGeom>
            <a:noFill/>
            <a:ln w="9525" cap="flat" cmpd="sng" algn="ctr">
              <a:solidFill>
                <a:srgbClr val="4F81BD">
                  <a:shade val="95000"/>
                  <a:satMod val="105000"/>
                </a:srgbClr>
              </a:solidFill>
              <a:prstDash val="solid"/>
            </a:ln>
            <a:effectLst/>
          </p:spPr>
        </p:cxnSp>
        <p:cxnSp>
          <p:nvCxnSpPr>
            <p:cNvPr id="62" name="Straight Connector 61"/>
            <p:cNvCxnSpPr/>
            <p:nvPr/>
          </p:nvCxnSpPr>
          <p:spPr>
            <a:xfrm>
              <a:off x="3988278" y="3922312"/>
              <a:ext cx="0" cy="152400"/>
            </a:xfrm>
            <a:prstGeom prst="line">
              <a:avLst/>
            </a:prstGeom>
            <a:noFill/>
            <a:ln w="9525" cap="flat" cmpd="sng" algn="ctr">
              <a:solidFill>
                <a:srgbClr val="4F81BD">
                  <a:shade val="95000"/>
                  <a:satMod val="105000"/>
                </a:srgbClr>
              </a:solidFill>
              <a:prstDash val="solid"/>
            </a:ln>
            <a:effectLst/>
          </p:spPr>
        </p:cxnSp>
        <p:sp>
          <p:nvSpPr>
            <p:cNvPr id="63" name="TextBox 62"/>
            <p:cNvSpPr txBox="1"/>
            <p:nvPr/>
          </p:nvSpPr>
          <p:spPr>
            <a:xfrm>
              <a:off x="4064478" y="3846112"/>
              <a:ext cx="26161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t</a:t>
              </a:r>
            </a:p>
          </p:txBody>
        </p:sp>
        <p:sp>
          <p:nvSpPr>
            <p:cNvPr id="64" name="TextBox 63"/>
            <p:cNvSpPr txBox="1"/>
            <p:nvPr/>
          </p:nvSpPr>
          <p:spPr>
            <a:xfrm>
              <a:off x="3780922" y="3989886"/>
              <a:ext cx="41870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63</a:t>
              </a:r>
              <a:endParaRPr kumimoji="0" lang="en-US" sz="1800" b="0" i="0" u="none" strike="noStrike" kern="0" cap="none" spc="0" normalizeH="0" baseline="0" noProof="0" dirty="0">
                <a:ln>
                  <a:noFill/>
                </a:ln>
                <a:solidFill>
                  <a:sysClr val="windowText" lastClr="000000"/>
                </a:solidFill>
                <a:effectLst/>
                <a:uLnTx/>
                <a:uFillTx/>
              </a:endParaRPr>
            </a:p>
          </p:txBody>
        </p:sp>
        <p:sp>
          <p:nvSpPr>
            <p:cNvPr id="65" name="TextBox 64"/>
            <p:cNvSpPr txBox="1"/>
            <p:nvPr/>
          </p:nvSpPr>
          <p:spPr>
            <a:xfrm>
              <a:off x="838200" y="4015764"/>
              <a:ext cx="30168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66" name="Freeform 65"/>
            <p:cNvSpPr/>
            <p:nvPr/>
          </p:nvSpPr>
          <p:spPr>
            <a:xfrm>
              <a:off x="1078302" y="3393057"/>
              <a:ext cx="2930105" cy="462951"/>
            </a:xfrm>
            <a:custGeom>
              <a:avLst/>
              <a:gdLst>
                <a:gd name="connsiteX0" fmla="*/ 0 w 2930105"/>
                <a:gd name="connsiteY0" fmla="*/ 40256 h 462951"/>
                <a:gd name="connsiteX1" fmla="*/ 258792 w 2930105"/>
                <a:gd name="connsiteY1" fmla="*/ 161026 h 462951"/>
                <a:gd name="connsiteX2" fmla="*/ 845389 w 2930105"/>
                <a:gd name="connsiteY2" fmla="*/ 411192 h 462951"/>
                <a:gd name="connsiteX3" fmla="*/ 1949570 w 2930105"/>
                <a:gd name="connsiteY3" fmla="*/ 428445 h 462951"/>
                <a:gd name="connsiteX4" fmla="*/ 2441275 w 2930105"/>
                <a:gd name="connsiteY4" fmla="*/ 204158 h 462951"/>
                <a:gd name="connsiteX5" fmla="*/ 2855343 w 2930105"/>
                <a:gd name="connsiteY5" fmla="*/ 31630 h 462951"/>
                <a:gd name="connsiteX6" fmla="*/ 2889849 w 2930105"/>
                <a:gd name="connsiteY6" fmla="*/ 14377 h 462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0105" h="462951">
                  <a:moveTo>
                    <a:pt x="0" y="40256"/>
                  </a:moveTo>
                  <a:cubicBezTo>
                    <a:pt x="58947" y="69729"/>
                    <a:pt x="117894" y="99203"/>
                    <a:pt x="258792" y="161026"/>
                  </a:cubicBezTo>
                  <a:cubicBezTo>
                    <a:pt x="399690" y="222849"/>
                    <a:pt x="563593" y="366622"/>
                    <a:pt x="845389" y="411192"/>
                  </a:cubicBezTo>
                  <a:cubicBezTo>
                    <a:pt x="1127185" y="455762"/>
                    <a:pt x="1683589" y="462951"/>
                    <a:pt x="1949570" y="428445"/>
                  </a:cubicBezTo>
                  <a:cubicBezTo>
                    <a:pt x="2215551" y="393939"/>
                    <a:pt x="2290313" y="270294"/>
                    <a:pt x="2441275" y="204158"/>
                  </a:cubicBezTo>
                  <a:cubicBezTo>
                    <a:pt x="2592237" y="138022"/>
                    <a:pt x="2780581" y="63260"/>
                    <a:pt x="2855343" y="31630"/>
                  </a:cubicBezTo>
                  <a:cubicBezTo>
                    <a:pt x="2930105" y="0"/>
                    <a:pt x="2909977" y="7188"/>
                    <a:pt x="2889849" y="14377"/>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cxnSp>
          <p:nvCxnSpPr>
            <p:cNvPr id="67" name="Straight Arrow Connector 66"/>
            <p:cNvCxnSpPr/>
            <p:nvPr/>
          </p:nvCxnSpPr>
          <p:spPr>
            <a:xfrm flipV="1">
              <a:off x="2514600" y="3022122"/>
              <a:ext cx="0" cy="990600"/>
            </a:xfrm>
            <a:prstGeom prst="straightConnector1">
              <a:avLst/>
            </a:prstGeom>
            <a:noFill/>
            <a:ln w="9525" cap="flat" cmpd="sng" algn="ctr">
              <a:solidFill>
                <a:srgbClr val="4F81BD">
                  <a:shade val="95000"/>
                  <a:satMod val="105000"/>
                </a:srgbClr>
              </a:solidFill>
              <a:prstDash val="solid"/>
              <a:tailEnd type="arrow"/>
            </a:ln>
            <a:effectLst/>
          </p:spPr>
        </p:cxnSp>
      </p:grpSp>
      <p:sp>
        <p:nvSpPr>
          <p:cNvPr id="68" name="TextBox 67"/>
          <p:cNvSpPr txBox="1"/>
          <p:nvPr/>
        </p:nvSpPr>
        <p:spPr>
          <a:xfrm>
            <a:off x="4563384" y="2447062"/>
            <a:ext cx="809837" cy="359394"/>
          </a:xfrm>
          <a:prstGeom prst="rect">
            <a:avLst/>
          </a:prstGeom>
          <a:noFill/>
        </p:spPr>
        <p:txBody>
          <a:bodyPr wrap="none" rtlCol="0">
            <a:spAutoFit/>
          </a:bodyPr>
          <a:lstStyle/>
          <a:p>
            <a:r>
              <a:rPr lang="en-US" dirty="0" smtClean="0"/>
              <a:t>64 IFFT</a:t>
            </a:r>
            <a:endParaRPr lang="en-US" dirty="0"/>
          </a:p>
        </p:txBody>
      </p:sp>
      <p:sp>
        <p:nvSpPr>
          <p:cNvPr id="69" name="TextBox 68"/>
          <p:cNvSpPr txBox="1"/>
          <p:nvPr/>
        </p:nvSpPr>
        <p:spPr>
          <a:xfrm>
            <a:off x="4623768" y="4336247"/>
            <a:ext cx="1680012" cy="695575"/>
          </a:xfrm>
          <a:prstGeom prst="rect">
            <a:avLst/>
          </a:prstGeom>
          <a:noFill/>
        </p:spPr>
        <p:txBody>
          <a:bodyPr wrap="none" rtlCol="0">
            <a:spAutoFit/>
          </a:bodyPr>
          <a:lstStyle/>
          <a:p>
            <a:r>
              <a:rPr lang="en-US" dirty="0" smtClean="0"/>
              <a:t>Waveform coding</a:t>
            </a:r>
          </a:p>
          <a:p>
            <a:r>
              <a:rPr lang="en-US" dirty="0" smtClean="0"/>
              <a:t>&amp; Blank GI</a:t>
            </a:r>
            <a:endParaRPr lang="en-US" dirty="0"/>
          </a:p>
        </p:txBody>
      </p:sp>
      <p:cxnSp>
        <p:nvCxnSpPr>
          <p:cNvPr id="70" name="Straight Arrow Connector 69"/>
          <p:cNvCxnSpPr/>
          <p:nvPr/>
        </p:nvCxnSpPr>
        <p:spPr bwMode="auto">
          <a:xfrm>
            <a:off x="4511625" y="2412556"/>
            <a:ext cx="0" cy="457200"/>
          </a:xfrm>
          <a:prstGeom prst="straightConnector1">
            <a:avLst/>
          </a:prstGeom>
          <a:noFill/>
          <a:ln w="25400" cap="flat" cmpd="sng" algn="ctr">
            <a:solidFill>
              <a:schemeClr val="tx1"/>
            </a:solidFill>
            <a:prstDash val="solid"/>
            <a:round/>
            <a:headEnd type="none" w="med" len="med"/>
            <a:tailEnd type="arrow"/>
          </a:ln>
          <a:effectLst/>
        </p:spPr>
      </p:cxnSp>
      <p:cxnSp>
        <p:nvCxnSpPr>
          <p:cNvPr id="71" name="Straight Arrow Connector 70"/>
          <p:cNvCxnSpPr/>
          <p:nvPr/>
        </p:nvCxnSpPr>
        <p:spPr bwMode="auto">
          <a:xfrm>
            <a:off x="4563383" y="4353499"/>
            <a:ext cx="0" cy="595223"/>
          </a:xfrm>
          <a:prstGeom prst="straightConnector1">
            <a:avLst/>
          </a:prstGeom>
          <a:noFill/>
          <a:ln w="25400" cap="flat" cmpd="sng" algn="ctr">
            <a:solidFill>
              <a:schemeClr val="tx1"/>
            </a:solidFill>
            <a:prstDash val="solid"/>
            <a:round/>
            <a:headEnd type="none" w="med" len="med"/>
            <a:tailEnd type="arrow"/>
          </a:ln>
          <a:effectLst/>
        </p:spPr>
      </p:cxnSp>
      <p:grpSp>
        <p:nvGrpSpPr>
          <p:cNvPr id="72" name="Group 71"/>
          <p:cNvGrpSpPr/>
          <p:nvPr/>
        </p:nvGrpSpPr>
        <p:grpSpPr>
          <a:xfrm>
            <a:off x="445694" y="5207515"/>
            <a:ext cx="3741254" cy="1193285"/>
            <a:chOff x="445694" y="5020574"/>
            <a:chExt cx="3741254" cy="1193285"/>
          </a:xfrm>
        </p:grpSpPr>
        <p:cxnSp>
          <p:nvCxnSpPr>
            <p:cNvPr id="73" name="Straight Connector 72"/>
            <p:cNvCxnSpPr/>
            <p:nvPr/>
          </p:nvCxnSpPr>
          <p:spPr>
            <a:xfrm>
              <a:off x="600969" y="5595673"/>
              <a:ext cx="3331774" cy="167"/>
            </a:xfrm>
            <a:prstGeom prst="line">
              <a:avLst/>
            </a:prstGeom>
            <a:noFill/>
            <a:ln w="9525" cap="flat" cmpd="sng" algn="ctr">
              <a:solidFill>
                <a:srgbClr val="4F81BD">
                  <a:shade val="95000"/>
                  <a:satMod val="105000"/>
                </a:srgbClr>
              </a:solidFill>
              <a:prstDash val="solid"/>
            </a:ln>
            <a:effectLst/>
          </p:spPr>
        </p:cxnSp>
        <p:cxnSp>
          <p:nvCxnSpPr>
            <p:cNvPr id="74" name="Straight Connector 73"/>
            <p:cNvCxnSpPr/>
            <p:nvPr/>
          </p:nvCxnSpPr>
          <p:spPr>
            <a:xfrm>
              <a:off x="1276266" y="5519640"/>
              <a:ext cx="0" cy="152400"/>
            </a:xfrm>
            <a:prstGeom prst="line">
              <a:avLst/>
            </a:prstGeom>
            <a:noFill/>
            <a:ln w="9525" cap="flat" cmpd="sng" algn="ctr">
              <a:solidFill>
                <a:srgbClr val="4F81BD">
                  <a:shade val="95000"/>
                  <a:satMod val="105000"/>
                </a:srgbClr>
              </a:solidFill>
              <a:prstDash val="solid"/>
            </a:ln>
            <a:effectLst/>
          </p:spPr>
        </p:cxnSp>
        <p:cxnSp>
          <p:nvCxnSpPr>
            <p:cNvPr id="75" name="Straight Connector 74"/>
            <p:cNvCxnSpPr/>
            <p:nvPr/>
          </p:nvCxnSpPr>
          <p:spPr>
            <a:xfrm>
              <a:off x="3932743" y="5519640"/>
              <a:ext cx="0" cy="152400"/>
            </a:xfrm>
            <a:prstGeom prst="line">
              <a:avLst/>
            </a:prstGeom>
            <a:noFill/>
            <a:ln w="9525" cap="flat" cmpd="sng" algn="ctr">
              <a:solidFill>
                <a:srgbClr val="4F81BD">
                  <a:shade val="95000"/>
                  <a:satMod val="105000"/>
                </a:srgbClr>
              </a:solidFill>
              <a:prstDash val="solid"/>
            </a:ln>
            <a:effectLst/>
          </p:spPr>
        </p:cxnSp>
        <p:sp>
          <p:nvSpPr>
            <p:cNvPr id="76" name="TextBox 75"/>
            <p:cNvSpPr txBox="1"/>
            <p:nvPr/>
          </p:nvSpPr>
          <p:spPr>
            <a:xfrm>
              <a:off x="445694" y="5638973"/>
              <a:ext cx="2042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77" name="TextBox 76"/>
            <p:cNvSpPr txBox="1"/>
            <p:nvPr/>
          </p:nvSpPr>
          <p:spPr>
            <a:xfrm>
              <a:off x="3777992" y="5604466"/>
              <a:ext cx="28344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78" name="TextBox 77"/>
            <p:cNvSpPr txBox="1"/>
            <p:nvPr/>
          </p:nvSpPr>
          <p:spPr>
            <a:xfrm>
              <a:off x="4009851" y="5385930"/>
              <a:ext cx="17709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t</a:t>
              </a:r>
              <a:endParaRPr kumimoji="0" lang="en-US" sz="1800" b="0" i="0" u="none" strike="noStrike" kern="0" cap="none" spc="0" normalizeH="0" baseline="0" noProof="0" dirty="0">
                <a:ln>
                  <a:noFill/>
                </a:ln>
                <a:solidFill>
                  <a:sysClr val="windowText" lastClr="000000"/>
                </a:solidFill>
                <a:effectLst/>
                <a:uLnTx/>
                <a:uFillTx/>
              </a:endParaRPr>
            </a:p>
          </p:txBody>
        </p:sp>
        <p:sp>
          <p:nvSpPr>
            <p:cNvPr id="79" name="Freeform 78"/>
            <p:cNvSpPr/>
            <p:nvPr/>
          </p:nvSpPr>
          <p:spPr>
            <a:xfrm>
              <a:off x="1282096" y="5059398"/>
              <a:ext cx="1337284" cy="534838"/>
            </a:xfrm>
            <a:custGeom>
              <a:avLst/>
              <a:gdLst>
                <a:gd name="connsiteX0" fmla="*/ 86265 w 1975449"/>
                <a:gd name="connsiteY0" fmla="*/ 534838 h 534838"/>
                <a:gd name="connsiteX1" fmla="*/ 94891 w 1975449"/>
                <a:gd name="connsiteY1" fmla="*/ 414068 h 534838"/>
                <a:gd name="connsiteX2" fmla="*/ 94891 w 1975449"/>
                <a:gd name="connsiteY2" fmla="*/ 396815 h 534838"/>
                <a:gd name="connsiteX3" fmla="*/ 138023 w 1975449"/>
                <a:gd name="connsiteY3" fmla="*/ 319177 h 534838"/>
                <a:gd name="connsiteX4" fmla="*/ 923027 w 1975449"/>
                <a:gd name="connsiteY4" fmla="*/ 276045 h 534838"/>
                <a:gd name="connsiteX5" fmla="*/ 1457865 w 1975449"/>
                <a:gd name="connsiteY5" fmla="*/ 181155 h 534838"/>
                <a:gd name="connsiteX6" fmla="*/ 1975449 w 1975449"/>
                <a:gd name="connsiteY6" fmla="*/ 0 h 53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5449" h="534838">
                  <a:moveTo>
                    <a:pt x="86265" y="534838"/>
                  </a:moveTo>
                  <a:cubicBezTo>
                    <a:pt x="89859" y="485955"/>
                    <a:pt x="93453" y="437072"/>
                    <a:pt x="94891" y="414068"/>
                  </a:cubicBezTo>
                  <a:cubicBezTo>
                    <a:pt x="96329" y="391064"/>
                    <a:pt x="87702" y="412630"/>
                    <a:pt x="94891" y="396815"/>
                  </a:cubicBezTo>
                  <a:cubicBezTo>
                    <a:pt x="102080" y="381000"/>
                    <a:pt x="0" y="339305"/>
                    <a:pt x="138023" y="319177"/>
                  </a:cubicBezTo>
                  <a:cubicBezTo>
                    <a:pt x="276046" y="299049"/>
                    <a:pt x="703053" y="299049"/>
                    <a:pt x="923027" y="276045"/>
                  </a:cubicBezTo>
                  <a:cubicBezTo>
                    <a:pt x="1143001" y="253041"/>
                    <a:pt x="1282461" y="227163"/>
                    <a:pt x="1457865" y="181155"/>
                  </a:cubicBezTo>
                  <a:cubicBezTo>
                    <a:pt x="1633269" y="135148"/>
                    <a:pt x="1804359" y="67574"/>
                    <a:pt x="1975449" y="0"/>
                  </a:cubicBezTo>
                </a:path>
              </a:pathLst>
            </a:custGeom>
            <a:noFill/>
            <a:ln w="9525" cap="flat" cmpd="sng" algn="ctr">
              <a:solidFill>
                <a:srgbClr val="4F81BD">
                  <a:shade val="95000"/>
                  <a:satMod val="105000"/>
                </a:srgbClr>
              </a:solidFill>
              <a:prstDash val="solid"/>
            </a:ln>
            <a:effectLst/>
            <a:scene3d>
              <a:camera prst="orthographicFront">
                <a:rot lat="0" lon="10800000" rev="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S Gothic"/>
                <a:cs typeface="+mn-cs"/>
              </a:endParaRPr>
            </a:p>
          </p:txBody>
        </p:sp>
        <p:sp>
          <p:nvSpPr>
            <p:cNvPr id="80" name="TextBox 79"/>
            <p:cNvSpPr txBox="1"/>
            <p:nvPr/>
          </p:nvSpPr>
          <p:spPr>
            <a:xfrm>
              <a:off x="2388078" y="5592798"/>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48</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81" name="Straight Connector 80"/>
            <p:cNvCxnSpPr/>
            <p:nvPr/>
          </p:nvCxnSpPr>
          <p:spPr>
            <a:xfrm>
              <a:off x="600570" y="5525398"/>
              <a:ext cx="0" cy="152400"/>
            </a:xfrm>
            <a:prstGeom prst="line">
              <a:avLst/>
            </a:prstGeom>
            <a:noFill/>
            <a:ln w="9525" cap="flat" cmpd="sng" algn="ctr">
              <a:solidFill>
                <a:srgbClr val="4F81BD">
                  <a:shade val="95000"/>
                  <a:satMod val="105000"/>
                </a:srgbClr>
              </a:solidFill>
              <a:prstDash val="solid"/>
            </a:ln>
            <a:effectLst/>
          </p:spPr>
        </p:cxnSp>
        <p:sp>
          <p:nvSpPr>
            <p:cNvPr id="82" name="TextBox 81"/>
            <p:cNvSpPr txBox="1"/>
            <p:nvPr/>
          </p:nvSpPr>
          <p:spPr>
            <a:xfrm>
              <a:off x="1048107" y="5624429"/>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16</a:t>
              </a:r>
              <a:endParaRPr kumimoji="0" lang="en-US" sz="1800" b="0" i="0" u="none" strike="noStrike" kern="0" cap="none" spc="0" normalizeH="0" baseline="0" noProof="0" dirty="0">
                <a:ln>
                  <a:noFill/>
                </a:ln>
                <a:solidFill>
                  <a:sysClr val="windowText" lastClr="000000"/>
                </a:solidFill>
                <a:effectLst/>
                <a:uLnTx/>
                <a:uFillTx/>
              </a:endParaRPr>
            </a:p>
          </p:txBody>
        </p:sp>
        <p:sp>
          <p:nvSpPr>
            <p:cNvPr id="83" name="TextBox 82"/>
            <p:cNvSpPr txBox="1"/>
            <p:nvPr/>
          </p:nvSpPr>
          <p:spPr>
            <a:xfrm>
              <a:off x="1843174" y="5854465"/>
              <a:ext cx="721672" cy="359394"/>
            </a:xfrm>
            <a:prstGeom prst="rect">
              <a:avLst/>
            </a:prstGeom>
            <a:noFill/>
          </p:spPr>
          <p:txBody>
            <a:bodyPr wrap="none" rtlCol="0">
              <a:spAutoFit/>
            </a:bodyPr>
            <a:lstStyle/>
            <a:p>
              <a:r>
                <a:rPr lang="en-US" dirty="0" smtClean="0"/>
                <a:t>Data 1</a:t>
              </a:r>
              <a:endParaRPr lang="en-US" dirty="0"/>
            </a:p>
          </p:txBody>
        </p:sp>
        <p:sp>
          <p:nvSpPr>
            <p:cNvPr id="84" name="TextBox 83"/>
            <p:cNvSpPr txBox="1"/>
            <p:nvPr/>
          </p:nvSpPr>
          <p:spPr>
            <a:xfrm>
              <a:off x="586598" y="5236218"/>
              <a:ext cx="671979" cy="661015"/>
            </a:xfrm>
            <a:prstGeom prst="rect">
              <a:avLst/>
            </a:prstGeom>
            <a:noFill/>
          </p:spPr>
          <p:txBody>
            <a:bodyPr wrap="none" rtlCol="0">
              <a:spAutoFit/>
            </a:bodyPr>
            <a:lstStyle/>
            <a:p>
              <a:pPr algn="ctr"/>
              <a:r>
                <a:rPr lang="en-US" dirty="0" smtClean="0"/>
                <a:t>Blank</a:t>
              </a:r>
            </a:p>
            <a:p>
              <a:pPr algn="ctr"/>
              <a:r>
                <a:rPr lang="en-US" dirty="0" smtClean="0"/>
                <a:t>GI</a:t>
              </a:r>
              <a:endParaRPr lang="en-US" dirty="0"/>
            </a:p>
          </p:txBody>
        </p:sp>
        <p:sp>
          <p:nvSpPr>
            <p:cNvPr id="85" name="TextBox 84"/>
            <p:cNvSpPr txBox="1"/>
            <p:nvPr/>
          </p:nvSpPr>
          <p:spPr>
            <a:xfrm>
              <a:off x="1664898" y="5020574"/>
              <a:ext cx="453970" cy="359394"/>
            </a:xfrm>
            <a:prstGeom prst="rect">
              <a:avLst/>
            </a:prstGeom>
            <a:noFill/>
          </p:spPr>
          <p:txBody>
            <a:bodyPr wrap="none" rtlCol="0">
              <a:spAutoFit/>
            </a:bodyPr>
            <a:lstStyle/>
            <a:p>
              <a:r>
                <a:rPr lang="en-US" dirty="0" smtClean="0"/>
                <a:t>ON</a:t>
              </a:r>
              <a:endParaRPr lang="en-US" dirty="0"/>
            </a:p>
          </p:txBody>
        </p:sp>
        <p:sp>
          <p:nvSpPr>
            <p:cNvPr id="86" name="TextBox 85"/>
            <p:cNvSpPr txBox="1"/>
            <p:nvPr/>
          </p:nvSpPr>
          <p:spPr>
            <a:xfrm>
              <a:off x="3096883" y="5279366"/>
              <a:ext cx="542136" cy="359394"/>
            </a:xfrm>
            <a:prstGeom prst="rect">
              <a:avLst/>
            </a:prstGeom>
            <a:noFill/>
          </p:spPr>
          <p:txBody>
            <a:bodyPr wrap="none" rtlCol="0">
              <a:spAutoFit/>
            </a:bodyPr>
            <a:lstStyle/>
            <a:p>
              <a:r>
                <a:rPr lang="en-US" dirty="0" smtClean="0"/>
                <a:t>OFF</a:t>
              </a:r>
              <a:endParaRPr lang="en-US" dirty="0"/>
            </a:p>
          </p:txBody>
        </p:sp>
      </p:grpSp>
      <p:grpSp>
        <p:nvGrpSpPr>
          <p:cNvPr id="87" name="Group 86"/>
          <p:cNvGrpSpPr/>
          <p:nvPr/>
        </p:nvGrpSpPr>
        <p:grpSpPr>
          <a:xfrm>
            <a:off x="4994684" y="5178761"/>
            <a:ext cx="3741254" cy="1164529"/>
            <a:chOff x="4994684" y="4991820"/>
            <a:chExt cx="3741254" cy="1164529"/>
          </a:xfrm>
        </p:grpSpPr>
        <p:grpSp>
          <p:nvGrpSpPr>
            <p:cNvPr id="88" name="Group 81"/>
            <p:cNvGrpSpPr/>
            <p:nvPr/>
          </p:nvGrpSpPr>
          <p:grpSpPr>
            <a:xfrm>
              <a:off x="4994684" y="5001888"/>
              <a:ext cx="3741254" cy="1154461"/>
              <a:chOff x="4779034" y="5001888"/>
              <a:chExt cx="3741254" cy="1154461"/>
            </a:xfrm>
          </p:grpSpPr>
          <p:cxnSp>
            <p:nvCxnSpPr>
              <p:cNvPr id="92" name="Straight Connector 91"/>
              <p:cNvCxnSpPr/>
              <p:nvPr/>
            </p:nvCxnSpPr>
            <p:spPr>
              <a:xfrm>
                <a:off x="4934309" y="5538163"/>
                <a:ext cx="3331774" cy="167"/>
              </a:xfrm>
              <a:prstGeom prst="line">
                <a:avLst/>
              </a:prstGeom>
              <a:noFill/>
              <a:ln w="9525" cap="flat" cmpd="sng" algn="ctr">
                <a:solidFill>
                  <a:srgbClr val="4F81BD">
                    <a:shade val="95000"/>
                    <a:satMod val="105000"/>
                  </a:srgbClr>
                </a:solidFill>
                <a:prstDash val="solid"/>
              </a:ln>
              <a:effectLst/>
            </p:spPr>
          </p:cxnSp>
          <p:cxnSp>
            <p:nvCxnSpPr>
              <p:cNvPr id="93" name="Straight Connector 92"/>
              <p:cNvCxnSpPr/>
              <p:nvPr/>
            </p:nvCxnSpPr>
            <p:spPr>
              <a:xfrm>
                <a:off x="5609606" y="5462130"/>
                <a:ext cx="0" cy="152400"/>
              </a:xfrm>
              <a:prstGeom prst="line">
                <a:avLst/>
              </a:prstGeom>
              <a:noFill/>
              <a:ln w="9525" cap="flat" cmpd="sng" algn="ctr">
                <a:solidFill>
                  <a:srgbClr val="4F81BD">
                    <a:shade val="95000"/>
                    <a:satMod val="105000"/>
                  </a:srgbClr>
                </a:solidFill>
                <a:prstDash val="solid"/>
              </a:ln>
              <a:effectLst/>
            </p:spPr>
          </p:cxnSp>
          <p:cxnSp>
            <p:nvCxnSpPr>
              <p:cNvPr id="94" name="Straight Connector 93"/>
              <p:cNvCxnSpPr/>
              <p:nvPr/>
            </p:nvCxnSpPr>
            <p:spPr>
              <a:xfrm>
                <a:off x="8266083" y="5462130"/>
                <a:ext cx="0" cy="152400"/>
              </a:xfrm>
              <a:prstGeom prst="line">
                <a:avLst/>
              </a:prstGeom>
              <a:noFill/>
              <a:ln w="9525" cap="flat" cmpd="sng" algn="ctr">
                <a:solidFill>
                  <a:srgbClr val="4F81BD">
                    <a:shade val="95000"/>
                    <a:satMod val="105000"/>
                  </a:srgbClr>
                </a:solidFill>
                <a:prstDash val="solid"/>
              </a:ln>
              <a:effectLst/>
            </p:spPr>
          </p:cxnSp>
          <p:sp>
            <p:nvSpPr>
              <p:cNvPr id="95" name="TextBox 94"/>
              <p:cNvSpPr txBox="1"/>
              <p:nvPr/>
            </p:nvSpPr>
            <p:spPr>
              <a:xfrm>
                <a:off x="4779034" y="5581463"/>
                <a:ext cx="2042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96" name="TextBox 95"/>
              <p:cNvSpPr txBox="1"/>
              <p:nvPr/>
            </p:nvSpPr>
            <p:spPr>
              <a:xfrm>
                <a:off x="8111332" y="5546956"/>
                <a:ext cx="28344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97" name="TextBox 96"/>
              <p:cNvSpPr txBox="1"/>
              <p:nvPr/>
            </p:nvSpPr>
            <p:spPr>
              <a:xfrm>
                <a:off x="8343191" y="5328420"/>
                <a:ext cx="17709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t</a:t>
                </a:r>
                <a:endParaRPr kumimoji="0" lang="en-US" sz="1800" b="0" i="0" u="none" strike="noStrike" kern="0" cap="none" spc="0" normalizeH="0" baseline="0" noProof="0" dirty="0">
                  <a:ln>
                    <a:noFill/>
                  </a:ln>
                  <a:solidFill>
                    <a:sysClr val="windowText" lastClr="000000"/>
                  </a:solidFill>
                  <a:effectLst/>
                  <a:uLnTx/>
                  <a:uFillTx/>
                </a:endParaRPr>
              </a:p>
            </p:txBody>
          </p:sp>
          <p:sp>
            <p:nvSpPr>
              <p:cNvPr id="98" name="Freeform 97"/>
              <p:cNvSpPr/>
              <p:nvPr/>
            </p:nvSpPr>
            <p:spPr>
              <a:xfrm>
                <a:off x="6909336" y="5001888"/>
                <a:ext cx="1337284" cy="534838"/>
              </a:xfrm>
              <a:custGeom>
                <a:avLst/>
                <a:gdLst>
                  <a:gd name="connsiteX0" fmla="*/ 86265 w 1975449"/>
                  <a:gd name="connsiteY0" fmla="*/ 534838 h 534838"/>
                  <a:gd name="connsiteX1" fmla="*/ 94891 w 1975449"/>
                  <a:gd name="connsiteY1" fmla="*/ 414068 h 534838"/>
                  <a:gd name="connsiteX2" fmla="*/ 94891 w 1975449"/>
                  <a:gd name="connsiteY2" fmla="*/ 396815 h 534838"/>
                  <a:gd name="connsiteX3" fmla="*/ 138023 w 1975449"/>
                  <a:gd name="connsiteY3" fmla="*/ 319177 h 534838"/>
                  <a:gd name="connsiteX4" fmla="*/ 923027 w 1975449"/>
                  <a:gd name="connsiteY4" fmla="*/ 276045 h 534838"/>
                  <a:gd name="connsiteX5" fmla="*/ 1457865 w 1975449"/>
                  <a:gd name="connsiteY5" fmla="*/ 181155 h 534838"/>
                  <a:gd name="connsiteX6" fmla="*/ 1975449 w 1975449"/>
                  <a:gd name="connsiteY6" fmla="*/ 0 h 53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5449" h="534838">
                    <a:moveTo>
                      <a:pt x="86265" y="534838"/>
                    </a:moveTo>
                    <a:cubicBezTo>
                      <a:pt x="89859" y="485955"/>
                      <a:pt x="93453" y="437072"/>
                      <a:pt x="94891" y="414068"/>
                    </a:cubicBezTo>
                    <a:cubicBezTo>
                      <a:pt x="96329" y="391064"/>
                      <a:pt x="87702" y="412630"/>
                      <a:pt x="94891" y="396815"/>
                    </a:cubicBezTo>
                    <a:cubicBezTo>
                      <a:pt x="102080" y="381000"/>
                      <a:pt x="0" y="339305"/>
                      <a:pt x="138023" y="319177"/>
                    </a:cubicBezTo>
                    <a:cubicBezTo>
                      <a:pt x="276046" y="299049"/>
                      <a:pt x="703053" y="299049"/>
                      <a:pt x="923027" y="276045"/>
                    </a:cubicBezTo>
                    <a:cubicBezTo>
                      <a:pt x="1143001" y="253041"/>
                      <a:pt x="1282461" y="227163"/>
                      <a:pt x="1457865" y="181155"/>
                    </a:cubicBezTo>
                    <a:cubicBezTo>
                      <a:pt x="1633269" y="135148"/>
                      <a:pt x="1804359" y="67574"/>
                      <a:pt x="1975449" y="0"/>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S Gothic"/>
                  <a:cs typeface="+mn-cs"/>
                </a:endParaRPr>
              </a:p>
            </p:txBody>
          </p:sp>
          <p:sp>
            <p:nvSpPr>
              <p:cNvPr id="99" name="TextBox 98"/>
              <p:cNvSpPr txBox="1"/>
              <p:nvPr/>
            </p:nvSpPr>
            <p:spPr>
              <a:xfrm>
                <a:off x="6755922" y="5535288"/>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48</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100" name="Straight Connector 99"/>
              <p:cNvCxnSpPr/>
              <p:nvPr/>
            </p:nvCxnSpPr>
            <p:spPr>
              <a:xfrm>
                <a:off x="4933910" y="5467888"/>
                <a:ext cx="0" cy="152400"/>
              </a:xfrm>
              <a:prstGeom prst="line">
                <a:avLst/>
              </a:prstGeom>
              <a:noFill/>
              <a:ln w="9525" cap="flat" cmpd="sng" algn="ctr">
                <a:solidFill>
                  <a:srgbClr val="4F81BD">
                    <a:shade val="95000"/>
                    <a:satMod val="105000"/>
                  </a:srgbClr>
                </a:solidFill>
                <a:prstDash val="solid"/>
              </a:ln>
              <a:effectLst/>
            </p:spPr>
          </p:cxnSp>
          <p:sp>
            <p:nvSpPr>
              <p:cNvPr id="101" name="TextBox 100"/>
              <p:cNvSpPr txBox="1"/>
              <p:nvPr/>
            </p:nvSpPr>
            <p:spPr>
              <a:xfrm>
                <a:off x="5381447" y="5566919"/>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16</a:t>
                </a:r>
                <a:endParaRPr kumimoji="0" lang="en-US" sz="1800" b="0" i="0" u="none" strike="noStrike" kern="0" cap="none" spc="0" normalizeH="0" baseline="0" noProof="0" dirty="0">
                  <a:ln>
                    <a:noFill/>
                  </a:ln>
                  <a:solidFill>
                    <a:sysClr val="windowText" lastClr="000000"/>
                  </a:solidFill>
                  <a:effectLst/>
                  <a:uLnTx/>
                  <a:uFillTx/>
                </a:endParaRPr>
              </a:p>
            </p:txBody>
          </p:sp>
          <p:sp>
            <p:nvSpPr>
              <p:cNvPr id="102" name="TextBox 101"/>
              <p:cNvSpPr txBox="1"/>
              <p:nvPr/>
            </p:nvSpPr>
            <p:spPr>
              <a:xfrm>
                <a:off x="6176514" y="5796955"/>
                <a:ext cx="721672" cy="359394"/>
              </a:xfrm>
              <a:prstGeom prst="rect">
                <a:avLst/>
              </a:prstGeom>
              <a:noFill/>
            </p:spPr>
            <p:txBody>
              <a:bodyPr wrap="none" rtlCol="0">
                <a:spAutoFit/>
              </a:bodyPr>
              <a:lstStyle/>
              <a:p>
                <a:r>
                  <a:rPr lang="en-US" dirty="0" smtClean="0"/>
                  <a:t>Data 0</a:t>
                </a:r>
                <a:endParaRPr lang="en-US" dirty="0"/>
              </a:p>
            </p:txBody>
          </p:sp>
        </p:grpSp>
        <p:sp>
          <p:nvSpPr>
            <p:cNvPr id="89" name="TextBox 88"/>
            <p:cNvSpPr txBox="1"/>
            <p:nvPr/>
          </p:nvSpPr>
          <p:spPr>
            <a:xfrm>
              <a:off x="5155723" y="5164332"/>
              <a:ext cx="671979" cy="661015"/>
            </a:xfrm>
            <a:prstGeom prst="rect">
              <a:avLst/>
            </a:prstGeom>
            <a:noFill/>
          </p:spPr>
          <p:txBody>
            <a:bodyPr wrap="none" rtlCol="0">
              <a:spAutoFit/>
            </a:bodyPr>
            <a:lstStyle/>
            <a:p>
              <a:pPr algn="ctr"/>
              <a:r>
                <a:rPr lang="en-US" dirty="0" smtClean="0"/>
                <a:t>Blank</a:t>
              </a:r>
            </a:p>
            <a:p>
              <a:pPr algn="ctr"/>
              <a:r>
                <a:rPr lang="en-US" dirty="0" smtClean="0"/>
                <a:t>GI</a:t>
              </a:r>
              <a:endParaRPr lang="en-US" dirty="0"/>
            </a:p>
          </p:txBody>
        </p:sp>
        <p:sp>
          <p:nvSpPr>
            <p:cNvPr id="90" name="TextBox 89"/>
            <p:cNvSpPr txBox="1"/>
            <p:nvPr/>
          </p:nvSpPr>
          <p:spPr>
            <a:xfrm>
              <a:off x="6216769" y="5198853"/>
              <a:ext cx="542136" cy="359394"/>
            </a:xfrm>
            <a:prstGeom prst="rect">
              <a:avLst/>
            </a:prstGeom>
            <a:noFill/>
          </p:spPr>
          <p:txBody>
            <a:bodyPr wrap="none" rtlCol="0">
              <a:spAutoFit/>
            </a:bodyPr>
            <a:lstStyle/>
            <a:p>
              <a:r>
                <a:rPr lang="en-US" dirty="0" smtClean="0"/>
                <a:t>OFF</a:t>
              </a:r>
              <a:endParaRPr lang="en-US" dirty="0"/>
            </a:p>
          </p:txBody>
        </p:sp>
        <p:sp>
          <p:nvSpPr>
            <p:cNvPr id="91" name="TextBox 90"/>
            <p:cNvSpPr txBox="1"/>
            <p:nvPr/>
          </p:nvSpPr>
          <p:spPr>
            <a:xfrm>
              <a:off x="7545238" y="4991820"/>
              <a:ext cx="453970" cy="359394"/>
            </a:xfrm>
            <a:prstGeom prst="rect">
              <a:avLst/>
            </a:prstGeom>
            <a:noFill/>
          </p:spPr>
          <p:txBody>
            <a:bodyPr wrap="none" rtlCol="0">
              <a:spAutoFit/>
            </a:bodyPr>
            <a:lstStyle/>
            <a:p>
              <a:r>
                <a:rPr lang="en-US" dirty="0" smtClean="0"/>
                <a:t>ON</a:t>
              </a:r>
              <a:endParaRPr lang="en-US" dirty="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7" name="Title 1"/>
          <p:cNvSpPr>
            <a:spLocks noGrp="1"/>
          </p:cNvSpPr>
          <p:nvPr>
            <p:ph type="title"/>
          </p:nvPr>
        </p:nvSpPr>
        <p:spPr>
          <a:xfrm>
            <a:off x="685800" y="762000"/>
            <a:ext cx="7772400" cy="533400"/>
          </a:xfrm>
        </p:spPr>
        <p:txBody>
          <a:bodyPr/>
          <a:lstStyle/>
          <a:p>
            <a:pPr lvl="0" defTabSz="784225" eaLnBrk="1" fontAlgn="ctr" hangingPunct="1">
              <a:defRPr/>
            </a:pPr>
            <a:r>
              <a:rPr lang="en-US" altLang="zh-CN" sz="2800" dirty="0" smtClean="0">
                <a:solidFill>
                  <a:schemeClr val="tx1"/>
                </a:solidFill>
              </a:rPr>
              <a:t>How to generate WUR frames for Multi band scheduling: </a:t>
            </a:r>
            <a:r>
              <a:rPr lang="en-US" altLang="zh-CN" sz="2800" dirty="0" smtClean="0">
                <a:solidFill>
                  <a:srgbClr val="0000FF"/>
                </a:solidFill>
              </a:rPr>
              <a:t>WUR Frame 2</a:t>
            </a:r>
          </a:p>
        </p:txBody>
      </p:sp>
      <p:cxnSp>
        <p:nvCxnSpPr>
          <p:cNvPr id="9" name="직선 연결선 7"/>
          <p:cNvCxnSpPr>
            <a:cxnSpLocks noChangeShapeType="1"/>
          </p:cNvCxnSpPr>
          <p:nvPr/>
        </p:nvCxnSpPr>
        <p:spPr bwMode="auto">
          <a:xfrm>
            <a:off x="1233587" y="1989343"/>
            <a:ext cx="6340415" cy="1956"/>
          </a:xfrm>
          <a:prstGeom prst="line">
            <a:avLst/>
          </a:prstGeom>
          <a:noFill/>
          <a:ln w="12700" algn="ctr">
            <a:solidFill>
              <a:srgbClr val="000000"/>
            </a:solidFill>
            <a:round/>
            <a:headEnd type="none" w="sm" len="sm"/>
            <a:tailEnd type="none" w="sm" len="sm"/>
          </a:ln>
        </p:spPr>
      </p:cxnSp>
      <p:sp>
        <p:nvSpPr>
          <p:cNvPr id="10" name="TextBox 9"/>
          <p:cNvSpPr txBox="1">
            <a:spLocks noChangeArrowheads="1"/>
          </p:cNvSpPr>
          <p:nvPr/>
        </p:nvSpPr>
        <p:spPr bwMode="auto">
          <a:xfrm>
            <a:off x="1400361" y="1979521"/>
            <a:ext cx="6035615" cy="276999"/>
          </a:xfrm>
          <a:prstGeom prst="rect">
            <a:avLst/>
          </a:prstGeom>
          <a:noFill/>
          <a:ln w="9525">
            <a:noFill/>
            <a:miter lim="800000"/>
            <a:headEnd/>
            <a:tailEnd/>
          </a:ln>
        </p:spPr>
        <p:txBody>
          <a:bodyPr wrap="square">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altLang="ko-KR"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-32 -31 -</a:t>
            </a:r>
            <a:r>
              <a:rPr kumimoji="1" lang="en-US" altLang="ko-KR"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30</a:t>
            </a:r>
            <a:r>
              <a:rPr kumimoji="1" lang="en-US" altLang="ko-KR" sz="1200" b="0" i="0" u="none" strike="noStrike" kern="0" cap="none" spc="0" normalizeH="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 -</a:t>
            </a:r>
            <a:r>
              <a:rPr kumimoji="1" lang="en-US" altLang="ko-KR"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29  -28  -27 -26 -25 -24 -23 -22 -21 -20 -19 -18 -17 -16 -15   ……….  29  </a:t>
            </a:r>
            <a:r>
              <a:rPr kumimoji="1" lang="en-US" altLang="ko-KR"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30  31</a:t>
            </a:r>
            <a:endParaRPr kumimoji="1" lang="ko-KR" altLang="en-US"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cxnSp>
        <p:nvCxnSpPr>
          <p:cNvPr id="11" name="직선 화살표 연결선 10"/>
          <p:cNvCxnSpPr>
            <a:cxnSpLocks noChangeShapeType="1"/>
          </p:cNvCxnSpPr>
          <p:nvPr/>
        </p:nvCxnSpPr>
        <p:spPr bwMode="auto">
          <a:xfrm flipV="1">
            <a:off x="4099024" y="1600235"/>
            <a:ext cx="0" cy="380482"/>
          </a:xfrm>
          <a:prstGeom prst="straightConnector1">
            <a:avLst/>
          </a:prstGeom>
          <a:noFill/>
          <a:ln w="12700" algn="ctr">
            <a:solidFill>
              <a:srgbClr val="FF0000"/>
            </a:solidFill>
            <a:round/>
            <a:headEnd type="none" w="sm" len="sm"/>
            <a:tailEnd type="arrow" w="med" len="med"/>
          </a:ln>
        </p:spPr>
      </p:cxnSp>
      <p:cxnSp>
        <p:nvCxnSpPr>
          <p:cNvPr id="12" name="직선 화살표 연결선 11"/>
          <p:cNvCxnSpPr>
            <a:cxnSpLocks noChangeShapeType="1"/>
          </p:cNvCxnSpPr>
          <p:nvPr/>
        </p:nvCxnSpPr>
        <p:spPr bwMode="auto">
          <a:xfrm flipV="1">
            <a:off x="4582105" y="1600235"/>
            <a:ext cx="0" cy="380482"/>
          </a:xfrm>
          <a:prstGeom prst="straightConnector1">
            <a:avLst/>
          </a:prstGeom>
          <a:noFill/>
          <a:ln w="12700" algn="ctr">
            <a:solidFill>
              <a:srgbClr val="FF0000"/>
            </a:solidFill>
            <a:round/>
            <a:headEnd type="none" w="sm" len="sm"/>
            <a:tailEnd type="arrow" w="med" len="med"/>
          </a:ln>
        </p:spPr>
      </p:cxnSp>
      <p:cxnSp>
        <p:nvCxnSpPr>
          <p:cNvPr id="13" name="직선 화살표 연결선 12"/>
          <p:cNvCxnSpPr>
            <a:cxnSpLocks noChangeShapeType="1"/>
          </p:cNvCxnSpPr>
          <p:nvPr/>
        </p:nvCxnSpPr>
        <p:spPr bwMode="auto">
          <a:xfrm flipV="1">
            <a:off x="5060112" y="1608860"/>
            <a:ext cx="0" cy="380482"/>
          </a:xfrm>
          <a:prstGeom prst="straightConnector1">
            <a:avLst/>
          </a:prstGeom>
          <a:noFill/>
          <a:ln w="12700" algn="ctr">
            <a:solidFill>
              <a:srgbClr val="FF0000"/>
            </a:solidFill>
            <a:round/>
            <a:headEnd type="none" w="sm" len="sm"/>
            <a:tailEnd type="arrow" w="med" len="med"/>
          </a:ln>
        </p:spPr>
      </p:cxnSp>
      <p:cxnSp>
        <p:nvCxnSpPr>
          <p:cNvPr id="14" name="직선 화살표 연결선 13"/>
          <p:cNvCxnSpPr>
            <a:cxnSpLocks noChangeShapeType="1"/>
          </p:cNvCxnSpPr>
          <p:nvPr/>
        </p:nvCxnSpPr>
        <p:spPr bwMode="auto">
          <a:xfrm flipV="1">
            <a:off x="2594880" y="1617487"/>
            <a:ext cx="0" cy="380482"/>
          </a:xfrm>
          <a:prstGeom prst="straightConnector1">
            <a:avLst/>
          </a:prstGeom>
          <a:noFill/>
          <a:ln w="12700" algn="ctr">
            <a:solidFill>
              <a:srgbClr val="FF0000"/>
            </a:solidFill>
            <a:round/>
            <a:headEnd type="none" w="sm" len="sm"/>
            <a:tailEnd type="arrow" w="med" len="med"/>
          </a:ln>
        </p:spPr>
      </p:cxnSp>
      <p:cxnSp>
        <p:nvCxnSpPr>
          <p:cNvPr id="15" name="직선 화살표 연결선 15"/>
          <p:cNvCxnSpPr>
            <a:cxnSpLocks noChangeShapeType="1"/>
          </p:cNvCxnSpPr>
          <p:nvPr/>
        </p:nvCxnSpPr>
        <p:spPr bwMode="auto">
          <a:xfrm flipV="1">
            <a:off x="3147213" y="1608862"/>
            <a:ext cx="0" cy="380482"/>
          </a:xfrm>
          <a:prstGeom prst="straightConnector1">
            <a:avLst/>
          </a:prstGeom>
          <a:noFill/>
          <a:ln w="12700" algn="ctr">
            <a:solidFill>
              <a:srgbClr val="FF0000"/>
            </a:solidFill>
            <a:round/>
            <a:headEnd type="none" w="sm" len="sm"/>
            <a:tailEnd type="arrow" w="med" len="med"/>
          </a:ln>
        </p:spPr>
      </p:cxnSp>
      <p:cxnSp>
        <p:nvCxnSpPr>
          <p:cNvPr id="16" name="직선 화살표 연결선 16"/>
          <p:cNvCxnSpPr>
            <a:cxnSpLocks noChangeShapeType="1"/>
          </p:cNvCxnSpPr>
          <p:nvPr/>
        </p:nvCxnSpPr>
        <p:spPr bwMode="auto">
          <a:xfrm flipV="1">
            <a:off x="3392814" y="1617488"/>
            <a:ext cx="0" cy="380482"/>
          </a:xfrm>
          <a:prstGeom prst="straightConnector1">
            <a:avLst/>
          </a:prstGeom>
          <a:noFill/>
          <a:ln w="12700" algn="ctr">
            <a:solidFill>
              <a:srgbClr val="FF0000"/>
            </a:solidFill>
            <a:round/>
            <a:headEnd type="none" w="sm" len="sm"/>
            <a:tailEnd type="arrow" w="med" len="med"/>
          </a:ln>
        </p:spPr>
      </p:cxnSp>
      <p:cxnSp>
        <p:nvCxnSpPr>
          <p:cNvPr id="17" name="직선 화살표 연결선 14"/>
          <p:cNvCxnSpPr>
            <a:cxnSpLocks noChangeShapeType="1"/>
          </p:cNvCxnSpPr>
          <p:nvPr/>
        </p:nvCxnSpPr>
        <p:spPr bwMode="auto">
          <a:xfrm flipV="1">
            <a:off x="3835917" y="1998487"/>
            <a:ext cx="0" cy="380482"/>
          </a:xfrm>
          <a:prstGeom prst="straightConnector1">
            <a:avLst/>
          </a:prstGeom>
          <a:noFill/>
          <a:ln w="12700" algn="ctr">
            <a:solidFill>
              <a:srgbClr val="FF0000"/>
            </a:solidFill>
            <a:round/>
            <a:headEnd type="arrow" w="sm" len="sm"/>
            <a:tailEnd type="none" w="med" len="med"/>
          </a:ln>
        </p:spPr>
      </p:cxnSp>
      <p:cxnSp>
        <p:nvCxnSpPr>
          <p:cNvPr id="18" name="직선 화살표 연결선 14"/>
          <p:cNvCxnSpPr>
            <a:cxnSpLocks noChangeShapeType="1"/>
          </p:cNvCxnSpPr>
          <p:nvPr/>
        </p:nvCxnSpPr>
        <p:spPr bwMode="auto">
          <a:xfrm flipV="1">
            <a:off x="5306716" y="1998488"/>
            <a:ext cx="0" cy="380482"/>
          </a:xfrm>
          <a:prstGeom prst="straightConnector1">
            <a:avLst/>
          </a:prstGeom>
          <a:noFill/>
          <a:ln w="12700" algn="ctr">
            <a:solidFill>
              <a:srgbClr val="FF0000"/>
            </a:solidFill>
            <a:round/>
            <a:headEnd type="arrow" w="sm" len="sm"/>
            <a:tailEnd type="none" w="med" len="med"/>
          </a:ln>
        </p:spPr>
      </p:cxnSp>
      <p:cxnSp>
        <p:nvCxnSpPr>
          <p:cNvPr id="19" name="직선 화살표 연결선 14"/>
          <p:cNvCxnSpPr>
            <a:cxnSpLocks noChangeShapeType="1"/>
          </p:cNvCxnSpPr>
          <p:nvPr/>
        </p:nvCxnSpPr>
        <p:spPr bwMode="auto">
          <a:xfrm flipV="1">
            <a:off x="4809270" y="1998488"/>
            <a:ext cx="0" cy="380482"/>
          </a:xfrm>
          <a:prstGeom prst="straightConnector1">
            <a:avLst/>
          </a:prstGeom>
          <a:noFill/>
          <a:ln w="12700" algn="ctr">
            <a:solidFill>
              <a:srgbClr val="FF0000"/>
            </a:solidFill>
            <a:round/>
            <a:headEnd type="arrow" w="sm" len="sm"/>
            <a:tailEnd type="none" w="med" len="med"/>
          </a:ln>
        </p:spPr>
      </p:cxnSp>
      <p:cxnSp>
        <p:nvCxnSpPr>
          <p:cNvPr id="20" name="직선 화살표 연결선 14"/>
          <p:cNvCxnSpPr>
            <a:cxnSpLocks noChangeShapeType="1"/>
          </p:cNvCxnSpPr>
          <p:nvPr/>
        </p:nvCxnSpPr>
        <p:spPr bwMode="auto">
          <a:xfrm flipV="1">
            <a:off x="3610198" y="1989860"/>
            <a:ext cx="0" cy="380482"/>
          </a:xfrm>
          <a:prstGeom prst="straightConnector1">
            <a:avLst/>
          </a:prstGeom>
          <a:noFill/>
          <a:ln w="12700" algn="ctr">
            <a:solidFill>
              <a:srgbClr val="FF0000"/>
            </a:solidFill>
            <a:round/>
            <a:headEnd type="arrow" w="sm" len="sm"/>
            <a:tailEnd type="none" w="med" len="med"/>
          </a:ln>
        </p:spPr>
      </p:cxnSp>
      <p:cxnSp>
        <p:nvCxnSpPr>
          <p:cNvPr id="21" name="직선 화살표 연결선 13"/>
          <p:cNvCxnSpPr>
            <a:cxnSpLocks noChangeShapeType="1"/>
          </p:cNvCxnSpPr>
          <p:nvPr/>
        </p:nvCxnSpPr>
        <p:spPr bwMode="auto">
          <a:xfrm flipV="1">
            <a:off x="5549686" y="1600234"/>
            <a:ext cx="0" cy="380482"/>
          </a:xfrm>
          <a:prstGeom prst="straightConnector1">
            <a:avLst/>
          </a:prstGeom>
          <a:noFill/>
          <a:ln w="12700" algn="ctr">
            <a:solidFill>
              <a:srgbClr val="FF0000"/>
            </a:solidFill>
            <a:round/>
            <a:headEnd type="none" w="sm" len="sm"/>
            <a:tailEnd type="arrow" w="med" len="med"/>
          </a:ln>
        </p:spPr>
      </p:cxnSp>
      <p:grpSp>
        <p:nvGrpSpPr>
          <p:cNvPr id="22" name="Group 21"/>
          <p:cNvGrpSpPr/>
          <p:nvPr/>
        </p:nvGrpSpPr>
        <p:grpSpPr>
          <a:xfrm>
            <a:off x="2856816" y="2968962"/>
            <a:ext cx="3487888" cy="1362974"/>
            <a:chOff x="838200" y="3022122"/>
            <a:chExt cx="3487888" cy="1362974"/>
          </a:xfrm>
        </p:grpSpPr>
        <p:cxnSp>
          <p:nvCxnSpPr>
            <p:cNvPr id="23" name="Straight Connector 22"/>
            <p:cNvCxnSpPr/>
            <p:nvPr/>
          </p:nvCxnSpPr>
          <p:spPr>
            <a:xfrm>
              <a:off x="1092678" y="3998512"/>
              <a:ext cx="2895600" cy="0"/>
            </a:xfrm>
            <a:prstGeom prst="line">
              <a:avLst/>
            </a:prstGeom>
            <a:noFill/>
            <a:ln w="9525" cap="flat" cmpd="sng" algn="ctr">
              <a:solidFill>
                <a:srgbClr val="4F81BD">
                  <a:shade val="95000"/>
                  <a:satMod val="105000"/>
                </a:srgbClr>
              </a:solidFill>
              <a:prstDash val="solid"/>
            </a:ln>
            <a:effectLst/>
          </p:spPr>
        </p:cxnSp>
        <p:cxnSp>
          <p:nvCxnSpPr>
            <p:cNvPr id="24" name="Straight Connector 23"/>
            <p:cNvCxnSpPr/>
            <p:nvPr/>
          </p:nvCxnSpPr>
          <p:spPr>
            <a:xfrm>
              <a:off x="1092678" y="3922312"/>
              <a:ext cx="0" cy="152400"/>
            </a:xfrm>
            <a:prstGeom prst="line">
              <a:avLst/>
            </a:prstGeom>
            <a:noFill/>
            <a:ln w="9525" cap="flat" cmpd="sng" algn="ctr">
              <a:solidFill>
                <a:srgbClr val="4F81BD">
                  <a:shade val="95000"/>
                  <a:satMod val="105000"/>
                </a:srgbClr>
              </a:solidFill>
              <a:prstDash val="solid"/>
            </a:ln>
            <a:effectLst/>
          </p:spPr>
        </p:cxnSp>
        <p:cxnSp>
          <p:nvCxnSpPr>
            <p:cNvPr id="25" name="Straight Connector 24"/>
            <p:cNvCxnSpPr/>
            <p:nvPr/>
          </p:nvCxnSpPr>
          <p:spPr>
            <a:xfrm>
              <a:off x="3988278" y="3922312"/>
              <a:ext cx="0" cy="152400"/>
            </a:xfrm>
            <a:prstGeom prst="line">
              <a:avLst/>
            </a:prstGeom>
            <a:noFill/>
            <a:ln w="9525" cap="flat" cmpd="sng" algn="ctr">
              <a:solidFill>
                <a:srgbClr val="4F81BD">
                  <a:shade val="95000"/>
                  <a:satMod val="105000"/>
                </a:srgbClr>
              </a:solidFill>
              <a:prstDash val="solid"/>
            </a:ln>
            <a:effectLst/>
          </p:spPr>
        </p:cxnSp>
        <p:sp>
          <p:nvSpPr>
            <p:cNvPr id="26" name="TextBox 25"/>
            <p:cNvSpPr txBox="1"/>
            <p:nvPr/>
          </p:nvSpPr>
          <p:spPr>
            <a:xfrm>
              <a:off x="4064478" y="3846112"/>
              <a:ext cx="26161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t</a:t>
              </a:r>
            </a:p>
          </p:txBody>
        </p:sp>
        <p:sp>
          <p:nvSpPr>
            <p:cNvPr id="27" name="TextBox 26"/>
            <p:cNvSpPr txBox="1"/>
            <p:nvPr/>
          </p:nvSpPr>
          <p:spPr>
            <a:xfrm>
              <a:off x="3780922" y="3989886"/>
              <a:ext cx="41870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63</a:t>
              </a:r>
              <a:endParaRPr kumimoji="0" lang="en-US" sz="1800" b="0" i="0" u="none" strike="noStrike" kern="0" cap="none" spc="0" normalizeH="0" baseline="0" noProof="0" dirty="0">
                <a:ln>
                  <a:noFill/>
                </a:ln>
                <a:solidFill>
                  <a:sysClr val="windowText" lastClr="000000"/>
                </a:solidFill>
                <a:effectLst/>
                <a:uLnTx/>
                <a:uFillTx/>
              </a:endParaRPr>
            </a:p>
          </p:txBody>
        </p:sp>
        <p:sp>
          <p:nvSpPr>
            <p:cNvPr id="28" name="TextBox 27"/>
            <p:cNvSpPr txBox="1"/>
            <p:nvPr/>
          </p:nvSpPr>
          <p:spPr>
            <a:xfrm>
              <a:off x="838200" y="4015764"/>
              <a:ext cx="30168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29" name="Freeform 28"/>
            <p:cNvSpPr/>
            <p:nvPr/>
          </p:nvSpPr>
          <p:spPr>
            <a:xfrm>
              <a:off x="1078302" y="3393057"/>
              <a:ext cx="2930105" cy="462951"/>
            </a:xfrm>
            <a:custGeom>
              <a:avLst/>
              <a:gdLst>
                <a:gd name="connsiteX0" fmla="*/ 0 w 2930105"/>
                <a:gd name="connsiteY0" fmla="*/ 40256 h 462951"/>
                <a:gd name="connsiteX1" fmla="*/ 258792 w 2930105"/>
                <a:gd name="connsiteY1" fmla="*/ 161026 h 462951"/>
                <a:gd name="connsiteX2" fmla="*/ 845389 w 2930105"/>
                <a:gd name="connsiteY2" fmla="*/ 411192 h 462951"/>
                <a:gd name="connsiteX3" fmla="*/ 1949570 w 2930105"/>
                <a:gd name="connsiteY3" fmla="*/ 428445 h 462951"/>
                <a:gd name="connsiteX4" fmla="*/ 2441275 w 2930105"/>
                <a:gd name="connsiteY4" fmla="*/ 204158 h 462951"/>
                <a:gd name="connsiteX5" fmla="*/ 2855343 w 2930105"/>
                <a:gd name="connsiteY5" fmla="*/ 31630 h 462951"/>
                <a:gd name="connsiteX6" fmla="*/ 2889849 w 2930105"/>
                <a:gd name="connsiteY6" fmla="*/ 14377 h 462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0105" h="462951">
                  <a:moveTo>
                    <a:pt x="0" y="40256"/>
                  </a:moveTo>
                  <a:cubicBezTo>
                    <a:pt x="58947" y="69729"/>
                    <a:pt x="117894" y="99203"/>
                    <a:pt x="258792" y="161026"/>
                  </a:cubicBezTo>
                  <a:cubicBezTo>
                    <a:pt x="399690" y="222849"/>
                    <a:pt x="563593" y="366622"/>
                    <a:pt x="845389" y="411192"/>
                  </a:cubicBezTo>
                  <a:cubicBezTo>
                    <a:pt x="1127185" y="455762"/>
                    <a:pt x="1683589" y="462951"/>
                    <a:pt x="1949570" y="428445"/>
                  </a:cubicBezTo>
                  <a:cubicBezTo>
                    <a:pt x="2215551" y="393939"/>
                    <a:pt x="2290313" y="270294"/>
                    <a:pt x="2441275" y="204158"/>
                  </a:cubicBezTo>
                  <a:cubicBezTo>
                    <a:pt x="2592237" y="138022"/>
                    <a:pt x="2780581" y="63260"/>
                    <a:pt x="2855343" y="31630"/>
                  </a:cubicBezTo>
                  <a:cubicBezTo>
                    <a:pt x="2930105" y="0"/>
                    <a:pt x="2909977" y="7188"/>
                    <a:pt x="2889849" y="14377"/>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cxnSp>
          <p:nvCxnSpPr>
            <p:cNvPr id="30" name="Straight Arrow Connector 29"/>
            <p:cNvCxnSpPr/>
            <p:nvPr/>
          </p:nvCxnSpPr>
          <p:spPr>
            <a:xfrm flipV="1">
              <a:off x="2514600" y="3022122"/>
              <a:ext cx="0" cy="990600"/>
            </a:xfrm>
            <a:prstGeom prst="straightConnector1">
              <a:avLst/>
            </a:prstGeom>
            <a:noFill/>
            <a:ln w="9525" cap="flat" cmpd="sng" algn="ctr">
              <a:solidFill>
                <a:srgbClr val="4F81BD">
                  <a:shade val="95000"/>
                  <a:satMod val="105000"/>
                </a:srgbClr>
              </a:solidFill>
              <a:prstDash val="solid"/>
              <a:tailEnd type="arrow"/>
            </a:ln>
            <a:effectLst/>
          </p:spPr>
        </p:cxnSp>
      </p:grpSp>
      <p:sp>
        <p:nvSpPr>
          <p:cNvPr id="31" name="TextBox 30"/>
          <p:cNvSpPr txBox="1"/>
          <p:nvPr/>
        </p:nvSpPr>
        <p:spPr>
          <a:xfrm>
            <a:off x="4563384" y="2370862"/>
            <a:ext cx="809837" cy="359394"/>
          </a:xfrm>
          <a:prstGeom prst="rect">
            <a:avLst/>
          </a:prstGeom>
          <a:noFill/>
        </p:spPr>
        <p:txBody>
          <a:bodyPr wrap="none" rtlCol="0">
            <a:spAutoFit/>
          </a:bodyPr>
          <a:lstStyle/>
          <a:p>
            <a:r>
              <a:rPr lang="en-US" dirty="0" smtClean="0"/>
              <a:t>64 IFFT</a:t>
            </a:r>
            <a:endParaRPr lang="en-US" dirty="0"/>
          </a:p>
        </p:txBody>
      </p:sp>
      <p:sp>
        <p:nvSpPr>
          <p:cNvPr id="32" name="TextBox 31"/>
          <p:cNvSpPr txBox="1"/>
          <p:nvPr/>
        </p:nvSpPr>
        <p:spPr>
          <a:xfrm>
            <a:off x="4623768" y="4260047"/>
            <a:ext cx="1680012" cy="695575"/>
          </a:xfrm>
          <a:prstGeom prst="rect">
            <a:avLst/>
          </a:prstGeom>
          <a:noFill/>
        </p:spPr>
        <p:txBody>
          <a:bodyPr wrap="none" rtlCol="0">
            <a:spAutoFit/>
          </a:bodyPr>
          <a:lstStyle/>
          <a:p>
            <a:r>
              <a:rPr lang="en-US" dirty="0" smtClean="0"/>
              <a:t>Waveform coding</a:t>
            </a:r>
          </a:p>
          <a:p>
            <a:r>
              <a:rPr lang="en-US" dirty="0" smtClean="0"/>
              <a:t>&amp; Blank GI</a:t>
            </a:r>
            <a:endParaRPr lang="en-US" dirty="0"/>
          </a:p>
        </p:txBody>
      </p:sp>
      <p:cxnSp>
        <p:nvCxnSpPr>
          <p:cNvPr id="33" name="Straight Arrow Connector 32"/>
          <p:cNvCxnSpPr/>
          <p:nvPr/>
        </p:nvCxnSpPr>
        <p:spPr bwMode="auto">
          <a:xfrm>
            <a:off x="4511625" y="2336356"/>
            <a:ext cx="0" cy="457200"/>
          </a:xfrm>
          <a:prstGeom prst="straightConnector1">
            <a:avLst/>
          </a:prstGeom>
          <a:noFill/>
          <a:ln w="25400" cap="flat" cmpd="sng" algn="ctr">
            <a:solidFill>
              <a:schemeClr val="tx1"/>
            </a:solidFill>
            <a:prstDash val="solid"/>
            <a:round/>
            <a:headEnd type="none" w="med" len="med"/>
            <a:tailEnd type="arrow"/>
          </a:ln>
          <a:effectLst/>
        </p:spPr>
      </p:cxnSp>
      <p:cxnSp>
        <p:nvCxnSpPr>
          <p:cNvPr id="34" name="Straight Arrow Connector 33"/>
          <p:cNvCxnSpPr/>
          <p:nvPr/>
        </p:nvCxnSpPr>
        <p:spPr bwMode="auto">
          <a:xfrm>
            <a:off x="4563383" y="4277299"/>
            <a:ext cx="0" cy="595223"/>
          </a:xfrm>
          <a:prstGeom prst="straightConnector1">
            <a:avLst/>
          </a:prstGeom>
          <a:noFill/>
          <a:ln w="25400" cap="flat" cmpd="sng" algn="ctr">
            <a:solidFill>
              <a:schemeClr val="tx1"/>
            </a:solidFill>
            <a:prstDash val="solid"/>
            <a:round/>
            <a:headEnd type="none" w="med" len="med"/>
            <a:tailEnd type="arrow"/>
          </a:ln>
          <a:effectLst/>
        </p:spPr>
      </p:cxnSp>
      <p:grpSp>
        <p:nvGrpSpPr>
          <p:cNvPr id="35" name="Group 34"/>
          <p:cNvGrpSpPr/>
          <p:nvPr/>
        </p:nvGrpSpPr>
        <p:grpSpPr>
          <a:xfrm>
            <a:off x="445694" y="5131315"/>
            <a:ext cx="3741254" cy="1193285"/>
            <a:chOff x="445694" y="5020574"/>
            <a:chExt cx="3741254" cy="1193285"/>
          </a:xfrm>
        </p:grpSpPr>
        <p:cxnSp>
          <p:nvCxnSpPr>
            <p:cNvPr id="36" name="Straight Connector 35"/>
            <p:cNvCxnSpPr/>
            <p:nvPr/>
          </p:nvCxnSpPr>
          <p:spPr>
            <a:xfrm>
              <a:off x="600969" y="5595673"/>
              <a:ext cx="3331774" cy="167"/>
            </a:xfrm>
            <a:prstGeom prst="line">
              <a:avLst/>
            </a:prstGeom>
            <a:noFill/>
            <a:ln w="9525" cap="flat" cmpd="sng" algn="ctr">
              <a:solidFill>
                <a:srgbClr val="4F81BD">
                  <a:shade val="95000"/>
                  <a:satMod val="105000"/>
                </a:srgbClr>
              </a:solidFill>
              <a:prstDash val="solid"/>
            </a:ln>
            <a:effectLst/>
          </p:spPr>
        </p:cxnSp>
        <p:cxnSp>
          <p:nvCxnSpPr>
            <p:cNvPr id="37" name="Straight Connector 36"/>
            <p:cNvCxnSpPr/>
            <p:nvPr/>
          </p:nvCxnSpPr>
          <p:spPr>
            <a:xfrm>
              <a:off x="1276266" y="5519640"/>
              <a:ext cx="0" cy="152400"/>
            </a:xfrm>
            <a:prstGeom prst="line">
              <a:avLst/>
            </a:prstGeom>
            <a:noFill/>
            <a:ln w="9525" cap="flat" cmpd="sng" algn="ctr">
              <a:solidFill>
                <a:srgbClr val="4F81BD">
                  <a:shade val="95000"/>
                  <a:satMod val="105000"/>
                </a:srgbClr>
              </a:solidFill>
              <a:prstDash val="solid"/>
            </a:ln>
            <a:effectLst/>
          </p:spPr>
        </p:cxnSp>
        <p:cxnSp>
          <p:nvCxnSpPr>
            <p:cNvPr id="38" name="Straight Connector 37"/>
            <p:cNvCxnSpPr/>
            <p:nvPr/>
          </p:nvCxnSpPr>
          <p:spPr>
            <a:xfrm>
              <a:off x="3932743" y="5519640"/>
              <a:ext cx="0" cy="152400"/>
            </a:xfrm>
            <a:prstGeom prst="line">
              <a:avLst/>
            </a:prstGeom>
            <a:noFill/>
            <a:ln w="9525" cap="flat" cmpd="sng" algn="ctr">
              <a:solidFill>
                <a:srgbClr val="4F81BD">
                  <a:shade val="95000"/>
                  <a:satMod val="105000"/>
                </a:srgbClr>
              </a:solidFill>
              <a:prstDash val="solid"/>
            </a:ln>
            <a:effectLst/>
          </p:spPr>
        </p:cxnSp>
        <p:sp>
          <p:nvSpPr>
            <p:cNvPr id="39" name="TextBox 38"/>
            <p:cNvSpPr txBox="1"/>
            <p:nvPr/>
          </p:nvSpPr>
          <p:spPr>
            <a:xfrm>
              <a:off x="445694" y="5638973"/>
              <a:ext cx="2042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40" name="TextBox 39"/>
            <p:cNvSpPr txBox="1"/>
            <p:nvPr/>
          </p:nvSpPr>
          <p:spPr>
            <a:xfrm>
              <a:off x="3777992" y="5604466"/>
              <a:ext cx="28344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41" name="TextBox 40"/>
            <p:cNvSpPr txBox="1"/>
            <p:nvPr/>
          </p:nvSpPr>
          <p:spPr>
            <a:xfrm>
              <a:off x="4009851" y="5385930"/>
              <a:ext cx="17709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t</a:t>
              </a:r>
              <a:endParaRPr kumimoji="0" lang="en-US" sz="1800" b="0" i="0" u="none" strike="noStrike" kern="0" cap="none" spc="0" normalizeH="0" baseline="0" noProof="0" dirty="0">
                <a:ln>
                  <a:noFill/>
                </a:ln>
                <a:solidFill>
                  <a:sysClr val="windowText" lastClr="000000"/>
                </a:solidFill>
                <a:effectLst/>
                <a:uLnTx/>
                <a:uFillTx/>
              </a:endParaRPr>
            </a:p>
          </p:txBody>
        </p:sp>
        <p:sp>
          <p:nvSpPr>
            <p:cNvPr id="42" name="Freeform 41"/>
            <p:cNvSpPr/>
            <p:nvPr/>
          </p:nvSpPr>
          <p:spPr>
            <a:xfrm>
              <a:off x="1282096" y="5059398"/>
              <a:ext cx="1337284" cy="534838"/>
            </a:xfrm>
            <a:custGeom>
              <a:avLst/>
              <a:gdLst>
                <a:gd name="connsiteX0" fmla="*/ 86265 w 1975449"/>
                <a:gd name="connsiteY0" fmla="*/ 534838 h 534838"/>
                <a:gd name="connsiteX1" fmla="*/ 94891 w 1975449"/>
                <a:gd name="connsiteY1" fmla="*/ 414068 h 534838"/>
                <a:gd name="connsiteX2" fmla="*/ 94891 w 1975449"/>
                <a:gd name="connsiteY2" fmla="*/ 396815 h 534838"/>
                <a:gd name="connsiteX3" fmla="*/ 138023 w 1975449"/>
                <a:gd name="connsiteY3" fmla="*/ 319177 h 534838"/>
                <a:gd name="connsiteX4" fmla="*/ 923027 w 1975449"/>
                <a:gd name="connsiteY4" fmla="*/ 276045 h 534838"/>
                <a:gd name="connsiteX5" fmla="*/ 1457865 w 1975449"/>
                <a:gd name="connsiteY5" fmla="*/ 181155 h 534838"/>
                <a:gd name="connsiteX6" fmla="*/ 1975449 w 1975449"/>
                <a:gd name="connsiteY6" fmla="*/ 0 h 53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5449" h="534838">
                  <a:moveTo>
                    <a:pt x="86265" y="534838"/>
                  </a:moveTo>
                  <a:cubicBezTo>
                    <a:pt x="89859" y="485955"/>
                    <a:pt x="93453" y="437072"/>
                    <a:pt x="94891" y="414068"/>
                  </a:cubicBezTo>
                  <a:cubicBezTo>
                    <a:pt x="96329" y="391064"/>
                    <a:pt x="87702" y="412630"/>
                    <a:pt x="94891" y="396815"/>
                  </a:cubicBezTo>
                  <a:cubicBezTo>
                    <a:pt x="102080" y="381000"/>
                    <a:pt x="0" y="339305"/>
                    <a:pt x="138023" y="319177"/>
                  </a:cubicBezTo>
                  <a:cubicBezTo>
                    <a:pt x="276046" y="299049"/>
                    <a:pt x="703053" y="299049"/>
                    <a:pt x="923027" y="276045"/>
                  </a:cubicBezTo>
                  <a:cubicBezTo>
                    <a:pt x="1143001" y="253041"/>
                    <a:pt x="1282461" y="227163"/>
                    <a:pt x="1457865" y="181155"/>
                  </a:cubicBezTo>
                  <a:cubicBezTo>
                    <a:pt x="1633269" y="135148"/>
                    <a:pt x="1804359" y="67574"/>
                    <a:pt x="1975449" y="0"/>
                  </a:cubicBezTo>
                </a:path>
              </a:pathLst>
            </a:custGeom>
            <a:noFill/>
            <a:ln w="9525" cap="flat" cmpd="sng" algn="ctr">
              <a:solidFill>
                <a:srgbClr val="4F81BD">
                  <a:shade val="95000"/>
                  <a:satMod val="105000"/>
                </a:srgbClr>
              </a:solidFill>
              <a:prstDash val="solid"/>
            </a:ln>
            <a:effectLst/>
            <a:scene3d>
              <a:camera prst="orthographicFront">
                <a:rot lat="0" lon="10800000" rev="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S Gothic"/>
                <a:cs typeface="+mn-cs"/>
              </a:endParaRPr>
            </a:p>
          </p:txBody>
        </p:sp>
        <p:sp>
          <p:nvSpPr>
            <p:cNvPr id="43" name="TextBox 42"/>
            <p:cNvSpPr txBox="1"/>
            <p:nvPr/>
          </p:nvSpPr>
          <p:spPr>
            <a:xfrm>
              <a:off x="2388078" y="5592798"/>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48</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44" name="Straight Connector 43"/>
            <p:cNvCxnSpPr/>
            <p:nvPr/>
          </p:nvCxnSpPr>
          <p:spPr>
            <a:xfrm>
              <a:off x="600570" y="5525398"/>
              <a:ext cx="0" cy="152400"/>
            </a:xfrm>
            <a:prstGeom prst="line">
              <a:avLst/>
            </a:prstGeom>
            <a:noFill/>
            <a:ln w="9525" cap="flat" cmpd="sng" algn="ctr">
              <a:solidFill>
                <a:srgbClr val="4F81BD">
                  <a:shade val="95000"/>
                  <a:satMod val="105000"/>
                </a:srgbClr>
              </a:solidFill>
              <a:prstDash val="solid"/>
            </a:ln>
            <a:effectLst/>
          </p:spPr>
        </p:cxnSp>
        <p:sp>
          <p:nvSpPr>
            <p:cNvPr id="45" name="TextBox 44"/>
            <p:cNvSpPr txBox="1"/>
            <p:nvPr/>
          </p:nvSpPr>
          <p:spPr>
            <a:xfrm>
              <a:off x="1048107" y="5624429"/>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16</a:t>
              </a:r>
              <a:endParaRPr kumimoji="0" lang="en-US" sz="1800" b="0" i="0" u="none" strike="noStrike" kern="0" cap="none" spc="0" normalizeH="0" baseline="0" noProof="0" dirty="0">
                <a:ln>
                  <a:noFill/>
                </a:ln>
                <a:solidFill>
                  <a:sysClr val="windowText" lastClr="000000"/>
                </a:solidFill>
                <a:effectLst/>
                <a:uLnTx/>
                <a:uFillTx/>
              </a:endParaRPr>
            </a:p>
          </p:txBody>
        </p:sp>
        <p:sp>
          <p:nvSpPr>
            <p:cNvPr id="46" name="TextBox 45"/>
            <p:cNvSpPr txBox="1"/>
            <p:nvPr/>
          </p:nvSpPr>
          <p:spPr>
            <a:xfrm>
              <a:off x="1843174" y="5854465"/>
              <a:ext cx="721672" cy="359394"/>
            </a:xfrm>
            <a:prstGeom prst="rect">
              <a:avLst/>
            </a:prstGeom>
            <a:noFill/>
          </p:spPr>
          <p:txBody>
            <a:bodyPr wrap="none" rtlCol="0">
              <a:spAutoFit/>
            </a:bodyPr>
            <a:lstStyle/>
            <a:p>
              <a:r>
                <a:rPr lang="en-US" dirty="0" smtClean="0"/>
                <a:t>Data 1</a:t>
              </a:r>
              <a:endParaRPr lang="en-US" dirty="0"/>
            </a:p>
          </p:txBody>
        </p:sp>
        <p:sp>
          <p:nvSpPr>
            <p:cNvPr id="47" name="TextBox 46"/>
            <p:cNvSpPr txBox="1"/>
            <p:nvPr/>
          </p:nvSpPr>
          <p:spPr>
            <a:xfrm>
              <a:off x="586598" y="5236218"/>
              <a:ext cx="671979" cy="661015"/>
            </a:xfrm>
            <a:prstGeom prst="rect">
              <a:avLst/>
            </a:prstGeom>
            <a:noFill/>
          </p:spPr>
          <p:txBody>
            <a:bodyPr wrap="none" rtlCol="0">
              <a:spAutoFit/>
            </a:bodyPr>
            <a:lstStyle/>
            <a:p>
              <a:pPr algn="ctr"/>
              <a:r>
                <a:rPr lang="en-US" dirty="0" smtClean="0"/>
                <a:t>Blank</a:t>
              </a:r>
            </a:p>
            <a:p>
              <a:pPr algn="ctr"/>
              <a:r>
                <a:rPr lang="en-US" dirty="0" smtClean="0"/>
                <a:t>GI</a:t>
              </a:r>
              <a:endParaRPr lang="en-US" dirty="0"/>
            </a:p>
          </p:txBody>
        </p:sp>
        <p:sp>
          <p:nvSpPr>
            <p:cNvPr id="48" name="TextBox 47"/>
            <p:cNvSpPr txBox="1"/>
            <p:nvPr/>
          </p:nvSpPr>
          <p:spPr>
            <a:xfrm>
              <a:off x="1664898" y="5020574"/>
              <a:ext cx="453970" cy="359394"/>
            </a:xfrm>
            <a:prstGeom prst="rect">
              <a:avLst/>
            </a:prstGeom>
            <a:noFill/>
          </p:spPr>
          <p:txBody>
            <a:bodyPr wrap="none" rtlCol="0">
              <a:spAutoFit/>
            </a:bodyPr>
            <a:lstStyle/>
            <a:p>
              <a:r>
                <a:rPr lang="en-US" dirty="0" smtClean="0"/>
                <a:t>ON</a:t>
              </a:r>
              <a:endParaRPr lang="en-US" dirty="0"/>
            </a:p>
          </p:txBody>
        </p:sp>
        <p:sp>
          <p:nvSpPr>
            <p:cNvPr id="49" name="TextBox 48"/>
            <p:cNvSpPr txBox="1"/>
            <p:nvPr/>
          </p:nvSpPr>
          <p:spPr>
            <a:xfrm>
              <a:off x="3096883" y="5279366"/>
              <a:ext cx="542136" cy="359394"/>
            </a:xfrm>
            <a:prstGeom prst="rect">
              <a:avLst/>
            </a:prstGeom>
            <a:noFill/>
          </p:spPr>
          <p:txBody>
            <a:bodyPr wrap="none" rtlCol="0">
              <a:spAutoFit/>
            </a:bodyPr>
            <a:lstStyle/>
            <a:p>
              <a:r>
                <a:rPr lang="en-US" dirty="0" smtClean="0"/>
                <a:t>OFF</a:t>
              </a:r>
              <a:endParaRPr lang="en-US" dirty="0"/>
            </a:p>
          </p:txBody>
        </p:sp>
      </p:grpSp>
      <p:grpSp>
        <p:nvGrpSpPr>
          <p:cNvPr id="50" name="Group 49"/>
          <p:cNvGrpSpPr/>
          <p:nvPr/>
        </p:nvGrpSpPr>
        <p:grpSpPr>
          <a:xfrm>
            <a:off x="4994684" y="5102561"/>
            <a:ext cx="3741254" cy="1164529"/>
            <a:chOff x="4994684" y="4991820"/>
            <a:chExt cx="3741254" cy="1164529"/>
          </a:xfrm>
        </p:grpSpPr>
        <p:grpSp>
          <p:nvGrpSpPr>
            <p:cNvPr id="51" name="Group 81"/>
            <p:cNvGrpSpPr/>
            <p:nvPr/>
          </p:nvGrpSpPr>
          <p:grpSpPr>
            <a:xfrm>
              <a:off x="4994684" y="5001888"/>
              <a:ext cx="3741254" cy="1154461"/>
              <a:chOff x="4779034" y="5001888"/>
              <a:chExt cx="3741254" cy="1154461"/>
            </a:xfrm>
          </p:grpSpPr>
          <p:cxnSp>
            <p:nvCxnSpPr>
              <p:cNvPr id="55" name="Straight Connector 54"/>
              <p:cNvCxnSpPr/>
              <p:nvPr/>
            </p:nvCxnSpPr>
            <p:spPr>
              <a:xfrm>
                <a:off x="4934309" y="5538163"/>
                <a:ext cx="3331774" cy="167"/>
              </a:xfrm>
              <a:prstGeom prst="line">
                <a:avLst/>
              </a:prstGeom>
              <a:noFill/>
              <a:ln w="9525" cap="flat" cmpd="sng" algn="ctr">
                <a:solidFill>
                  <a:srgbClr val="4F81BD">
                    <a:shade val="95000"/>
                    <a:satMod val="105000"/>
                  </a:srgbClr>
                </a:solidFill>
                <a:prstDash val="solid"/>
              </a:ln>
              <a:effectLst/>
            </p:spPr>
          </p:cxnSp>
          <p:cxnSp>
            <p:nvCxnSpPr>
              <p:cNvPr id="56" name="Straight Connector 55"/>
              <p:cNvCxnSpPr/>
              <p:nvPr/>
            </p:nvCxnSpPr>
            <p:spPr>
              <a:xfrm>
                <a:off x="5609606" y="5462130"/>
                <a:ext cx="0" cy="152400"/>
              </a:xfrm>
              <a:prstGeom prst="line">
                <a:avLst/>
              </a:prstGeom>
              <a:noFill/>
              <a:ln w="9525" cap="flat" cmpd="sng" algn="ctr">
                <a:solidFill>
                  <a:srgbClr val="4F81BD">
                    <a:shade val="95000"/>
                    <a:satMod val="105000"/>
                  </a:srgbClr>
                </a:solidFill>
                <a:prstDash val="solid"/>
              </a:ln>
              <a:effectLst/>
            </p:spPr>
          </p:cxnSp>
          <p:cxnSp>
            <p:nvCxnSpPr>
              <p:cNvPr id="57" name="Straight Connector 56"/>
              <p:cNvCxnSpPr/>
              <p:nvPr/>
            </p:nvCxnSpPr>
            <p:spPr>
              <a:xfrm>
                <a:off x="8266083" y="5462130"/>
                <a:ext cx="0" cy="152400"/>
              </a:xfrm>
              <a:prstGeom prst="line">
                <a:avLst/>
              </a:prstGeom>
              <a:noFill/>
              <a:ln w="9525" cap="flat" cmpd="sng" algn="ctr">
                <a:solidFill>
                  <a:srgbClr val="4F81BD">
                    <a:shade val="95000"/>
                    <a:satMod val="105000"/>
                  </a:srgbClr>
                </a:solidFill>
                <a:prstDash val="solid"/>
              </a:ln>
              <a:effectLst/>
            </p:spPr>
          </p:cxnSp>
          <p:sp>
            <p:nvSpPr>
              <p:cNvPr id="58" name="TextBox 57"/>
              <p:cNvSpPr txBox="1"/>
              <p:nvPr/>
            </p:nvSpPr>
            <p:spPr>
              <a:xfrm>
                <a:off x="4779034" y="5581463"/>
                <a:ext cx="2042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0</a:t>
                </a:r>
                <a:endParaRPr kumimoji="0" lang="en-US" sz="1800" b="0" i="0" u="none" strike="noStrike" kern="0" cap="none" spc="0" normalizeH="0" baseline="0" noProof="0" dirty="0">
                  <a:ln>
                    <a:noFill/>
                  </a:ln>
                  <a:solidFill>
                    <a:sysClr val="windowText" lastClr="000000"/>
                  </a:solidFill>
                  <a:effectLst/>
                  <a:uLnTx/>
                  <a:uFillTx/>
                </a:endParaRPr>
              </a:p>
            </p:txBody>
          </p:sp>
          <p:sp>
            <p:nvSpPr>
              <p:cNvPr id="59" name="TextBox 58"/>
              <p:cNvSpPr txBox="1"/>
              <p:nvPr/>
            </p:nvSpPr>
            <p:spPr>
              <a:xfrm>
                <a:off x="8111332" y="5546956"/>
                <a:ext cx="28344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79</a:t>
                </a:r>
                <a:endParaRPr kumimoji="0" lang="en-US" sz="1800" b="0" i="0" u="none" strike="noStrike" kern="0" cap="none" spc="0" normalizeH="0" baseline="0" noProof="0" dirty="0">
                  <a:ln>
                    <a:noFill/>
                  </a:ln>
                  <a:solidFill>
                    <a:sysClr val="windowText" lastClr="000000"/>
                  </a:solidFill>
                  <a:effectLst/>
                  <a:uLnTx/>
                  <a:uFillTx/>
                </a:endParaRPr>
              </a:p>
            </p:txBody>
          </p:sp>
          <p:sp>
            <p:nvSpPr>
              <p:cNvPr id="60" name="TextBox 59"/>
              <p:cNvSpPr txBox="1"/>
              <p:nvPr/>
            </p:nvSpPr>
            <p:spPr>
              <a:xfrm>
                <a:off x="8343191" y="5328420"/>
                <a:ext cx="17709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t</a:t>
                </a:r>
                <a:endParaRPr kumimoji="0" lang="en-US" sz="1800" b="0" i="0" u="none" strike="noStrike" kern="0" cap="none" spc="0" normalizeH="0" baseline="0" noProof="0" dirty="0">
                  <a:ln>
                    <a:noFill/>
                  </a:ln>
                  <a:solidFill>
                    <a:sysClr val="windowText" lastClr="000000"/>
                  </a:solidFill>
                  <a:effectLst/>
                  <a:uLnTx/>
                  <a:uFillTx/>
                </a:endParaRPr>
              </a:p>
            </p:txBody>
          </p:sp>
          <p:sp>
            <p:nvSpPr>
              <p:cNvPr id="61" name="Freeform 60"/>
              <p:cNvSpPr/>
              <p:nvPr/>
            </p:nvSpPr>
            <p:spPr>
              <a:xfrm>
                <a:off x="6909336" y="5001888"/>
                <a:ext cx="1337284" cy="534838"/>
              </a:xfrm>
              <a:custGeom>
                <a:avLst/>
                <a:gdLst>
                  <a:gd name="connsiteX0" fmla="*/ 86265 w 1975449"/>
                  <a:gd name="connsiteY0" fmla="*/ 534838 h 534838"/>
                  <a:gd name="connsiteX1" fmla="*/ 94891 w 1975449"/>
                  <a:gd name="connsiteY1" fmla="*/ 414068 h 534838"/>
                  <a:gd name="connsiteX2" fmla="*/ 94891 w 1975449"/>
                  <a:gd name="connsiteY2" fmla="*/ 396815 h 534838"/>
                  <a:gd name="connsiteX3" fmla="*/ 138023 w 1975449"/>
                  <a:gd name="connsiteY3" fmla="*/ 319177 h 534838"/>
                  <a:gd name="connsiteX4" fmla="*/ 923027 w 1975449"/>
                  <a:gd name="connsiteY4" fmla="*/ 276045 h 534838"/>
                  <a:gd name="connsiteX5" fmla="*/ 1457865 w 1975449"/>
                  <a:gd name="connsiteY5" fmla="*/ 181155 h 534838"/>
                  <a:gd name="connsiteX6" fmla="*/ 1975449 w 1975449"/>
                  <a:gd name="connsiteY6" fmla="*/ 0 h 53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5449" h="534838">
                    <a:moveTo>
                      <a:pt x="86265" y="534838"/>
                    </a:moveTo>
                    <a:cubicBezTo>
                      <a:pt x="89859" y="485955"/>
                      <a:pt x="93453" y="437072"/>
                      <a:pt x="94891" y="414068"/>
                    </a:cubicBezTo>
                    <a:cubicBezTo>
                      <a:pt x="96329" y="391064"/>
                      <a:pt x="87702" y="412630"/>
                      <a:pt x="94891" y="396815"/>
                    </a:cubicBezTo>
                    <a:cubicBezTo>
                      <a:pt x="102080" y="381000"/>
                      <a:pt x="0" y="339305"/>
                      <a:pt x="138023" y="319177"/>
                    </a:cubicBezTo>
                    <a:cubicBezTo>
                      <a:pt x="276046" y="299049"/>
                      <a:pt x="703053" y="299049"/>
                      <a:pt x="923027" y="276045"/>
                    </a:cubicBezTo>
                    <a:cubicBezTo>
                      <a:pt x="1143001" y="253041"/>
                      <a:pt x="1282461" y="227163"/>
                      <a:pt x="1457865" y="181155"/>
                    </a:cubicBezTo>
                    <a:cubicBezTo>
                      <a:pt x="1633269" y="135148"/>
                      <a:pt x="1804359" y="67574"/>
                      <a:pt x="1975449" y="0"/>
                    </a:cubicBezTo>
                  </a:path>
                </a:pathLst>
              </a:custGeom>
              <a:no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S Gothic"/>
                  <a:cs typeface="+mn-cs"/>
                </a:endParaRPr>
              </a:p>
            </p:txBody>
          </p:sp>
          <p:sp>
            <p:nvSpPr>
              <p:cNvPr id="62" name="TextBox 61"/>
              <p:cNvSpPr txBox="1"/>
              <p:nvPr/>
            </p:nvSpPr>
            <p:spPr>
              <a:xfrm>
                <a:off x="6755922" y="5535288"/>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48</a:t>
                </a:r>
                <a:endParaRPr kumimoji="0" lang="en-US" sz="1800" b="0" i="0" u="none" strike="noStrike" kern="0" cap="none" spc="0" normalizeH="0" baseline="0" noProof="0" dirty="0">
                  <a:ln>
                    <a:noFill/>
                  </a:ln>
                  <a:solidFill>
                    <a:sysClr val="windowText" lastClr="000000"/>
                  </a:solidFill>
                  <a:effectLst/>
                  <a:uLnTx/>
                  <a:uFillTx/>
                </a:endParaRPr>
              </a:p>
            </p:txBody>
          </p:sp>
          <p:cxnSp>
            <p:nvCxnSpPr>
              <p:cNvPr id="63" name="Straight Connector 62"/>
              <p:cNvCxnSpPr/>
              <p:nvPr/>
            </p:nvCxnSpPr>
            <p:spPr>
              <a:xfrm>
                <a:off x="4933910" y="5467888"/>
                <a:ext cx="0" cy="152400"/>
              </a:xfrm>
              <a:prstGeom prst="line">
                <a:avLst/>
              </a:prstGeom>
              <a:noFill/>
              <a:ln w="9525" cap="flat" cmpd="sng" algn="ctr">
                <a:solidFill>
                  <a:srgbClr val="4F81BD">
                    <a:shade val="95000"/>
                    <a:satMod val="105000"/>
                  </a:srgbClr>
                </a:solidFill>
                <a:prstDash val="solid"/>
              </a:ln>
              <a:effectLst/>
            </p:spPr>
          </p:cxnSp>
          <p:sp>
            <p:nvSpPr>
              <p:cNvPr id="64" name="TextBox 63"/>
              <p:cNvSpPr txBox="1"/>
              <p:nvPr/>
            </p:nvSpPr>
            <p:spPr>
              <a:xfrm>
                <a:off x="5381447" y="5566919"/>
                <a:ext cx="4411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16</a:t>
                </a:r>
                <a:endParaRPr kumimoji="0" lang="en-US" sz="1800" b="0" i="0" u="none" strike="noStrike" kern="0" cap="none" spc="0" normalizeH="0" baseline="0" noProof="0" dirty="0">
                  <a:ln>
                    <a:noFill/>
                  </a:ln>
                  <a:solidFill>
                    <a:sysClr val="windowText" lastClr="000000"/>
                  </a:solidFill>
                  <a:effectLst/>
                  <a:uLnTx/>
                  <a:uFillTx/>
                </a:endParaRPr>
              </a:p>
            </p:txBody>
          </p:sp>
          <p:sp>
            <p:nvSpPr>
              <p:cNvPr id="65" name="TextBox 64"/>
              <p:cNvSpPr txBox="1"/>
              <p:nvPr/>
            </p:nvSpPr>
            <p:spPr>
              <a:xfrm>
                <a:off x="6176514" y="5796955"/>
                <a:ext cx="721672" cy="359394"/>
              </a:xfrm>
              <a:prstGeom prst="rect">
                <a:avLst/>
              </a:prstGeom>
              <a:noFill/>
            </p:spPr>
            <p:txBody>
              <a:bodyPr wrap="none" rtlCol="0">
                <a:spAutoFit/>
              </a:bodyPr>
              <a:lstStyle/>
              <a:p>
                <a:r>
                  <a:rPr lang="en-US" dirty="0" smtClean="0"/>
                  <a:t>Data 0</a:t>
                </a:r>
                <a:endParaRPr lang="en-US" dirty="0"/>
              </a:p>
            </p:txBody>
          </p:sp>
        </p:grpSp>
        <p:sp>
          <p:nvSpPr>
            <p:cNvPr id="52" name="TextBox 51"/>
            <p:cNvSpPr txBox="1"/>
            <p:nvPr/>
          </p:nvSpPr>
          <p:spPr>
            <a:xfrm>
              <a:off x="5155723" y="5164332"/>
              <a:ext cx="671979" cy="661015"/>
            </a:xfrm>
            <a:prstGeom prst="rect">
              <a:avLst/>
            </a:prstGeom>
            <a:noFill/>
          </p:spPr>
          <p:txBody>
            <a:bodyPr wrap="none" rtlCol="0">
              <a:spAutoFit/>
            </a:bodyPr>
            <a:lstStyle/>
            <a:p>
              <a:pPr algn="ctr"/>
              <a:r>
                <a:rPr lang="en-US" dirty="0" smtClean="0"/>
                <a:t>Blank</a:t>
              </a:r>
            </a:p>
            <a:p>
              <a:pPr algn="ctr"/>
              <a:r>
                <a:rPr lang="en-US" dirty="0" smtClean="0"/>
                <a:t>GI</a:t>
              </a:r>
              <a:endParaRPr lang="en-US" dirty="0"/>
            </a:p>
          </p:txBody>
        </p:sp>
        <p:sp>
          <p:nvSpPr>
            <p:cNvPr id="53" name="TextBox 52"/>
            <p:cNvSpPr txBox="1"/>
            <p:nvPr/>
          </p:nvSpPr>
          <p:spPr>
            <a:xfrm>
              <a:off x="6216769" y="5198853"/>
              <a:ext cx="542136" cy="359394"/>
            </a:xfrm>
            <a:prstGeom prst="rect">
              <a:avLst/>
            </a:prstGeom>
            <a:noFill/>
          </p:spPr>
          <p:txBody>
            <a:bodyPr wrap="none" rtlCol="0">
              <a:spAutoFit/>
            </a:bodyPr>
            <a:lstStyle/>
            <a:p>
              <a:r>
                <a:rPr lang="en-US" dirty="0" smtClean="0"/>
                <a:t>OFF</a:t>
              </a:r>
              <a:endParaRPr lang="en-US" dirty="0"/>
            </a:p>
          </p:txBody>
        </p:sp>
        <p:sp>
          <p:nvSpPr>
            <p:cNvPr id="54" name="TextBox 53"/>
            <p:cNvSpPr txBox="1"/>
            <p:nvPr/>
          </p:nvSpPr>
          <p:spPr>
            <a:xfrm>
              <a:off x="7545238" y="4991820"/>
              <a:ext cx="453970" cy="359394"/>
            </a:xfrm>
            <a:prstGeom prst="rect">
              <a:avLst/>
            </a:prstGeom>
            <a:noFill/>
          </p:spPr>
          <p:txBody>
            <a:bodyPr wrap="none" rtlCol="0">
              <a:spAutoFit/>
            </a:bodyPr>
            <a:lstStyle/>
            <a:p>
              <a:r>
                <a:rPr lang="en-US" dirty="0" smtClean="0"/>
                <a:t>ON</a:t>
              </a:r>
              <a:endParaRPr lang="en-US" dirty="0"/>
            </a:p>
          </p:txBody>
        </p:sp>
      </p:grpSp>
      <p:cxnSp>
        <p:nvCxnSpPr>
          <p:cNvPr id="66" name="직선 화살표 연결선 13"/>
          <p:cNvCxnSpPr>
            <a:cxnSpLocks noChangeShapeType="1"/>
          </p:cNvCxnSpPr>
          <p:nvPr/>
        </p:nvCxnSpPr>
        <p:spPr bwMode="auto">
          <a:xfrm flipV="1">
            <a:off x="5779724" y="1614612"/>
            <a:ext cx="0" cy="380482"/>
          </a:xfrm>
          <a:prstGeom prst="straightConnector1">
            <a:avLst/>
          </a:prstGeom>
          <a:noFill/>
          <a:ln w="12700" algn="ctr">
            <a:solidFill>
              <a:srgbClr val="FF0000"/>
            </a:solidFill>
            <a:round/>
            <a:headEnd type="none" w="sm" len="sm"/>
            <a:tailEnd type="arrow" w="med" len="med"/>
          </a:ln>
        </p:spPr>
      </p:cxnSp>
      <p:cxnSp>
        <p:nvCxnSpPr>
          <p:cNvPr id="67" name="직선 화살표 연결선 14"/>
          <p:cNvCxnSpPr>
            <a:cxnSpLocks noChangeShapeType="1"/>
          </p:cNvCxnSpPr>
          <p:nvPr/>
        </p:nvCxnSpPr>
        <p:spPr bwMode="auto">
          <a:xfrm flipV="1">
            <a:off x="2891330" y="1995610"/>
            <a:ext cx="0" cy="380482"/>
          </a:xfrm>
          <a:prstGeom prst="straightConnector1">
            <a:avLst/>
          </a:prstGeom>
          <a:noFill/>
          <a:ln w="12700" algn="ctr">
            <a:solidFill>
              <a:srgbClr val="FF0000"/>
            </a:solidFill>
            <a:round/>
            <a:headEnd type="arrow" w="sm" len="sm"/>
            <a:tailEnd type="non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grpSp>
        <p:nvGrpSpPr>
          <p:cNvPr id="7" name="Group 6"/>
          <p:cNvGrpSpPr/>
          <p:nvPr/>
        </p:nvGrpSpPr>
        <p:grpSpPr>
          <a:xfrm>
            <a:off x="152400" y="621460"/>
            <a:ext cx="8872367" cy="5974870"/>
            <a:chOff x="0" y="120770"/>
            <a:chExt cx="9024669" cy="6387500"/>
          </a:xfrm>
        </p:grpSpPr>
        <p:cxnSp>
          <p:nvCxnSpPr>
            <p:cNvPr id="8" name="Straight Connector 7"/>
            <p:cNvCxnSpPr/>
            <p:nvPr/>
          </p:nvCxnSpPr>
          <p:spPr bwMode="auto">
            <a:xfrm>
              <a:off x="1871943" y="120770"/>
              <a:ext cx="0" cy="5995358"/>
            </a:xfrm>
            <a:prstGeom prst="line">
              <a:avLst/>
            </a:prstGeom>
            <a:noFill/>
            <a:ln w="12700" cap="flat" cmpd="sng" algn="ctr">
              <a:solidFill>
                <a:schemeClr val="tx1"/>
              </a:solidFill>
              <a:prstDash val="dash"/>
              <a:round/>
              <a:headEnd type="none" w="med" len="med"/>
              <a:tailEnd type="none" w="med" len="med"/>
            </a:ln>
            <a:effectLst/>
          </p:spPr>
        </p:cxnSp>
        <p:grpSp>
          <p:nvGrpSpPr>
            <p:cNvPr id="9" name="Group 10"/>
            <p:cNvGrpSpPr/>
            <p:nvPr/>
          </p:nvGrpSpPr>
          <p:grpSpPr>
            <a:xfrm>
              <a:off x="517571" y="629749"/>
              <a:ext cx="859531" cy="498534"/>
              <a:chOff x="232913" y="1043797"/>
              <a:chExt cx="859531" cy="498534"/>
            </a:xfrm>
          </p:grpSpPr>
          <p:sp>
            <p:nvSpPr>
              <p:cNvPr id="135" name="Rectangle 4"/>
              <p:cNvSpPr/>
              <p:nvPr/>
            </p:nvSpPr>
            <p:spPr bwMode="auto">
              <a:xfrm>
                <a:off x="241540" y="1130060"/>
                <a:ext cx="776377" cy="336431"/>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36" name="TextBox 5"/>
              <p:cNvSpPr txBox="1"/>
              <p:nvPr/>
            </p:nvSpPr>
            <p:spPr>
              <a:xfrm>
                <a:off x="232913" y="1043797"/>
                <a:ext cx="859531" cy="498534"/>
              </a:xfrm>
              <a:prstGeom prst="rect">
                <a:avLst/>
              </a:prstGeom>
              <a:noFill/>
            </p:spPr>
            <p:txBody>
              <a:bodyPr wrap="none" rtlCol="0">
                <a:spAutoFit/>
              </a:bodyPr>
              <a:lstStyle/>
              <a:p>
                <a:r>
                  <a:rPr lang="en-US" sz="1000" dirty="0" smtClean="0"/>
                  <a:t>Waveform</a:t>
                </a:r>
              </a:p>
              <a:p>
                <a:r>
                  <a:rPr lang="en-US" sz="1000" dirty="0" smtClean="0"/>
                  <a:t>Generation</a:t>
                </a:r>
                <a:endParaRPr lang="en-US" sz="1000" dirty="0"/>
              </a:p>
            </p:txBody>
          </p:sp>
        </p:grpSp>
        <p:grpSp>
          <p:nvGrpSpPr>
            <p:cNvPr id="10" name="Group 12"/>
            <p:cNvGrpSpPr/>
            <p:nvPr/>
          </p:nvGrpSpPr>
          <p:grpSpPr>
            <a:xfrm>
              <a:off x="523322" y="2999084"/>
              <a:ext cx="859531" cy="498534"/>
              <a:chOff x="238664" y="2300378"/>
              <a:chExt cx="859531" cy="498534"/>
            </a:xfrm>
          </p:grpSpPr>
          <p:sp>
            <p:nvSpPr>
              <p:cNvPr id="133" name="Rectangle 132"/>
              <p:cNvSpPr/>
              <p:nvPr/>
            </p:nvSpPr>
            <p:spPr bwMode="auto">
              <a:xfrm>
                <a:off x="247291" y="2386641"/>
                <a:ext cx="776377" cy="336431"/>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34" name="TextBox 133"/>
              <p:cNvSpPr txBox="1"/>
              <p:nvPr/>
            </p:nvSpPr>
            <p:spPr>
              <a:xfrm>
                <a:off x="238664" y="2300378"/>
                <a:ext cx="859531" cy="498534"/>
              </a:xfrm>
              <a:prstGeom prst="rect">
                <a:avLst/>
              </a:prstGeom>
              <a:noFill/>
            </p:spPr>
            <p:txBody>
              <a:bodyPr wrap="none" rtlCol="0">
                <a:spAutoFit/>
              </a:bodyPr>
              <a:lstStyle/>
              <a:p>
                <a:r>
                  <a:rPr lang="en-US" sz="1000" dirty="0" smtClean="0"/>
                  <a:t>Waveform</a:t>
                </a:r>
              </a:p>
              <a:p>
                <a:r>
                  <a:rPr lang="en-US" sz="1000" dirty="0" smtClean="0"/>
                  <a:t>Generation</a:t>
                </a:r>
                <a:endParaRPr lang="en-US" sz="1000" dirty="0"/>
              </a:p>
            </p:txBody>
          </p:sp>
        </p:grpSp>
        <p:grpSp>
          <p:nvGrpSpPr>
            <p:cNvPr id="11" name="Group 13"/>
            <p:cNvGrpSpPr/>
            <p:nvPr/>
          </p:nvGrpSpPr>
          <p:grpSpPr>
            <a:xfrm>
              <a:off x="523329" y="1774139"/>
              <a:ext cx="859531" cy="498534"/>
              <a:chOff x="232913" y="1043797"/>
              <a:chExt cx="859531" cy="498534"/>
            </a:xfrm>
          </p:grpSpPr>
          <p:sp>
            <p:nvSpPr>
              <p:cNvPr id="131" name="Rectangle 14"/>
              <p:cNvSpPr/>
              <p:nvPr/>
            </p:nvSpPr>
            <p:spPr bwMode="auto">
              <a:xfrm>
                <a:off x="241540" y="1130060"/>
                <a:ext cx="776377" cy="336431"/>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32" name="TextBox 131"/>
              <p:cNvSpPr txBox="1"/>
              <p:nvPr/>
            </p:nvSpPr>
            <p:spPr>
              <a:xfrm>
                <a:off x="232913" y="1043797"/>
                <a:ext cx="859531" cy="498534"/>
              </a:xfrm>
              <a:prstGeom prst="rect">
                <a:avLst/>
              </a:prstGeom>
              <a:noFill/>
            </p:spPr>
            <p:txBody>
              <a:bodyPr wrap="none" rtlCol="0">
                <a:spAutoFit/>
              </a:bodyPr>
              <a:lstStyle/>
              <a:p>
                <a:r>
                  <a:rPr lang="en-US" sz="1000" dirty="0" smtClean="0"/>
                  <a:t>Waveform</a:t>
                </a:r>
              </a:p>
              <a:p>
                <a:r>
                  <a:rPr lang="en-US" sz="1000" dirty="0" smtClean="0"/>
                  <a:t>Generation</a:t>
                </a:r>
                <a:endParaRPr lang="en-US" sz="1000" dirty="0"/>
              </a:p>
            </p:txBody>
          </p:sp>
        </p:grpSp>
        <p:cxnSp>
          <p:nvCxnSpPr>
            <p:cNvPr id="12" name="Straight Arrow Connector 11"/>
            <p:cNvCxnSpPr/>
            <p:nvPr/>
          </p:nvCxnSpPr>
          <p:spPr bwMode="auto">
            <a:xfrm>
              <a:off x="914387" y="534845"/>
              <a:ext cx="0" cy="181155"/>
            </a:xfrm>
            <a:prstGeom prst="straightConnector1">
              <a:avLst/>
            </a:prstGeom>
            <a:noFill/>
            <a:ln w="9525" cap="flat" cmpd="sng" algn="ctr">
              <a:solidFill>
                <a:schemeClr val="tx1"/>
              </a:solidFill>
              <a:prstDash val="solid"/>
              <a:round/>
              <a:headEnd type="none" w="med" len="med"/>
              <a:tailEnd type="triangle"/>
            </a:ln>
            <a:effectLst/>
          </p:spPr>
        </p:cxnSp>
        <p:cxnSp>
          <p:nvCxnSpPr>
            <p:cNvPr id="13" name="Straight Arrow Connector 12"/>
            <p:cNvCxnSpPr/>
            <p:nvPr/>
          </p:nvCxnSpPr>
          <p:spPr bwMode="auto">
            <a:xfrm>
              <a:off x="894258" y="1679263"/>
              <a:ext cx="0" cy="181155"/>
            </a:xfrm>
            <a:prstGeom prst="straightConnector1">
              <a:avLst/>
            </a:prstGeom>
            <a:noFill/>
            <a:ln w="9525" cap="flat" cmpd="sng" algn="ctr">
              <a:solidFill>
                <a:schemeClr val="tx1"/>
              </a:solidFill>
              <a:prstDash val="solid"/>
              <a:round/>
              <a:headEnd type="none" w="med" len="med"/>
              <a:tailEnd type="triangle"/>
            </a:ln>
            <a:effectLst/>
          </p:spPr>
        </p:cxnSp>
        <p:cxnSp>
          <p:nvCxnSpPr>
            <p:cNvPr id="14" name="Straight Arrow Connector 13"/>
            <p:cNvCxnSpPr/>
            <p:nvPr/>
          </p:nvCxnSpPr>
          <p:spPr bwMode="auto">
            <a:xfrm>
              <a:off x="917262" y="2927197"/>
              <a:ext cx="0" cy="181155"/>
            </a:xfrm>
            <a:prstGeom prst="straightConnector1">
              <a:avLst/>
            </a:prstGeom>
            <a:noFill/>
            <a:ln w="9525" cap="flat" cmpd="sng" algn="ctr">
              <a:solidFill>
                <a:schemeClr val="tx1"/>
              </a:solidFill>
              <a:prstDash val="solid"/>
              <a:round/>
              <a:headEnd type="none" w="med" len="med"/>
              <a:tailEnd type="triangle"/>
            </a:ln>
            <a:effectLst/>
          </p:spPr>
        </p:cxnSp>
        <p:sp>
          <p:nvSpPr>
            <p:cNvPr id="15" name="TextBox 14"/>
            <p:cNvSpPr txBox="1"/>
            <p:nvPr/>
          </p:nvSpPr>
          <p:spPr>
            <a:xfrm>
              <a:off x="690101" y="250173"/>
              <a:ext cx="440567" cy="296129"/>
            </a:xfrm>
            <a:prstGeom prst="rect">
              <a:avLst/>
            </a:prstGeom>
            <a:noFill/>
          </p:spPr>
          <p:txBody>
            <a:bodyPr wrap="none" rtlCol="0">
              <a:spAutoFit/>
            </a:bodyPr>
            <a:lstStyle/>
            <a:p>
              <a:r>
                <a:rPr lang="en-US" dirty="0" smtClean="0">
                  <a:solidFill>
                    <a:srgbClr val="990099"/>
                  </a:solidFill>
                </a:rPr>
                <a:t>BW</a:t>
              </a:r>
              <a:endParaRPr lang="en-US" dirty="0">
                <a:solidFill>
                  <a:srgbClr val="990099"/>
                </a:solidFill>
              </a:endParaRPr>
            </a:p>
          </p:txBody>
        </p:sp>
        <p:sp>
          <p:nvSpPr>
            <p:cNvPr id="16" name="TextBox 15"/>
            <p:cNvSpPr txBox="1"/>
            <p:nvPr/>
          </p:nvSpPr>
          <p:spPr>
            <a:xfrm>
              <a:off x="678607" y="1437693"/>
              <a:ext cx="440567" cy="296129"/>
            </a:xfrm>
            <a:prstGeom prst="rect">
              <a:avLst/>
            </a:prstGeom>
            <a:noFill/>
          </p:spPr>
          <p:txBody>
            <a:bodyPr wrap="none" rtlCol="0">
              <a:spAutoFit/>
            </a:bodyPr>
            <a:lstStyle/>
            <a:p>
              <a:r>
                <a:rPr lang="en-US" dirty="0" smtClean="0">
                  <a:solidFill>
                    <a:srgbClr val="990099"/>
                  </a:solidFill>
                </a:rPr>
                <a:t>BW</a:t>
              </a:r>
              <a:endParaRPr lang="en-US" dirty="0">
                <a:solidFill>
                  <a:srgbClr val="990099"/>
                </a:solidFill>
              </a:endParaRPr>
            </a:p>
          </p:txBody>
        </p:sp>
        <p:sp>
          <p:nvSpPr>
            <p:cNvPr id="17" name="TextBox 16"/>
            <p:cNvSpPr txBox="1"/>
            <p:nvPr/>
          </p:nvSpPr>
          <p:spPr>
            <a:xfrm>
              <a:off x="681474" y="2665529"/>
              <a:ext cx="440567" cy="296129"/>
            </a:xfrm>
            <a:prstGeom prst="rect">
              <a:avLst/>
            </a:prstGeom>
            <a:noFill/>
          </p:spPr>
          <p:txBody>
            <a:bodyPr wrap="none" rtlCol="0">
              <a:spAutoFit/>
            </a:bodyPr>
            <a:lstStyle/>
            <a:p>
              <a:r>
                <a:rPr lang="en-US" dirty="0" smtClean="0">
                  <a:solidFill>
                    <a:srgbClr val="990099"/>
                  </a:solidFill>
                </a:rPr>
                <a:t>BW</a:t>
              </a:r>
              <a:endParaRPr lang="en-US" dirty="0">
                <a:solidFill>
                  <a:srgbClr val="990099"/>
                </a:solidFill>
              </a:endParaRPr>
            </a:p>
          </p:txBody>
        </p:sp>
        <p:grpSp>
          <p:nvGrpSpPr>
            <p:cNvPr id="18" name="Group 32"/>
            <p:cNvGrpSpPr/>
            <p:nvPr/>
          </p:nvGrpSpPr>
          <p:grpSpPr>
            <a:xfrm>
              <a:off x="0" y="4502933"/>
              <a:ext cx="1874231" cy="1293964"/>
              <a:chOff x="0" y="3390179"/>
              <a:chExt cx="1874231" cy="1293964"/>
            </a:xfrm>
          </p:grpSpPr>
          <p:sp>
            <p:nvSpPr>
              <p:cNvPr id="129" name="TextBox 128"/>
              <p:cNvSpPr txBox="1"/>
              <p:nvPr/>
            </p:nvSpPr>
            <p:spPr>
              <a:xfrm>
                <a:off x="0" y="3398807"/>
                <a:ext cx="1874231" cy="1003548"/>
              </a:xfrm>
              <a:prstGeom prst="rect">
                <a:avLst/>
              </a:prstGeom>
              <a:noFill/>
            </p:spPr>
            <p:txBody>
              <a:bodyPr wrap="square" rtlCol="0">
                <a:spAutoFit/>
              </a:bodyPr>
              <a:lstStyle/>
              <a:p>
                <a:r>
                  <a:rPr lang="en-US" sz="1100" dirty="0" smtClean="0">
                    <a:solidFill>
                      <a:srgbClr val="0000FF"/>
                    </a:solidFill>
                  </a:rPr>
                  <a:t>Waveform Generation may </a:t>
                </a:r>
              </a:p>
              <a:p>
                <a:r>
                  <a:rPr lang="en-US" sz="1100" dirty="0" smtClean="0">
                    <a:solidFill>
                      <a:srgbClr val="0000FF"/>
                    </a:solidFill>
                  </a:rPr>
                  <a:t>not be processed every </a:t>
                </a:r>
              </a:p>
              <a:p>
                <a:r>
                  <a:rPr lang="en-US" sz="1100" dirty="0" smtClean="0">
                    <a:solidFill>
                      <a:srgbClr val="0000FF"/>
                    </a:solidFill>
                  </a:rPr>
                  <a:t>transmission time.</a:t>
                </a:r>
              </a:p>
              <a:p>
                <a:pPr>
                  <a:buFontTx/>
                  <a:buChar char="-"/>
                </a:pPr>
                <a:r>
                  <a:rPr lang="en-US" sz="1100" dirty="0" smtClean="0"/>
                  <a:t> One time generated and </a:t>
                </a:r>
              </a:p>
              <a:p>
                <a:r>
                  <a:rPr lang="en-US" sz="1100" dirty="0" smtClean="0"/>
                  <a:t>stored in advance </a:t>
                </a:r>
                <a:endParaRPr lang="en-US" sz="1100" dirty="0"/>
              </a:p>
            </p:txBody>
          </p:sp>
          <p:sp>
            <p:nvSpPr>
              <p:cNvPr id="130" name="Rectangle 129"/>
              <p:cNvSpPr/>
              <p:nvPr/>
            </p:nvSpPr>
            <p:spPr bwMode="auto">
              <a:xfrm>
                <a:off x="69013" y="3390179"/>
                <a:ext cx="1742536" cy="1293964"/>
              </a:xfrm>
              <a:prstGeom prst="rect">
                <a:avLst/>
              </a:prstGeom>
              <a:noFill/>
              <a:ln w="222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grpSp>
        <p:grpSp>
          <p:nvGrpSpPr>
            <p:cNvPr id="19" name="Group 17"/>
            <p:cNvGrpSpPr/>
            <p:nvPr/>
          </p:nvGrpSpPr>
          <p:grpSpPr>
            <a:xfrm>
              <a:off x="2020018" y="622552"/>
              <a:ext cx="1524000" cy="533400"/>
              <a:chOff x="3352800" y="2057400"/>
              <a:chExt cx="1524000" cy="533400"/>
            </a:xfrm>
          </p:grpSpPr>
          <p:sp>
            <p:nvSpPr>
              <p:cNvPr id="127" name="Rectangle 9"/>
              <p:cNvSpPr/>
              <p:nvPr/>
            </p:nvSpPr>
            <p:spPr bwMode="auto">
              <a:xfrm>
                <a:off x="3352800" y="2057400"/>
                <a:ext cx="1524000" cy="5334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Gulim" panose="020B0600000101010101" pitchFamily="34" charset="-127"/>
                  <a:cs typeface="Arial" panose="020B0604020202020204" pitchFamily="34" charset="0"/>
                </a:endParaRPr>
              </a:p>
            </p:txBody>
          </p:sp>
          <p:sp>
            <p:nvSpPr>
              <p:cNvPr id="128" name="TextBox 10"/>
              <p:cNvSpPr txBox="1"/>
              <p:nvPr/>
            </p:nvSpPr>
            <p:spPr>
              <a:xfrm>
                <a:off x="3437213" y="2091904"/>
                <a:ext cx="1363387" cy="461665"/>
              </a:xfrm>
              <a:prstGeom prst="rect">
                <a:avLst/>
              </a:prstGeom>
              <a:no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Waveform  Coding</a:t>
                </a:r>
              </a:p>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&amp; Data Mapping</a:t>
                </a:r>
                <a:endParaRPr kumimoji="1" lang="en-US"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grpSp>
        <p:grpSp>
          <p:nvGrpSpPr>
            <p:cNvPr id="20" name="Group 18"/>
            <p:cNvGrpSpPr/>
            <p:nvPr/>
          </p:nvGrpSpPr>
          <p:grpSpPr>
            <a:xfrm>
              <a:off x="4145405" y="622552"/>
              <a:ext cx="1524000" cy="533400"/>
              <a:chOff x="5401987" y="2057400"/>
              <a:chExt cx="1524000" cy="533400"/>
            </a:xfrm>
          </p:grpSpPr>
          <p:sp>
            <p:nvSpPr>
              <p:cNvPr id="125" name="Rectangle 11"/>
              <p:cNvSpPr/>
              <p:nvPr/>
            </p:nvSpPr>
            <p:spPr bwMode="auto">
              <a:xfrm>
                <a:off x="5401987" y="2057400"/>
                <a:ext cx="1524000" cy="5334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Gulim" panose="020B0600000101010101" pitchFamily="34" charset="-127"/>
                  <a:cs typeface="Arial" panose="020B0604020202020204" pitchFamily="34" charset="0"/>
                </a:endParaRPr>
              </a:p>
            </p:txBody>
          </p:sp>
          <p:sp>
            <p:nvSpPr>
              <p:cNvPr id="126" name="TextBox 12"/>
              <p:cNvSpPr txBox="1"/>
              <p:nvPr/>
            </p:nvSpPr>
            <p:spPr>
              <a:xfrm>
                <a:off x="5486400" y="2091904"/>
                <a:ext cx="1337226" cy="461665"/>
              </a:xfrm>
              <a:prstGeom prst="rect">
                <a:avLst/>
              </a:prstGeom>
              <a:no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Forward Error</a:t>
                </a:r>
              </a:p>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Correction Coding</a:t>
                </a:r>
                <a:endParaRPr kumimoji="1" lang="en-US"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grpSp>
        <p:sp>
          <p:nvSpPr>
            <p:cNvPr id="21" name="Rectangle 20"/>
            <p:cNvSpPr/>
            <p:nvPr/>
          </p:nvSpPr>
          <p:spPr bwMode="auto">
            <a:xfrm>
              <a:off x="6134818" y="622552"/>
              <a:ext cx="1524000" cy="5334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Gulim" panose="020B0600000101010101" pitchFamily="34" charset="-127"/>
                <a:cs typeface="Arial" panose="020B0604020202020204" pitchFamily="34" charset="0"/>
              </a:endParaRPr>
            </a:p>
          </p:txBody>
        </p:sp>
        <p:sp>
          <p:nvSpPr>
            <p:cNvPr id="22" name="TextBox 21"/>
            <p:cNvSpPr txBox="1"/>
            <p:nvPr/>
          </p:nvSpPr>
          <p:spPr>
            <a:xfrm>
              <a:off x="6439618" y="662814"/>
              <a:ext cx="999834" cy="493548"/>
            </a:xfrm>
            <a:prstGeom prst="rect">
              <a:avLst/>
            </a:prstGeom>
            <a:no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OOK Source</a:t>
              </a:r>
            </a:p>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kern="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for </a:t>
              </a:r>
              <a:r>
                <a:rPr kumimoji="1" lang="en-US" sz="1200" b="0" kern="0"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STA 0</a:t>
              </a:r>
              <a:endParaRPr kumimoji="1" lang="en-US" sz="1200" b="0" i="0" u="none" strike="noStrike" kern="0" cap="none" spc="0" normalizeH="0" baseline="0" noProof="0" dirty="0">
                <a:ln>
                  <a:noFill/>
                </a:ln>
                <a:solidFill>
                  <a:srgbClr val="0000FF"/>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sp>
          <p:nvSpPr>
            <p:cNvPr id="23" name="TextBox 22"/>
            <p:cNvSpPr txBox="1"/>
            <p:nvPr/>
          </p:nvSpPr>
          <p:spPr>
            <a:xfrm>
              <a:off x="1958202" y="145210"/>
              <a:ext cx="1655325" cy="322268"/>
            </a:xfrm>
            <a:prstGeom prst="rect">
              <a:avLst/>
            </a:prstGeom>
            <a:noFill/>
          </p:spPr>
          <p:txBody>
            <a:bodyPr wrap="none" rtlCol="0">
              <a:spAutoFit/>
            </a:bodyPr>
            <a:lstStyle/>
            <a:p>
              <a:pPr defTabSz="914400" eaLnBrk="1" latinLnBrk="1" hangingPunct="1">
                <a:buClrTx/>
                <a:buSzTx/>
                <a:buFontTx/>
                <a:buNone/>
              </a:pPr>
              <a:r>
                <a:rPr kumimoji="1" lang="en-US" sz="1200" b="1" dirty="0" smtClean="0">
                  <a:solidFill>
                    <a:srgbClr val="FF0000"/>
                  </a:solidFill>
                  <a:latin typeface="Times New Roman" panose="02020603050405020304" pitchFamily="18" charset="0"/>
                  <a:ea typeface="Gulim" panose="020B0600000101010101" pitchFamily="34" charset="-127"/>
                  <a:cs typeface="Arial" panose="020B0604020202020204" pitchFamily="34" charset="0"/>
                </a:rPr>
                <a:t>GI, ON/OFF Duration</a:t>
              </a:r>
            </a:p>
          </p:txBody>
        </p:sp>
        <p:cxnSp>
          <p:nvCxnSpPr>
            <p:cNvPr id="24" name="Straight Arrow Connector 23"/>
            <p:cNvCxnSpPr/>
            <p:nvPr/>
          </p:nvCxnSpPr>
          <p:spPr bwMode="auto">
            <a:xfrm>
              <a:off x="3544018" y="889252"/>
              <a:ext cx="601387" cy="0"/>
            </a:xfrm>
            <a:prstGeom prst="straightConnector1">
              <a:avLst/>
            </a:prstGeom>
            <a:solidFill>
              <a:srgbClr val="00CC99"/>
            </a:solidFill>
            <a:ln w="12700" cap="flat" cmpd="sng" algn="ctr">
              <a:solidFill>
                <a:srgbClr val="000000"/>
              </a:solidFill>
              <a:prstDash val="solid"/>
              <a:round/>
              <a:headEnd type="arrow" w="sm" len="sm"/>
              <a:tailEnd type="none"/>
            </a:ln>
            <a:effectLst/>
          </p:spPr>
        </p:cxnSp>
        <p:cxnSp>
          <p:nvCxnSpPr>
            <p:cNvPr id="25" name="Straight Arrow Connector 24"/>
            <p:cNvCxnSpPr>
              <a:endCxn id="21" idx="1"/>
            </p:cNvCxnSpPr>
            <p:nvPr/>
          </p:nvCxnSpPr>
          <p:spPr bwMode="auto">
            <a:xfrm>
              <a:off x="5669405" y="889252"/>
              <a:ext cx="465413" cy="0"/>
            </a:xfrm>
            <a:prstGeom prst="straightConnector1">
              <a:avLst/>
            </a:prstGeom>
            <a:solidFill>
              <a:srgbClr val="00CC99"/>
            </a:solidFill>
            <a:ln w="12700" cap="flat" cmpd="sng" algn="ctr">
              <a:solidFill>
                <a:srgbClr val="000000"/>
              </a:solidFill>
              <a:prstDash val="solid"/>
              <a:round/>
              <a:headEnd type="arrow" w="sm" len="sm"/>
              <a:tailEnd type="none"/>
            </a:ln>
            <a:effectLst/>
          </p:spPr>
        </p:cxnSp>
        <p:cxnSp>
          <p:nvCxnSpPr>
            <p:cNvPr id="26" name="Straight Arrow Connector 25"/>
            <p:cNvCxnSpPr>
              <a:stCxn id="23" idx="2"/>
            </p:cNvCxnSpPr>
            <p:nvPr/>
          </p:nvCxnSpPr>
          <p:spPr bwMode="auto">
            <a:xfrm flipH="1">
              <a:off x="2782018" y="467478"/>
              <a:ext cx="3847" cy="155074"/>
            </a:xfrm>
            <a:prstGeom prst="straightConnector1">
              <a:avLst/>
            </a:prstGeom>
            <a:noFill/>
            <a:ln w="9525" cap="flat" cmpd="sng" algn="ctr">
              <a:solidFill>
                <a:schemeClr val="tx1"/>
              </a:solidFill>
              <a:prstDash val="solid"/>
              <a:round/>
              <a:headEnd type="none" w="med" len="med"/>
              <a:tailEnd type="arrow"/>
            </a:ln>
            <a:effectLst/>
          </p:spPr>
        </p:cxnSp>
        <p:grpSp>
          <p:nvGrpSpPr>
            <p:cNvPr id="27" name="Group 17"/>
            <p:cNvGrpSpPr/>
            <p:nvPr/>
          </p:nvGrpSpPr>
          <p:grpSpPr>
            <a:xfrm>
              <a:off x="2750390" y="1749737"/>
              <a:ext cx="1524000" cy="533400"/>
              <a:chOff x="3352800" y="2057400"/>
              <a:chExt cx="1524000" cy="533400"/>
            </a:xfrm>
          </p:grpSpPr>
          <p:sp>
            <p:nvSpPr>
              <p:cNvPr id="123" name="Rectangle 9"/>
              <p:cNvSpPr/>
              <p:nvPr/>
            </p:nvSpPr>
            <p:spPr bwMode="auto">
              <a:xfrm>
                <a:off x="3352800" y="2057400"/>
                <a:ext cx="1524000" cy="5334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Gulim" panose="020B0600000101010101" pitchFamily="34" charset="-127"/>
                  <a:cs typeface="Arial" panose="020B0604020202020204" pitchFamily="34" charset="0"/>
                </a:endParaRPr>
              </a:p>
            </p:txBody>
          </p:sp>
          <p:sp>
            <p:nvSpPr>
              <p:cNvPr id="124" name="TextBox 10"/>
              <p:cNvSpPr txBox="1"/>
              <p:nvPr/>
            </p:nvSpPr>
            <p:spPr>
              <a:xfrm>
                <a:off x="3437213" y="2091904"/>
                <a:ext cx="1363387" cy="461665"/>
              </a:xfrm>
              <a:prstGeom prst="rect">
                <a:avLst/>
              </a:prstGeom>
              <a:no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Waveform  Coding</a:t>
                </a:r>
              </a:p>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&amp; Data Mapping</a:t>
                </a:r>
                <a:endParaRPr kumimoji="1" lang="en-US"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grpSp>
        <p:grpSp>
          <p:nvGrpSpPr>
            <p:cNvPr id="28" name="Group 18"/>
            <p:cNvGrpSpPr/>
            <p:nvPr/>
          </p:nvGrpSpPr>
          <p:grpSpPr>
            <a:xfrm>
              <a:off x="4875777" y="1749737"/>
              <a:ext cx="1524000" cy="533400"/>
              <a:chOff x="5401987" y="2057400"/>
              <a:chExt cx="1524000" cy="533400"/>
            </a:xfrm>
          </p:grpSpPr>
          <p:sp>
            <p:nvSpPr>
              <p:cNvPr id="121" name="Rectangle 11"/>
              <p:cNvSpPr/>
              <p:nvPr/>
            </p:nvSpPr>
            <p:spPr bwMode="auto">
              <a:xfrm>
                <a:off x="5401987" y="2057400"/>
                <a:ext cx="1524000" cy="5334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Gulim" panose="020B0600000101010101" pitchFamily="34" charset="-127"/>
                  <a:cs typeface="Arial" panose="020B0604020202020204" pitchFamily="34" charset="0"/>
                </a:endParaRPr>
              </a:p>
            </p:txBody>
          </p:sp>
          <p:sp>
            <p:nvSpPr>
              <p:cNvPr id="122" name="TextBox 12"/>
              <p:cNvSpPr txBox="1"/>
              <p:nvPr/>
            </p:nvSpPr>
            <p:spPr>
              <a:xfrm>
                <a:off x="5486400" y="2091904"/>
                <a:ext cx="1337226" cy="461665"/>
              </a:xfrm>
              <a:prstGeom prst="rect">
                <a:avLst/>
              </a:prstGeom>
              <a:no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Forward Error</a:t>
                </a:r>
              </a:p>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Correction Coding</a:t>
                </a:r>
                <a:endParaRPr kumimoji="1" lang="en-US"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grpSp>
        <p:sp>
          <p:nvSpPr>
            <p:cNvPr id="29" name="Rectangle 28"/>
            <p:cNvSpPr/>
            <p:nvPr/>
          </p:nvSpPr>
          <p:spPr bwMode="auto">
            <a:xfrm>
              <a:off x="6865190" y="1749737"/>
              <a:ext cx="1524000" cy="5334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Gulim" panose="020B0600000101010101" pitchFamily="34" charset="-127"/>
                <a:cs typeface="Arial" panose="020B0604020202020204" pitchFamily="34" charset="0"/>
              </a:endParaRPr>
            </a:p>
          </p:txBody>
        </p:sp>
        <p:sp>
          <p:nvSpPr>
            <p:cNvPr id="30" name="TextBox 29"/>
            <p:cNvSpPr txBox="1"/>
            <p:nvPr/>
          </p:nvSpPr>
          <p:spPr>
            <a:xfrm>
              <a:off x="7169990" y="1789999"/>
              <a:ext cx="999834" cy="493548"/>
            </a:xfrm>
            <a:prstGeom prst="rect">
              <a:avLst/>
            </a:prstGeom>
            <a:no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OOK Source</a:t>
              </a:r>
            </a:p>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kern="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for </a:t>
              </a:r>
              <a:r>
                <a:rPr kumimoji="1" lang="en-US" sz="1200" b="0" kern="0"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STA 1</a:t>
              </a:r>
              <a:endParaRPr kumimoji="1" lang="en-US" sz="1200" b="0" i="0" u="none" strike="noStrike" kern="0" cap="none" spc="0" normalizeH="0" baseline="0" noProof="0" dirty="0">
                <a:ln>
                  <a:noFill/>
                </a:ln>
                <a:solidFill>
                  <a:srgbClr val="0000FF"/>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sp>
          <p:nvSpPr>
            <p:cNvPr id="31" name="TextBox 30"/>
            <p:cNvSpPr txBox="1"/>
            <p:nvPr/>
          </p:nvSpPr>
          <p:spPr>
            <a:xfrm>
              <a:off x="2688574" y="1272395"/>
              <a:ext cx="1655325" cy="322268"/>
            </a:xfrm>
            <a:prstGeom prst="rect">
              <a:avLst/>
            </a:prstGeom>
            <a:noFill/>
          </p:spPr>
          <p:txBody>
            <a:bodyPr wrap="none" rtlCol="0">
              <a:spAutoFit/>
            </a:bodyPr>
            <a:lstStyle/>
            <a:p>
              <a:pPr defTabSz="914400" eaLnBrk="1" latinLnBrk="1" hangingPunct="1">
                <a:buClrTx/>
                <a:buSzTx/>
                <a:buFontTx/>
                <a:buNone/>
              </a:pPr>
              <a:r>
                <a:rPr kumimoji="1" lang="en-US" sz="1200" b="1" dirty="0" smtClean="0">
                  <a:solidFill>
                    <a:srgbClr val="FF0000"/>
                  </a:solidFill>
                  <a:latin typeface="Times New Roman" panose="02020603050405020304" pitchFamily="18" charset="0"/>
                  <a:ea typeface="Gulim" panose="020B0600000101010101" pitchFamily="34" charset="-127"/>
                  <a:cs typeface="Arial" panose="020B0604020202020204" pitchFamily="34" charset="0"/>
                </a:rPr>
                <a:t>GI, ON/OFF Duration</a:t>
              </a:r>
            </a:p>
          </p:txBody>
        </p:sp>
        <p:cxnSp>
          <p:nvCxnSpPr>
            <p:cNvPr id="32" name="Straight Arrow Connector 31"/>
            <p:cNvCxnSpPr/>
            <p:nvPr/>
          </p:nvCxnSpPr>
          <p:spPr bwMode="auto">
            <a:xfrm>
              <a:off x="4274390" y="2016437"/>
              <a:ext cx="601387" cy="0"/>
            </a:xfrm>
            <a:prstGeom prst="straightConnector1">
              <a:avLst/>
            </a:prstGeom>
            <a:solidFill>
              <a:srgbClr val="00CC99"/>
            </a:solidFill>
            <a:ln w="12700" cap="flat" cmpd="sng" algn="ctr">
              <a:solidFill>
                <a:srgbClr val="000000"/>
              </a:solidFill>
              <a:prstDash val="solid"/>
              <a:round/>
              <a:headEnd type="arrow" w="sm" len="sm"/>
              <a:tailEnd type="none"/>
            </a:ln>
            <a:effectLst/>
          </p:spPr>
        </p:cxnSp>
        <p:cxnSp>
          <p:nvCxnSpPr>
            <p:cNvPr id="33" name="Straight Arrow Connector 32"/>
            <p:cNvCxnSpPr>
              <a:endCxn id="29" idx="1"/>
            </p:cNvCxnSpPr>
            <p:nvPr/>
          </p:nvCxnSpPr>
          <p:spPr bwMode="auto">
            <a:xfrm>
              <a:off x="6399777" y="2016437"/>
              <a:ext cx="465413" cy="0"/>
            </a:xfrm>
            <a:prstGeom prst="straightConnector1">
              <a:avLst/>
            </a:prstGeom>
            <a:solidFill>
              <a:srgbClr val="00CC99"/>
            </a:solidFill>
            <a:ln w="12700" cap="flat" cmpd="sng" algn="ctr">
              <a:solidFill>
                <a:srgbClr val="000000"/>
              </a:solidFill>
              <a:prstDash val="solid"/>
              <a:round/>
              <a:headEnd type="arrow" w="sm" len="sm"/>
              <a:tailEnd type="none"/>
            </a:ln>
            <a:effectLst/>
          </p:spPr>
        </p:cxnSp>
        <p:cxnSp>
          <p:nvCxnSpPr>
            <p:cNvPr id="34" name="Straight Arrow Connector 33"/>
            <p:cNvCxnSpPr>
              <a:stCxn id="31" idx="2"/>
              <a:endCxn id="123" idx="0"/>
            </p:cNvCxnSpPr>
            <p:nvPr/>
          </p:nvCxnSpPr>
          <p:spPr bwMode="auto">
            <a:xfrm flipH="1">
              <a:off x="3512390" y="1594663"/>
              <a:ext cx="3847" cy="155074"/>
            </a:xfrm>
            <a:prstGeom prst="straightConnector1">
              <a:avLst/>
            </a:prstGeom>
            <a:noFill/>
            <a:ln w="9525" cap="flat" cmpd="sng" algn="ctr">
              <a:solidFill>
                <a:schemeClr val="tx1"/>
              </a:solidFill>
              <a:prstDash val="solid"/>
              <a:round/>
              <a:headEnd type="none" w="med" len="med"/>
              <a:tailEnd type="arrow"/>
            </a:ln>
            <a:effectLst/>
          </p:spPr>
        </p:cxnSp>
        <p:sp>
          <p:nvSpPr>
            <p:cNvPr id="35" name="TextBox 34"/>
            <p:cNvSpPr txBox="1"/>
            <p:nvPr/>
          </p:nvSpPr>
          <p:spPr>
            <a:xfrm>
              <a:off x="336430" y="974782"/>
              <a:ext cx="1110711" cy="296129"/>
            </a:xfrm>
            <a:prstGeom prst="rect">
              <a:avLst/>
            </a:prstGeom>
            <a:noFill/>
          </p:spPr>
          <p:txBody>
            <a:bodyPr wrap="none" rtlCol="0">
              <a:spAutoFit/>
            </a:bodyPr>
            <a:lstStyle/>
            <a:p>
              <a:r>
                <a:rPr lang="en-US" sz="1200" dirty="0" smtClean="0">
                  <a:solidFill>
                    <a:srgbClr val="0000FF"/>
                  </a:solidFill>
                </a:rPr>
                <a:t>WUR Frame 0</a:t>
              </a:r>
              <a:endParaRPr lang="en-US" sz="1200" dirty="0">
                <a:solidFill>
                  <a:srgbClr val="0000FF"/>
                </a:solidFill>
              </a:endParaRPr>
            </a:p>
          </p:txBody>
        </p:sp>
        <p:sp>
          <p:nvSpPr>
            <p:cNvPr id="36" name="TextBox 35"/>
            <p:cNvSpPr txBox="1"/>
            <p:nvPr/>
          </p:nvSpPr>
          <p:spPr>
            <a:xfrm>
              <a:off x="376687" y="2110596"/>
              <a:ext cx="1110711" cy="296129"/>
            </a:xfrm>
            <a:prstGeom prst="rect">
              <a:avLst/>
            </a:prstGeom>
            <a:noFill/>
          </p:spPr>
          <p:txBody>
            <a:bodyPr wrap="none" rtlCol="0">
              <a:spAutoFit/>
            </a:bodyPr>
            <a:lstStyle/>
            <a:p>
              <a:r>
                <a:rPr lang="en-US" sz="1200" dirty="0" smtClean="0">
                  <a:solidFill>
                    <a:srgbClr val="0000FF"/>
                  </a:solidFill>
                </a:rPr>
                <a:t>WUR Frame 1</a:t>
              </a:r>
              <a:endParaRPr lang="en-US" sz="1200" dirty="0">
                <a:solidFill>
                  <a:srgbClr val="0000FF"/>
                </a:solidFill>
              </a:endParaRPr>
            </a:p>
          </p:txBody>
        </p:sp>
        <p:sp>
          <p:nvSpPr>
            <p:cNvPr id="37" name="TextBox 36"/>
            <p:cNvSpPr txBox="1"/>
            <p:nvPr/>
          </p:nvSpPr>
          <p:spPr>
            <a:xfrm>
              <a:off x="368061" y="3335553"/>
              <a:ext cx="1110711" cy="296129"/>
            </a:xfrm>
            <a:prstGeom prst="rect">
              <a:avLst/>
            </a:prstGeom>
            <a:noFill/>
          </p:spPr>
          <p:txBody>
            <a:bodyPr wrap="none" rtlCol="0">
              <a:spAutoFit/>
            </a:bodyPr>
            <a:lstStyle/>
            <a:p>
              <a:r>
                <a:rPr lang="en-US" sz="1200" dirty="0" smtClean="0">
                  <a:solidFill>
                    <a:srgbClr val="0000FF"/>
                  </a:solidFill>
                </a:rPr>
                <a:t>WUR Frame 2</a:t>
              </a:r>
              <a:endParaRPr lang="en-US" sz="1200" dirty="0">
                <a:solidFill>
                  <a:srgbClr val="0000FF"/>
                </a:solidFill>
              </a:endParaRPr>
            </a:p>
          </p:txBody>
        </p:sp>
        <p:cxnSp>
          <p:nvCxnSpPr>
            <p:cNvPr id="38" name="Straight Arrow Connector 37"/>
            <p:cNvCxnSpPr/>
            <p:nvPr/>
          </p:nvCxnSpPr>
          <p:spPr bwMode="auto">
            <a:xfrm>
              <a:off x="1377102" y="879016"/>
              <a:ext cx="642916" cy="10236"/>
            </a:xfrm>
            <a:prstGeom prst="straightConnector1">
              <a:avLst/>
            </a:prstGeom>
            <a:noFill/>
            <a:ln w="9525" cap="flat" cmpd="sng" algn="ctr">
              <a:solidFill>
                <a:srgbClr val="FF0000"/>
              </a:solidFill>
              <a:prstDash val="dash"/>
              <a:round/>
              <a:headEnd type="none" w="med" len="med"/>
              <a:tailEnd type="arrow"/>
            </a:ln>
            <a:effectLst/>
          </p:spPr>
        </p:cxnSp>
        <p:cxnSp>
          <p:nvCxnSpPr>
            <p:cNvPr id="39" name="Straight Arrow Connector 38"/>
            <p:cNvCxnSpPr>
              <a:stCxn id="132" idx="3"/>
              <a:endCxn id="123" idx="1"/>
            </p:cNvCxnSpPr>
            <p:nvPr/>
          </p:nvCxnSpPr>
          <p:spPr bwMode="auto">
            <a:xfrm flipV="1">
              <a:off x="1382860" y="2016437"/>
              <a:ext cx="1367530" cy="6969"/>
            </a:xfrm>
            <a:prstGeom prst="straightConnector1">
              <a:avLst/>
            </a:prstGeom>
            <a:noFill/>
            <a:ln w="9525" cap="flat" cmpd="sng" algn="ctr">
              <a:solidFill>
                <a:srgbClr val="FF0000"/>
              </a:solidFill>
              <a:prstDash val="lgDash"/>
              <a:round/>
              <a:headEnd type="none" w="med" len="med"/>
              <a:tailEnd type="arrow"/>
            </a:ln>
            <a:effectLst/>
          </p:spPr>
        </p:cxnSp>
        <p:grpSp>
          <p:nvGrpSpPr>
            <p:cNvPr id="40" name="Group 17"/>
            <p:cNvGrpSpPr/>
            <p:nvPr/>
          </p:nvGrpSpPr>
          <p:grpSpPr>
            <a:xfrm>
              <a:off x="3385869" y="2902803"/>
              <a:ext cx="1524000" cy="533400"/>
              <a:chOff x="3352800" y="2057400"/>
              <a:chExt cx="1524000" cy="533400"/>
            </a:xfrm>
          </p:grpSpPr>
          <p:sp>
            <p:nvSpPr>
              <p:cNvPr id="119" name="Rectangle 9"/>
              <p:cNvSpPr/>
              <p:nvPr/>
            </p:nvSpPr>
            <p:spPr bwMode="auto">
              <a:xfrm>
                <a:off x="3352800" y="2057400"/>
                <a:ext cx="1524000" cy="5334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Gulim" panose="020B0600000101010101" pitchFamily="34" charset="-127"/>
                  <a:cs typeface="Arial" panose="020B0604020202020204" pitchFamily="34" charset="0"/>
                </a:endParaRPr>
              </a:p>
            </p:txBody>
          </p:sp>
          <p:sp>
            <p:nvSpPr>
              <p:cNvPr id="120" name="TextBox 10"/>
              <p:cNvSpPr txBox="1"/>
              <p:nvPr/>
            </p:nvSpPr>
            <p:spPr>
              <a:xfrm>
                <a:off x="3437213" y="2091904"/>
                <a:ext cx="1363387" cy="461665"/>
              </a:xfrm>
              <a:prstGeom prst="rect">
                <a:avLst/>
              </a:prstGeom>
              <a:no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Waveform  Coding</a:t>
                </a:r>
              </a:p>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&amp; Data Mapping</a:t>
                </a:r>
                <a:endParaRPr kumimoji="1" lang="en-US"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grpSp>
        <p:grpSp>
          <p:nvGrpSpPr>
            <p:cNvPr id="41" name="Group 18"/>
            <p:cNvGrpSpPr/>
            <p:nvPr/>
          </p:nvGrpSpPr>
          <p:grpSpPr>
            <a:xfrm>
              <a:off x="5511256" y="2902803"/>
              <a:ext cx="1524000" cy="533400"/>
              <a:chOff x="5401987" y="2057400"/>
              <a:chExt cx="1524000" cy="533400"/>
            </a:xfrm>
          </p:grpSpPr>
          <p:sp>
            <p:nvSpPr>
              <p:cNvPr id="117" name="Rectangle 11"/>
              <p:cNvSpPr/>
              <p:nvPr/>
            </p:nvSpPr>
            <p:spPr bwMode="auto">
              <a:xfrm>
                <a:off x="5401987" y="2057400"/>
                <a:ext cx="1524000" cy="5334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Gulim" panose="020B0600000101010101" pitchFamily="34" charset="-127"/>
                  <a:cs typeface="Arial" panose="020B0604020202020204" pitchFamily="34" charset="0"/>
                </a:endParaRPr>
              </a:p>
            </p:txBody>
          </p:sp>
          <p:sp>
            <p:nvSpPr>
              <p:cNvPr id="118" name="TextBox 12"/>
              <p:cNvSpPr txBox="1"/>
              <p:nvPr/>
            </p:nvSpPr>
            <p:spPr>
              <a:xfrm>
                <a:off x="5486400" y="2091904"/>
                <a:ext cx="1337226" cy="461665"/>
              </a:xfrm>
              <a:prstGeom prst="rect">
                <a:avLst/>
              </a:prstGeom>
              <a:no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Forward Error</a:t>
                </a:r>
              </a:p>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Correction Coding</a:t>
                </a:r>
                <a:endParaRPr kumimoji="1" lang="en-US" sz="1200" b="0" i="0" u="none" strike="noStrike" kern="0" cap="none" spc="0" normalizeH="0" baseline="0" noProof="0" dirty="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grpSp>
        <p:sp>
          <p:nvSpPr>
            <p:cNvPr id="42" name="Rectangle 41"/>
            <p:cNvSpPr/>
            <p:nvPr/>
          </p:nvSpPr>
          <p:spPr bwMode="auto">
            <a:xfrm>
              <a:off x="7500669" y="2902803"/>
              <a:ext cx="1524000" cy="53340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Gulim" panose="020B0600000101010101" pitchFamily="34" charset="-127"/>
                <a:cs typeface="Arial" panose="020B0604020202020204" pitchFamily="34" charset="0"/>
              </a:endParaRPr>
            </a:p>
          </p:txBody>
        </p:sp>
        <p:sp>
          <p:nvSpPr>
            <p:cNvPr id="43" name="TextBox 42"/>
            <p:cNvSpPr txBox="1"/>
            <p:nvPr/>
          </p:nvSpPr>
          <p:spPr>
            <a:xfrm>
              <a:off x="7805469" y="2943065"/>
              <a:ext cx="999834" cy="493548"/>
            </a:xfrm>
            <a:prstGeom prst="rect">
              <a:avLst/>
            </a:prstGeom>
            <a:no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i="0" u="none" strike="noStrike" kern="0" cap="none" spc="0" normalizeH="0" baseline="0" noProof="0" dirty="0" smtClean="0">
                  <a:ln>
                    <a:noFill/>
                  </a:ln>
                  <a:solidFill>
                    <a:srgbClr val="000000"/>
                  </a:solidFill>
                  <a:effectLst/>
                  <a:uLnTx/>
                  <a:uFillTx/>
                  <a:latin typeface="Times New Roman" panose="02020603050405020304" pitchFamily="18" charset="0"/>
                  <a:ea typeface="Gulim" panose="020B0600000101010101" pitchFamily="34" charset="-127"/>
                  <a:cs typeface="Arial" panose="020B0604020202020204" pitchFamily="34" charset="0"/>
                </a:rPr>
                <a:t>OOK Source</a:t>
              </a:r>
            </a:p>
            <a:p>
              <a:pPr marL="0" marR="0" lvl="0" indent="0" defTabSz="914400" eaLnBrk="1" fontAlgn="auto" latinLnBrk="1" hangingPunct="1">
                <a:lnSpc>
                  <a:spcPct val="100000"/>
                </a:lnSpc>
                <a:spcBef>
                  <a:spcPts val="0"/>
                </a:spcBef>
                <a:spcAft>
                  <a:spcPts val="0"/>
                </a:spcAft>
                <a:buClrTx/>
                <a:buSzTx/>
                <a:buFontTx/>
                <a:buNone/>
                <a:tabLst/>
                <a:defRPr/>
              </a:pPr>
              <a:r>
                <a:rPr kumimoji="1" lang="en-US" sz="1200" b="0" kern="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for </a:t>
              </a:r>
              <a:r>
                <a:rPr kumimoji="1" lang="en-US" sz="1200" b="0" kern="0" dirty="0" smtClean="0">
                  <a:solidFill>
                    <a:srgbClr val="0000FF"/>
                  </a:solidFill>
                  <a:latin typeface="Times New Roman" panose="02020603050405020304" pitchFamily="18" charset="0"/>
                  <a:ea typeface="Gulim" panose="020B0600000101010101" pitchFamily="34" charset="-127"/>
                  <a:cs typeface="Arial" panose="020B0604020202020204" pitchFamily="34" charset="0"/>
                </a:rPr>
                <a:t>STA 2</a:t>
              </a:r>
              <a:endParaRPr kumimoji="1" lang="en-US" sz="1200" b="0" i="0" u="none" strike="noStrike" kern="0" cap="none" spc="0" normalizeH="0" baseline="0" noProof="0" dirty="0">
                <a:ln>
                  <a:noFill/>
                </a:ln>
                <a:solidFill>
                  <a:srgbClr val="0000FF"/>
                </a:solidFill>
                <a:effectLst/>
                <a:uLnTx/>
                <a:uFillTx/>
                <a:latin typeface="Times New Roman" panose="02020603050405020304" pitchFamily="18" charset="0"/>
                <a:ea typeface="Gulim" panose="020B0600000101010101" pitchFamily="34" charset="-127"/>
                <a:cs typeface="Arial" panose="020B0604020202020204" pitchFamily="34" charset="0"/>
              </a:endParaRPr>
            </a:p>
          </p:txBody>
        </p:sp>
        <p:sp>
          <p:nvSpPr>
            <p:cNvPr id="44" name="TextBox 43"/>
            <p:cNvSpPr txBox="1"/>
            <p:nvPr/>
          </p:nvSpPr>
          <p:spPr>
            <a:xfrm>
              <a:off x="3324053" y="2425461"/>
              <a:ext cx="1655325" cy="322268"/>
            </a:xfrm>
            <a:prstGeom prst="rect">
              <a:avLst/>
            </a:prstGeom>
            <a:noFill/>
          </p:spPr>
          <p:txBody>
            <a:bodyPr wrap="none" rtlCol="0">
              <a:spAutoFit/>
            </a:bodyPr>
            <a:lstStyle/>
            <a:p>
              <a:pPr defTabSz="914400" eaLnBrk="1" latinLnBrk="1" hangingPunct="1">
                <a:buClrTx/>
                <a:buSzTx/>
                <a:buFontTx/>
                <a:buNone/>
              </a:pPr>
              <a:r>
                <a:rPr kumimoji="1" lang="en-US" sz="1200" b="1" dirty="0" smtClean="0">
                  <a:solidFill>
                    <a:srgbClr val="FF0000"/>
                  </a:solidFill>
                  <a:latin typeface="Times New Roman" panose="02020603050405020304" pitchFamily="18" charset="0"/>
                  <a:ea typeface="Gulim" panose="020B0600000101010101" pitchFamily="34" charset="-127"/>
                  <a:cs typeface="Arial" panose="020B0604020202020204" pitchFamily="34" charset="0"/>
                </a:rPr>
                <a:t>GI, ON/OFF Duration</a:t>
              </a:r>
            </a:p>
          </p:txBody>
        </p:sp>
        <p:cxnSp>
          <p:nvCxnSpPr>
            <p:cNvPr id="45" name="Straight Arrow Connector 44"/>
            <p:cNvCxnSpPr/>
            <p:nvPr/>
          </p:nvCxnSpPr>
          <p:spPr bwMode="auto">
            <a:xfrm>
              <a:off x="4909869" y="3169503"/>
              <a:ext cx="601387" cy="0"/>
            </a:xfrm>
            <a:prstGeom prst="straightConnector1">
              <a:avLst/>
            </a:prstGeom>
            <a:solidFill>
              <a:srgbClr val="00CC99"/>
            </a:solidFill>
            <a:ln w="12700" cap="flat" cmpd="sng" algn="ctr">
              <a:solidFill>
                <a:srgbClr val="000000"/>
              </a:solidFill>
              <a:prstDash val="solid"/>
              <a:round/>
              <a:headEnd type="arrow" w="sm" len="sm"/>
              <a:tailEnd type="none"/>
            </a:ln>
            <a:effectLst/>
          </p:spPr>
        </p:cxnSp>
        <p:cxnSp>
          <p:nvCxnSpPr>
            <p:cNvPr id="46" name="Straight Arrow Connector 45"/>
            <p:cNvCxnSpPr>
              <a:endCxn id="42" idx="1"/>
            </p:cNvCxnSpPr>
            <p:nvPr/>
          </p:nvCxnSpPr>
          <p:spPr bwMode="auto">
            <a:xfrm>
              <a:off x="7035256" y="3169503"/>
              <a:ext cx="465413" cy="0"/>
            </a:xfrm>
            <a:prstGeom prst="straightConnector1">
              <a:avLst/>
            </a:prstGeom>
            <a:solidFill>
              <a:srgbClr val="00CC99"/>
            </a:solidFill>
            <a:ln w="12700" cap="flat" cmpd="sng" algn="ctr">
              <a:solidFill>
                <a:srgbClr val="000000"/>
              </a:solidFill>
              <a:prstDash val="solid"/>
              <a:round/>
              <a:headEnd type="arrow" w="sm" len="sm"/>
              <a:tailEnd type="none"/>
            </a:ln>
            <a:effectLst/>
          </p:spPr>
        </p:cxnSp>
        <p:cxnSp>
          <p:nvCxnSpPr>
            <p:cNvPr id="47" name="Straight Arrow Connector 46"/>
            <p:cNvCxnSpPr>
              <a:stCxn id="44" idx="2"/>
              <a:endCxn id="119" idx="0"/>
            </p:cNvCxnSpPr>
            <p:nvPr/>
          </p:nvCxnSpPr>
          <p:spPr bwMode="auto">
            <a:xfrm flipH="1">
              <a:off x="4147869" y="2747729"/>
              <a:ext cx="3847" cy="155074"/>
            </a:xfrm>
            <a:prstGeom prst="straightConnector1">
              <a:avLst/>
            </a:prstGeom>
            <a:noFill/>
            <a:ln w="9525" cap="flat" cmpd="sng" algn="ctr">
              <a:solidFill>
                <a:schemeClr val="tx1"/>
              </a:solidFill>
              <a:prstDash val="solid"/>
              <a:round/>
              <a:headEnd type="none" w="med" len="med"/>
              <a:tailEnd type="arrow"/>
            </a:ln>
            <a:effectLst/>
          </p:spPr>
        </p:cxnSp>
        <p:cxnSp>
          <p:nvCxnSpPr>
            <p:cNvPr id="48" name="Straight Arrow Connector 47"/>
            <p:cNvCxnSpPr/>
            <p:nvPr/>
          </p:nvCxnSpPr>
          <p:spPr bwMode="auto">
            <a:xfrm>
              <a:off x="1400105" y="3248351"/>
              <a:ext cx="1808921" cy="3807"/>
            </a:xfrm>
            <a:prstGeom prst="straightConnector1">
              <a:avLst/>
            </a:prstGeom>
            <a:noFill/>
            <a:ln w="9525" cap="flat" cmpd="sng" algn="ctr">
              <a:solidFill>
                <a:srgbClr val="FF0000"/>
              </a:solidFill>
              <a:prstDash val="dash"/>
              <a:round/>
              <a:headEnd type="none" w="med" len="med"/>
              <a:tailEnd type="arrow"/>
            </a:ln>
            <a:effectLst/>
          </p:spPr>
        </p:cxnSp>
        <p:grpSp>
          <p:nvGrpSpPr>
            <p:cNvPr id="49" name="Group 97"/>
            <p:cNvGrpSpPr/>
            <p:nvPr/>
          </p:nvGrpSpPr>
          <p:grpSpPr>
            <a:xfrm>
              <a:off x="2493053" y="3881887"/>
              <a:ext cx="491706" cy="483079"/>
              <a:chOff x="2898475" y="3881887"/>
              <a:chExt cx="491706" cy="483079"/>
            </a:xfrm>
          </p:grpSpPr>
          <p:sp>
            <p:nvSpPr>
              <p:cNvPr id="115" name="Oval 114"/>
              <p:cNvSpPr/>
              <p:nvPr/>
            </p:nvSpPr>
            <p:spPr bwMode="auto">
              <a:xfrm>
                <a:off x="2898475" y="3881887"/>
                <a:ext cx="491706" cy="483079"/>
              </a:xfrm>
              <a:prstGeom prst="ellipse">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graphicFrame>
            <p:nvGraphicFramePr>
              <p:cNvPr id="116" name="Object 115"/>
              <p:cNvGraphicFramePr>
                <a:graphicFrameLocks noChangeAspect="1"/>
              </p:cNvGraphicFramePr>
              <p:nvPr/>
            </p:nvGraphicFramePr>
            <p:xfrm>
              <a:off x="2992527" y="3965276"/>
              <a:ext cx="295214" cy="322052"/>
            </p:xfrm>
            <a:graphic>
              <a:graphicData uri="http://schemas.openxmlformats.org/presentationml/2006/ole">
                <mc:AlternateContent xmlns:mc="http://schemas.openxmlformats.org/markup-compatibility/2006">
                  <mc:Choice xmlns:v="urn:schemas-microsoft-com:vml" Requires="v">
                    <p:oleObj spid="_x0000_s7195" name="Equation" r:id="rId3" imgW="139680" imgH="152280" progId="Equation.3">
                      <p:embed/>
                    </p:oleObj>
                  </mc:Choice>
                  <mc:Fallback>
                    <p:oleObj name="Equation" r:id="rId3" imgW="139680" imgH="1522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2527" y="3965276"/>
                            <a:ext cx="295214" cy="3220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cxnSp>
          <p:nvCxnSpPr>
            <p:cNvPr id="50" name="Straight Arrow Connector 49"/>
            <p:cNvCxnSpPr/>
            <p:nvPr/>
          </p:nvCxnSpPr>
          <p:spPr bwMode="auto">
            <a:xfrm>
              <a:off x="2587925" y="1155940"/>
              <a:ext cx="0" cy="2717320"/>
            </a:xfrm>
            <a:prstGeom prst="straightConnector1">
              <a:avLst/>
            </a:prstGeom>
            <a:noFill/>
            <a:ln w="9525" cap="flat" cmpd="sng" algn="ctr">
              <a:solidFill>
                <a:schemeClr val="tx1"/>
              </a:solidFill>
              <a:prstDash val="solid"/>
              <a:round/>
              <a:headEnd type="none" w="med" len="med"/>
              <a:tailEnd type="arrow"/>
            </a:ln>
            <a:effectLst/>
          </p:spPr>
        </p:cxnSp>
        <p:cxnSp>
          <p:nvCxnSpPr>
            <p:cNvPr id="51" name="Straight Arrow Connector 50"/>
            <p:cNvCxnSpPr/>
            <p:nvPr/>
          </p:nvCxnSpPr>
          <p:spPr bwMode="auto">
            <a:xfrm flipH="1">
              <a:off x="2863970" y="2286000"/>
              <a:ext cx="1" cy="1535502"/>
            </a:xfrm>
            <a:prstGeom prst="straightConnector1">
              <a:avLst/>
            </a:prstGeom>
            <a:noFill/>
            <a:ln w="9525" cap="flat" cmpd="sng" algn="ctr">
              <a:solidFill>
                <a:schemeClr val="tx1"/>
              </a:solidFill>
              <a:prstDash val="solid"/>
              <a:round/>
              <a:headEnd type="none" w="med" len="med"/>
              <a:tailEnd type="arrow"/>
            </a:ln>
            <a:effectLst/>
          </p:spPr>
        </p:cxnSp>
        <p:cxnSp>
          <p:nvCxnSpPr>
            <p:cNvPr id="52" name="Straight Arrow Connector 51"/>
            <p:cNvCxnSpPr/>
            <p:nvPr/>
          </p:nvCxnSpPr>
          <p:spPr bwMode="auto">
            <a:xfrm flipH="1">
              <a:off x="3045125" y="3433313"/>
              <a:ext cx="552090" cy="517585"/>
            </a:xfrm>
            <a:prstGeom prst="straightConnector1">
              <a:avLst/>
            </a:prstGeom>
            <a:noFill/>
            <a:ln w="9525" cap="flat" cmpd="sng" algn="ctr">
              <a:solidFill>
                <a:schemeClr val="tx1"/>
              </a:solidFill>
              <a:prstDash val="solid"/>
              <a:round/>
              <a:headEnd type="none" w="med" len="med"/>
              <a:tailEnd type="arrow"/>
            </a:ln>
            <a:effectLst/>
          </p:spPr>
        </p:cxnSp>
        <p:grpSp>
          <p:nvGrpSpPr>
            <p:cNvPr id="53" name="Group 113"/>
            <p:cNvGrpSpPr/>
            <p:nvPr/>
          </p:nvGrpSpPr>
          <p:grpSpPr>
            <a:xfrm>
              <a:off x="2286001" y="4692771"/>
              <a:ext cx="940279" cy="379561"/>
              <a:chOff x="2303253" y="4692771"/>
              <a:chExt cx="940279" cy="379561"/>
            </a:xfrm>
          </p:grpSpPr>
          <p:sp>
            <p:nvSpPr>
              <p:cNvPr id="113" name="Rectangle 112"/>
              <p:cNvSpPr/>
              <p:nvPr/>
            </p:nvSpPr>
            <p:spPr bwMode="auto">
              <a:xfrm>
                <a:off x="2303253" y="4710023"/>
                <a:ext cx="940279" cy="362309"/>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14" name="TextBox 113"/>
              <p:cNvSpPr txBox="1"/>
              <p:nvPr/>
            </p:nvSpPr>
            <p:spPr>
              <a:xfrm>
                <a:off x="2311880" y="4692771"/>
                <a:ext cx="889987" cy="359394"/>
              </a:xfrm>
              <a:prstGeom prst="rect">
                <a:avLst/>
              </a:prstGeom>
              <a:noFill/>
            </p:spPr>
            <p:txBody>
              <a:bodyPr wrap="none" rtlCol="0">
                <a:spAutoFit/>
              </a:bodyPr>
              <a:lstStyle/>
              <a:p>
                <a:r>
                  <a:rPr lang="en-US" dirty="0" smtClean="0"/>
                  <a:t>Channel</a:t>
                </a:r>
                <a:endParaRPr lang="en-US" dirty="0"/>
              </a:p>
            </p:txBody>
          </p:sp>
        </p:grpSp>
        <p:cxnSp>
          <p:nvCxnSpPr>
            <p:cNvPr id="54" name="Straight Arrow Connector 53"/>
            <p:cNvCxnSpPr>
              <a:stCxn id="115" idx="4"/>
              <a:endCxn id="114" idx="0"/>
            </p:cNvCxnSpPr>
            <p:nvPr/>
          </p:nvCxnSpPr>
          <p:spPr bwMode="auto">
            <a:xfrm>
              <a:off x="2738906" y="4364966"/>
              <a:ext cx="716" cy="327805"/>
            </a:xfrm>
            <a:prstGeom prst="straightConnector1">
              <a:avLst/>
            </a:prstGeom>
            <a:noFill/>
            <a:ln w="9525" cap="flat" cmpd="sng" algn="ctr">
              <a:solidFill>
                <a:schemeClr val="tx1"/>
              </a:solidFill>
              <a:prstDash val="solid"/>
              <a:round/>
              <a:headEnd type="none" w="med" len="med"/>
              <a:tailEnd type="arrow"/>
            </a:ln>
            <a:effectLst/>
          </p:spPr>
        </p:cxnSp>
        <p:grpSp>
          <p:nvGrpSpPr>
            <p:cNvPr id="55" name="Group 123"/>
            <p:cNvGrpSpPr/>
            <p:nvPr/>
          </p:nvGrpSpPr>
          <p:grpSpPr>
            <a:xfrm>
              <a:off x="3726611" y="3942278"/>
              <a:ext cx="327804" cy="1940943"/>
              <a:chOff x="3726611" y="4071668"/>
              <a:chExt cx="327804" cy="1940943"/>
            </a:xfrm>
          </p:grpSpPr>
          <p:cxnSp>
            <p:nvCxnSpPr>
              <p:cNvPr id="109" name="Straight Connector 108"/>
              <p:cNvCxnSpPr/>
              <p:nvPr/>
            </p:nvCxnSpPr>
            <p:spPr bwMode="auto">
              <a:xfrm flipH="1">
                <a:off x="3726611" y="4071668"/>
                <a:ext cx="327804" cy="0"/>
              </a:xfrm>
              <a:prstGeom prst="line">
                <a:avLst/>
              </a:prstGeom>
              <a:no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3735238" y="4071668"/>
                <a:ext cx="0" cy="1932317"/>
              </a:xfrm>
              <a:prstGeom prst="line">
                <a:avLst/>
              </a:prstGeom>
              <a:no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3735238" y="6012611"/>
                <a:ext cx="293298" cy="0"/>
              </a:xfrm>
              <a:prstGeom prst="line">
                <a:avLst/>
              </a:prstGeom>
              <a:no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740996" y="5026379"/>
                <a:ext cx="293298" cy="0"/>
              </a:xfrm>
              <a:prstGeom prst="line">
                <a:avLst/>
              </a:prstGeom>
              <a:noFill/>
              <a:ln w="9525" cap="flat" cmpd="sng" algn="ctr">
                <a:solidFill>
                  <a:schemeClr val="tx1"/>
                </a:solidFill>
                <a:prstDash val="solid"/>
                <a:round/>
                <a:headEnd type="none" w="med" len="med"/>
                <a:tailEnd type="none" w="med" len="med"/>
              </a:ln>
              <a:effectLst/>
            </p:spPr>
          </p:cxnSp>
        </p:grpSp>
        <p:cxnSp>
          <p:nvCxnSpPr>
            <p:cNvPr id="56" name="Straight Arrow Connector 55"/>
            <p:cNvCxnSpPr>
              <a:stCxn id="113" idx="3"/>
            </p:cNvCxnSpPr>
            <p:nvPr/>
          </p:nvCxnSpPr>
          <p:spPr bwMode="auto">
            <a:xfrm flipV="1">
              <a:off x="3226280" y="4891177"/>
              <a:ext cx="388188" cy="1"/>
            </a:xfrm>
            <a:prstGeom prst="straightConnector1">
              <a:avLst/>
            </a:prstGeom>
            <a:noFill/>
            <a:ln w="9525" cap="flat" cmpd="sng" algn="ctr">
              <a:solidFill>
                <a:schemeClr val="tx1"/>
              </a:solidFill>
              <a:prstDash val="solid"/>
              <a:round/>
              <a:headEnd type="none" w="med" len="med"/>
              <a:tailEnd type="arrow"/>
            </a:ln>
            <a:effectLst/>
          </p:spPr>
        </p:cxnSp>
        <p:grpSp>
          <p:nvGrpSpPr>
            <p:cNvPr id="57" name="Group 128"/>
            <p:cNvGrpSpPr/>
            <p:nvPr/>
          </p:nvGrpSpPr>
          <p:grpSpPr>
            <a:xfrm>
              <a:off x="4054415" y="3709358"/>
              <a:ext cx="914400" cy="498534"/>
              <a:chOff x="4054415" y="3709358"/>
              <a:chExt cx="914400" cy="498534"/>
            </a:xfrm>
          </p:grpSpPr>
          <p:sp>
            <p:nvSpPr>
              <p:cNvPr id="107" name="Rectangle 106"/>
              <p:cNvSpPr/>
              <p:nvPr/>
            </p:nvSpPr>
            <p:spPr bwMode="auto">
              <a:xfrm>
                <a:off x="4063042" y="3726613"/>
                <a:ext cx="90577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08" name="TextBox 107"/>
              <p:cNvSpPr txBox="1"/>
              <p:nvPr/>
            </p:nvSpPr>
            <p:spPr>
              <a:xfrm>
                <a:off x="4054415" y="3709358"/>
                <a:ext cx="896399" cy="498534"/>
              </a:xfrm>
              <a:prstGeom prst="rect">
                <a:avLst/>
              </a:prstGeom>
              <a:noFill/>
            </p:spPr>
            <p:txBody>
              <a:bodyPr wrap="none" rtlCol="0">
                <a:spAutoFit/>
              </a:bodyPr>
              <a:lstStyle/>
              <a:p>
                <a:pPr algn="ctr"/>
                <a:r>
                  <a:rPr lang="en-US" sz="1000" b="0" dirty="0" smtClean="0"/>
                  <a:t>BPF </a:t>
                </a:r>
              </a:p>
              <a:p>
                <a:pPr algn="ctr"/>
                <a:r>
                  <a:rPr lang="en-US" sz="1000" b="0" dirty="0" smtClean="0"/>
                  <a:t>@ 6.56 MHz</a:t>
                </a:r>
                <a:endParaRPr lang="en-US" sz="1000" b="0" dirty="0"/>
              </a:p>
            </p:txBody>
          </p:sp>
        </p:grpSp>
        <p:grpSp>
          <p:nvGrpSpPr>
            <p:cNvPr id="58" name="Group 129"/>
            <p:cNvGrpSpPr/>
            <p:nvPr/>
          </p:nvGrpSpPr>
          <p:grpSpPr>
            <a:xfrm>
              <a:off x="4051548" y="4646724"/>
              <a:ext cx="905773" cy="474455"/>
              <a:chOff x="4063042" y="3709358"/>
              <a:chExt cx="905773" cy="474455"/>
            </a:xfrm>
          </p:grpSpPr>
          <p:sp>
            <p:nvSpPr>
              <p:cNvPr id="105" name="Rectangle 104"/>
              <p:cNvSpPr/>
              <p:nvPr/>
            </p:nvSpPr>
            <p:spPr bwMode="auto">
              <a:xfrm>
                <a:off x="4063042" y="3726613"/>
                <a:ext cx="90577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06" name="TextBox 105"/>
              <p:cNvSpPr txBox="1"/>
              <p:nvPr/>
            </p:nvSpPr>
            <p:spPr>
              <a:xfrm>
                <a:off x="4293262" y="3709358"/>
                <a:ext cx="418705" cy="283091"/>
              </a:xfrm>
              <a:prstGeom prst="rect">
                <a:avLst/>
              </a:prstGeom>
              <a:noFill/>
            </p:spPr>
            <p:txBody>
              <a:bodyPr wrap="none" rtlCol="0">
                <a:spAutoFit/>
              </a:bodyPr>
              <a:lstStyle/>
              <a:p>
                <a:pPr algn="ctr"/>
                <a:r>
                  <a:rPr lang="en-US" sz="1000" b="0" dirty="0" smtClean="0"/>
                  <a:t>LPF</a:t>
                </a:r>
                <a:endParaRPr lang="en-US" sz="1000" b="0" dirty="0"/>
              </a:p>
            </p:txBody>
          </p:sp>
        </p:grpSp>
        <p:grpSp>
          <p:nvGrpSpPr>
            <p:cNvPr id="59" name="Group 132"/>
            <p:cNvGrpSpPr/>
            <p:nvPr/>
          </p:nvGrpSpPr>
          <p:grpSpPr>
            <a:xfrm>
              <a:off x="4012646" y="5630173"/>
              <a:ext cx="939681" cy="523220"/>
              <a:chOff x="4032774" y="3709358"/>
              <a:chExt cx="939681" cy="523220"/>
            </a:xfrm>
          </p:grpSpPr>
          <p:sp>
            <p:nvSpPr>
              <p:cNvPr id="103" name="Rectangle 102"/>
              <p:cNvSpPr/>
              <p:nvPr/>
            </p:nvSpPr>
            <p:spPr bwMode="auto">
              <a:xfrm>
                <a:off x="4063042" y="3726613"/>
                <a:ext cx="90577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04" name="TextBox 103"/>
              <p:cNvSpPr txBox="1"/>
              <p:nvPr/>
            </p:nvSpPr>
            <p:spPr>
              <a:xfrm>
                <a:off x="4032774" y="3709358"/>
                <a:ext cx="939681" cy="523220"/>
              </a:xfrm>
              <a:prstGeom prst="rect">
                <a:avLst/>
              </a:prstGeom>
              <a:noFill/>
            </p:spPr>
            <p:txBody>
              <a:bodyPr wrap="none" rtlCol="0">
                <a:spAutoFit/>
              </a:bodyPr>
              <a:lstStyle/>
              <a:p>
                <a:pPr algn="ctr"/>
                <a:r>
                  <a:rPr lang="en-US" sz="1000" b="0" dirty="0" smtClean="0"/>
                  <a:t>BPF </a:t>
                </a:r>
              </a:p>
              <a:p>
                <a:pPr algn="ctr"/>
                <a:r>
                  <a:rPr lang="en-US" sz="1000" b="0" dirty="0" smtClean="0"/>
                  <a:t>@ -6.56 MHz</a:t>
                </a:r>
                <a:endParaRPr lang="en-US" sz="1000" b="0" dirty="0"/>
              </a:p>
            </p:txBody>
          </p:sp>
        </p:grpSp>
        <p:sp>
          <p:nvSpPr>
            <p:cNvPr id="60" name="Rectangle 59"/>
            <p:cNvSpPr/>
            <p:nvPr/>
          </p:nvSpPr>
          <p:spPr bwMode="auto">
            <a:xfrm>
              <a:off x="5334013" y="3729469"/>
              <a:ext cx="53195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61" name="Rectangle 60"/>
            <p:cNvSpPr/>
            <p:nvPr/>
          </p:nvSpPr>
          <p:spPr bwMode="auto">
            <a:xfrm>
              <a:off x="6210997" y="3717975"/>
              <a:ext cx="53195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62" name="Rectangle 61"/>
            <p:cNvSpPr/>
            <p:nvPr/>
          </p:nvSpPr>
          <p:spPr bwMode="auto">
            <a:xfrm>
              <a:off x="7108180" y="3717968"/>
              <a:ext cx="53195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63" name="Rectangle 62"/>
            <p:cNvSpPr/>
            <p:nvPr/>
          </p:nvSpPr>
          <p:spPr bwMode="auto">
            <a:xfrm>
              <a:off x="8068583" y="3712198"/>
              <a:ext cx="90577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64" name="Rectangle 63"/>
            <p:cNvSpPr/>
            <p:nvPr/>
          </p:nvSpPr>
          <p:spPr bwMode="auto">
            <a:xfrm>
              <a:off x="5339771" y="4658209"/>
              <a:ext cx="53195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65" name="Rectangle 64"/>
            <p:cNvSpPr/>
            <p:nvPr/>
          </p:nvSpPr>
          <p:spPr bwMode="auto">
            <a:xfrm>
              <a:off x="6216755" y="4646715"/>
              <a:ext cx="53195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66" name="Rectangle 65"/>
            <p:cNvSpPr/>
            <p:nvPr/>
          </p:nvSpPr>
          <p:spPr bwMode="auto">
            <a:xfrm>
              <a:off x="7113938" y="4646708"/>
              <a:ext cx="53195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67" name="Rectangle 66"/>
            <p:cNvSpPr/>
            <p:nvPr/>
          </p:nvSpPr>
          <p:spPr bwMode="auto">
            <a:xfrm>
              <a:off x="8074341" y="4640938"/>
              <a:ext cx="90577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68" name="Rectangle 67"/>
            <p:cNvSpPr/>
            <p:nvPr/>
          </p:nvSpPr>
          <p:spPr bwMode="auto">
            <a:xfrm>
              <a:off x="5348397" y="5641573"/>
              <a:ext cx="53195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69" name="Rectangle 68"/>
            <p:cNvSpPr/>
            <p:nvPr/>
          </p:nvSpPr>
          <p:spPr bwMode="auto">
            <a:xfrm>
              <a:off x="6225381" y="5630079"/>
              <a:ext cx="53195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70" name="Rectangle 69"/>
            <p:cNvSpPr/>
            <p:nvPr/>
          </p:nvSpPr>
          <p:spPr bwMode="auto">
            <a:xfrm>
              <a:off x="7122564" y="5630072"/>
              <a:ext cx="53195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71" name="Rectangle 70"/>
            <p:cNvSpPr/>
            <p:nvPr/>
          </p:nvSpPr>
          <p:spPr bwMode="auto">
            <a:xfrm>
              <a:off x="8082967" y="5624302"/>
              <a:ext cx="90577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cxnSp>
          <p:nvCxnSpPr>
            <p:cNvPr id="72" name="Straight Arrow Connector 71"/>
            <p:cNvCxnSpPr/>
            <p:nvPr/>
          </p:nvCxnSpPr>
          <p:spPr bwMode="auto">
            <a:xfrm>
              <a:off x="4968815" y="3959547"/>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73" name="Straight Arrow Connector 72"/>
            <p:cNvCxnSpPr/>
            <p:nvPr/>
          </p:nvCxnSpPr>
          <p:spPr bwMode="auto">
            <a:xfrm>
              <a:off x="7674634" y="3939397"/>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74" name="Straight Arrow Connector 73"/>
            <p:cNvCxnSpPr/>
            <p:nvPr/>
          </p:nvCxnSpPr>
          <p:spPr bwMode="auto">
            <a:xfrm>
              <a:off x="5874589" y="3959525"/>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75" name="Straight Arrow Connector 74"/>
            <p:cNvCxnSpPr/>
            <p:nvPr/>
          </p:nvCxnSpPr>
          <p:spPr bwMode="auto">
            <a:xfrm>
              <a:off x="6742981" y="3948023"/>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76" name="Straight Arrow Connector 75"/>
            <p:cNvCxnSpPr/>
            <p:nvPr/>
          </p:nvCxnSpPr>
          <p:spPr bwMode="auto">
            <a:xfrm>
              <a:off x="4988944" y="4902680"/>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77" name="Straight Arrow Connector 76"/>
            <p:cNvCxnSpPr/>
            <p:nvPr/>
          </p:nvCxnSpPr>
          <p:spPr bwMode="auto">
            <a:xfrm>
              <a:off x="5857335" y="4891177"/>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78" name="Straight Arrow Connector 77"/>
            <p:cNvCxnSpPr/>
            <p:nvPr/>
          </p:nvCxnSpPr>
          <p:spPr bwMode="auto">
            <a:xfrm>
              <a:off x="6742981" y="4879676"/>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79" name="Straight Arrow Connector 78"/>
            <p:cNvCxnSpPr/>
            <p:nvPr/>
          </p:nvCxnSpPr>
          <p:spPr bwMode="auto">
            <a:xfrm>
              <a:off x="7671759" y="4894053"/>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80" name="Straight Arrow Connector 79"/>
            <p:cNvCxnSpPr/>
            <p:nvPr/>
          </p:nvCxnSpPr>
          <p:spPr bwMode="auto">
            <a:xfrm>
              <a:off x="4977442" y="5891842"/>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81" name="Straight Arrow Connector 80"/>
            <p:cNvCxnSpPr/>
            <p:nvPr/>
          </p:nvCxnSpPr>
          <p:spPr bwMode="auto">
            <a:xfrm>
              <a:off x="5871713" y="5871714"/>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82" name="Straight Arrow Connector 81"/>
            <p:cNvCxnSpPr/>
            <p:nvPr/>
          </p:nvCxnSpPr>
          <p:spPr bwMode="auto">
            <a:xfrm>
              <a:off x="6757359" y="5868837"/>
              <a:ext cx="362310" cy="0"/>
            </a:xfrm>
            <a:prstGeom prst="straightConnector1">
              <a:avLst/>
            </a:prstGeom>
            <a:noFill/>
            <a:ln w="9525" cap="flat" cmpd="sng" algn="ctr">
              <a:solidFill>
                <a:schemeClr val="tx1"/>
              </a:solidFill>
              <a:prstDash val="solid"/>
              <a:round/>
              <a:headEnd type="none" w="med" len="med"/>
              <a:tailEnd type="arrow"/>
            </a:ln>
            <a:effectLst/>
          </p:spPr>
        </p:cxnSp>
        <p:cxnSp>
          <p:nvCxnSpPr>
            <p:cNvPr id="83" name="Straight Arrow Connector 82"/>
            <p:cNvCxnSpPr/>
            <p:nvPr/>
          </p:nvCxnSpPr>
          <p:spPr bwMode="auto">
            <a:xfrm>
              <a:off x="7694762" y="5874589"/>
              <a:ext cx="362310" cy="0"/>
            </a:xfrm>
            <a:prstGeom prst="straightConnector1">
              <a:avLst/>
            </a:prstGeom>
            <a:noFill/>
            <a:ln w="9525" cap="flat" cmpd="sng" algn="ctr">
              <a:solidFill>
                <a:schemeClr val="tx1"/>
              </a:solidFill>
              <a:prstDash val="solid"/>
              <a:round/>
              <a:headEnd type="none" w="med" len="med"/>
              <a:tailEnd type="arrow"/>
            </a:ln>
            <a:effectLst/>
          </p:spPr>
        </p:cxnSp>
        <p:sp>
          <p:nvSpPr>
            <p:cNvPr id="84" name="TextBox 83"/>
            <p:cNvSpPr txBox="1"/>
            <p:nvPr/>
          </p:nvSpPr>
          <p:spPr>
            <a:xfrm>
              <a:off x="5382883" y="3752493"/>
              <a:ext cx="505267" cy="359394"/>
            </a:xfrm>
            <a:prstGeom prst="rect">
              <a:avLst/>
            </a:prstGeom>
            <a:noFill/>
          </p:spPr>
          <p:txBody>
            <a:bodyPr wrap="none" rtlCol="0">
              <a:spAutoFit/>
            </a:bodyPr>
            <a:lstStyle/>
            <a:p>
              <a:r>
                <a:rPr lang="en-US" dirty="0" smtClean="0"/>
                <a:t>ED*</a:t>
              </a:r>
              <a:endParaRPr lang="en-US" dirty="0"/>
            </a:p>
          </p:txBody>
        </p:sp>
        <p:sp>
          <p:nvSpPr>
            <p:cNvPr id="85" name="TextBox 84"/>
            <p:cNvSpPr txBox="1"/>
            <p:nvPr/>
          </p:nvSpPr>
          <p:spPr>
            <a:xfrm>
              <a:off x="5397259" y="4707150"/>
              <a:ext cx="505267" cy="359394"/>
            </a:xfrm>
            <a:prstGeom prst="rect">
              <a:avLst/>
            </a:prstGeom>
            <a:noFill/>
          </p:spPr>
          <p:txBody>
            <a:bodyPr wrap="none" rtlCol="0">
              <a:spAutoFit/>
            </a:bodyPr>
            <a:lstStyle/>
            <a:p>
              <a:r>
                <a:rPr lang="en-US" dirty="0" smtClean="0"/>
                <a:t>ED*</a:t>
              </a:r>
              <a:endParaRPr lang="en-US" dirty="0"/>
            </a:p>
          </p:txBody>
        </p:sp>
        <p:sp>
          <p:nvSpPr>
            <p:cNvPr id="86" name="TextBox 85"/>
            <p:cNvSpPr txBox="1"/>
            <p:nvPr/>
          </p:nvSpPr>
          <p:spPr>
            <a:xfrm>
              <a:off x="5397260" y="5699187"/>
              <a:ext cx="505267" cy="359394"/>
            </a:xfrm>
            <a:prstGeom prst="rect">
              <a:avLst/>
            </a:prstGeom>
            <a:noFill/>
          </p:spPr>
          <p:txBody>
            <a:bodyPr wrap="none" rtlCol="0">
              <a:spAutoFit/>
            </a:bodyPr>
            <a:lstStyle/>
            <a:p>
              <a:r>
                <a:rPr lang="en-US" dirty="0" smtClean="0"/>
                <a:t>ED*</a:t>
              </a:r>
              <a:endParaRPr lang="en-US" dirty="0"/>
            </a:p>
          </p:txBody>
        </p:sp>
        <p:sp>
          <p:nvSpPr>
            <p:cNvPr id="87" name="TextBox 86"/>
            <p:cNvSpPr txBox="1"/>
            <p:nvPr/>
          </p:nvSpPr>
          <p:spPr>
            <a:xfrm>
              <a:off x="6262778" y="3769744"/>
              <a:ext cx="514885" cy="359394"/>
            </a:xfrm>
            <a:prstGeom prst="rect">
              <a:avLst/>
            </a:prstGeom>
            <a:noFill/>
          </p:spPr>
          <p:txBody>
            <a:bodyPr wrap="none" rtlCol="0">
              <a:spAutoFit/>
            </a:bodyPr>
            <a:lstStyle/>
            <a:p>
              <a:r>
                <a:rPr lang="en-US" dirty="0" smtClean="0"/>
                <a:t>HD*</a:t>
              </a:r>
              <a:endParaRPr lang="en-US" dirty="0"/>
            </a:p>
          </p:txBody>
        </p:sp>
        <p:sp>
          <p:nvSpPr>
            <p:cNvPr id="88" name="TextBox 87"/>
            <p:cNvSpPr txBox="1"/>
            <p:nvPr/>
          </p:nvSpPr>
          <p:spPr>
            <a:xfrm>
              <a:off x="6268536" y="4698484"/>
              <a:ext cx="514885" cy="359394"/>
            </a:xfrm>
            <a:prstGeom prst="rect">
              <a:avLst/>
            </a:prstGeom>
            <a:noFill/>
          </p:spPr>
          <p:txBody>
            <a:bodyPr wrap="none" rtlCol="0">
              <a:spAutoFit/>
            </a:bodyPr>
            <a:lstStyle/>
            <a:p>
              <a:r>
                <a:rPr lang="en-US" dirty="0" smtClean="0"/>
                <a:t>HD*</a:t>
              </a:r>
              <a:endParaRPr lang="en-US" dirty="0"/>
            </a:p>
          </p:txBody>
        </p:sp>
        <p:sp>
          <p:nvSpPr>
            <p:cNvPr id="89" name="TextBox 88"/>
            <p:cNvSpPr txBox="1"/>
            <p:nvPr/>
          </p:nvSpPr>
          <p:spPr>
            <a:xfrm>
              <a:off x="6277162" y="5673222"/>
              <a:ext cx="514885" cy="359394"/>
            </a:xfrm>
            <a:prstGeom prst="rect">
              <a:avLst/>
            </a:prstGeom>
            <a:noFill/>
          </p:spPr>
          <p:txBody>
            <a:bodyPr wrap="none" rtlCol="0">
              <a:spAutoFit/>
            </a:bodyPr>
            <a:lstStyle/>
            <a:p>
              <a:r>
                <a:rPr lang="en-US" dirty="0" smtClean="0"/>
                <a:t>HD*</a:t>
              </a:r>
              <a:endParaRPr lang="en-US" dirty="0"/>
            </a:p>
          </p:txBody>
        </p:sp>
        <p:sp>
          <p:nvSpPr>
            <p:cNvPr id="90" name="TextBox 89"/>
            <p:cNvSpPr txBox="1"/>
            <p:nvPr/>
          </p:nvSpPr>
          <p:spPr>
            <a:xfrm>
              <a:off x="6978771" y="3709359"/>
              <a:ext cx="785003" cy="498534"/>
            </a:xfrm>
            <a:prstGeom prst="rect">
              <a:avLst/>
            </a:prstGeom>
            <a:noFill/>
          </p:spPr>
          <p:txBody>
            <a:bodyPr wrap="square" rtlCol="0">
              <a:spAutoFit/>
            </a:bodyPr>
            <a:lstStyle/>
            <a:p>
              <a:pPr algn="ctr"/>
              <a:r>
                <a:rPr lang="en-US" sz="1000" b="0" dirty="0" smtClean="0"/>
                <a:t>FEC</a:t>
              </a:r>
            </a:p>
            <a:p>
              <a:pPr algn="ctr"/>
              <a:r>
                <a:rPr lang="en-US" sz="1000" b="0" dirty="0" smtClean="0"/>
                <a:t>Decoding</a:t>
              </a:r>
              <a:endParaRPr lang="en-US" sz="1000" b="0" dirty="0"/>
            </a:p>
          </p:txBody>
        </p:sp>
        <p:sp>
          <p:nvSpPr>
            <p:cNvPr id="91" name="TextBox 90"/>
            <p:cNvSpPr txBox="1"/>
            <p:nvPr/>
          </p:nvSpPr>
          <p:spPr>
            <a:xfrm>
              <a:off x="6993152" y="4629510"/>
              <a:ext cx="785003" cy="498534"/>
            </a:xfrm>
            <a:prstGeom prst="rect">
              <a:avLst/>
            </a:prstGeom>
            <a:noFill/>
          </p:spPr>
          <p:txBody>
            <a:bodyPr wrap="square" rtlCol="0">
              <a:spAutoFit/>
            </a:bodyPr>
            <a:lstStyle/>
            <a:p>
              <a:pPr algn="ctr"/>
              <a:r>
                <a:rPr lang="en-US" sz="1000" b="0" dirty="0" smtClean="0"/>
                <a:t>FEC</a:t>
              </a:r>
            </a:p>
            <a:p>
              <a:pPr algn="ctr"/>
              <a:r>
                <a:rPr lang="en-US" sz="1000" b="0" dirty="0" smtClean="0"/>
                <a:t>Decoding</a:t>
              </a:r>
              <a:endParaRPr lang="en-US" sz="1000" b="0" dirty="0"/>
            </a:p>
          </p:txBody>
        </p:sp>
        <p:sp>
          <p:nvSpPr>
            <p:cNvPr id="92" name="TextBox 91"/>
            <p:cNvSpPr txBox="1"/>
            <p:nvPr/>
          </p:nvSpPr>
          <p:spPr>
            <a:xfrm>
              <a:off x="7001776" y="5604289"/>
              <a:ext cx="785003" cy="498534"/>
            </a:xfrm>
            <a:prstGeom prst="rect">
              <a:avLst/>
            </a:prstGeom>
            <a:noFill/>
          </p:spPr>
          <p:txBody>
            <a:bodyPr wrap="square" rtlCol="0">
              <a:spAutoFit/>
            </a:bodyPr>
            <a:lstStyle/>
            <a:p>
              <a:pPr algn="ctr"/>
              <a:r>
                <a:rPr lang="en-US" sz="1000" b="0" dirty="0" smtClean="0"/>
                <a:t>FEC</a:t>
              </a:r>
            </a:p>
            <a:p>
              <a:pPr algn="ctr"/>
              <a:r>
                <a:rPr lang="en-US" sz="1000" b="0" dirty="0" smtClean="0"/>
                <a:t>Decoding</a:t>
              </a:r>
              <a:endParaRPr lang="en-US" sz="1000" b="0" dirty="0"/>
            </a:p>
          </p:txBody>
        </p:sp>
        <p:sp>
          <p:nvSpPr>
            <p:cNvPr id="93" name="TextBox 92"/>
            <p:cNvSpPr txBox="1"/>
            <p:nvPr/>
          </p:nvSpPr>
          <p:spPr>
            <a:xfrm>
              <a:off x="8045695" y="3683478"/>
              <a:ext cx="928092" cy="427742"/>
            </a:xfrm>
            <a:prstGeom prst="rect">
              <a:avLst/>
            </a:prstGeom>
            <a:noFill/>
          </p:spPr>
          <p:txBody>
            <a:bodyPr wrap="none" rtlCol="0">
              <a:spAutoFit/>
            </a:bodyPr>
            <a:lstStyle/>
            <a:p>
              <a:pPr algn="ctr"/>
              <a:r>
                <a:rPr lang="en-US" sz="1000" b="0" dirty="0" smtClean="0">
                  <a:solidFill>
                    <a:srgbClr val="0000FF"/>
                  </a:solidFill>
                </a:rPr>
                <a:t>STA 0</a:t>
              </a:r>
              <a:r>
                <a:rPr lang="en-US" sz="1000" b="0" dirty="0" smtClean="0"/>
                <a:t> Source</a:t>
              </a:r>
            </a:p>
            <a:p>
              <a:pPr algn="ctr"/>
              <a:r>
                <a:rPr lang="en-US" sz="1000" b="0" dirty="0" smtClean="0"/>
                <a:t>Recovered</a:t>
              </a:r>
              <a:endParaRPr lang="en-US" sz="1000" b="0" dirty="0"/>
            </a:p>
          </p:txBody>
        </p:sp>
        <p:sp>
          <p:nvSpPr>
            <p:cNvPr id="94" name="TextBox 93"/>
            <p:cNvSpPr txBox="1"/>
            <p:nvPr/>
          </p:nvSpPr>
          <p:spPr>
            <a:xfrm>
              <a:off x="8077327" y="4612255"/>
              <a:ext cx="928092" cy="427742"/>
            </a:xfrm>
            <a:prstGeom prst="rect">
              <a:avLst/>
            </a:prstGeom>
            <a:noFill/>
          </p:spPr>
          <p:txBody>
            <a:bodyPr wrap="none" rtlCol="0">
              <a:spAutoFit/>
            </a:bodyPr>
            <a:lstStyle/>
            <a:p>
              <a:pPr algn="ctr"/>
              <a:r>
                <a:rPr lang="en-US" sz="1000" b="0" dirty="0" smtClean="0">
                  <a:solidFill>
                    <a:srgbClr val="0000FF"/>
                  </a:solidFill>
                </a:rPr>
                <a:t>STA 1 </a:t>
              </a:r>
              <a:r>
                <a:rPr lang="en-US" sz="1000" b="0" dirty="0" smtClean="0"/>
                <a:t>Source</a:t>
              </a:r>
            </a:p>
            <a:p>
              <a:pPr algn="ctr"/>
              <a:r>
                <a:rPr lang="en-US" sz="1000" b="0" dirty="0" smtClean="0"/>
                <a:t>Recovered</a:t>
              </a:r>
              <a:endParaRPr lang="en-US" sz="1000" b="0" dirty="0"/>
            </a:p>
          </p:txBody>
        </p:sp>
        <p:sp>
          <p:nvSpPr>
            <p:cNvPr id="95" name="TextBox 94"/>
            <p:cNvSpPr txBox="1"/>
            <p:nvPr/>
          </p:nvSpPr>
          <p:spPr>
            <a:xfrm>
              <a:off x="8077326" y="5595667"/>
              <a:ext cx="928092" cy="427742"/>
            </a:xfrm>
            <a:prstGeom prst="rect">
              <a:avLst/>
            </a:prstGeom>
            <a:noFill/>
          </p:spPr>
          <p:txBody>
            <a:bodyPr wrap="none" rtlCol="0">
              <a:spAutoFit/>
            </a:bodyPr>
            <a:lstStyle/>
            <a:p>
              <a:pPr algn="ctr"/>
              <a:r>
                <a:rPr lang="en-US" sz="1000" b="0" dirty="0" smtClean="0">
                  <a:solidFill>
                    <a:srgbClr val="0000FF"/>
                  </a:solidFill>
                </a:rPr>
                <a:t>STA 2 </a:t>
              </a:r>
              <a:r>
                <a:rPr lang="en-US" sz="1000" b="0" dirty="0" smtClean="0"/>
                <a:t>Source</a:t>
              </a:r>
            </a:p>
            <a:p>
              <a:pPr algn="ctr"/>
              <a:r>
                <a:rPr lang="en-US" sz="1000" b="0" dirty="0" smtClean="0"/>
                <a:t>Recovered</a:t>
              </a:r>
              <a:endParaRPr lang="en-US" sz="1000" b="0" dirty="0"/>
            </a:p>
          </p:txBody>
        </p:sp>
        <p:sp>
          <p:nvSpPr>
            <p:cNvPr id="96" name="TextBox 95"/>
            <p:cNvSpPr txBox="1"/>
            <p:nvPr/>
          </p:nvSpPr>
          <p:spPr>
            <a:xfrm>
              <a:off x="1966822" y="5486401"/>
              <a:ext cx="1552755" cy="738664"/>
            </a:xfrm>
            <a:prstGeom prst="rect">
              <a:avLst/>
            </a:prstGeom>
            <a:noFill/>
          </p:spPr>
          <p:txBody>
            <a:bodyPr wrap="square" rtlCol="0">
              <a:spAutoFit/>
            </a:bodyPr>
            <a:lstStyle/>
            <a:p>
              <a:r>
                <a:rPr lang="en-US" sz="1000" b="0" dirty="0" smtClean="0"/>
                <a:t>* ED and HD stand for Energy Detection and Hard Decision</a:t>
              </a:r>
            </a:p>
          </p:txBody>
        </p:sp>
        <p:cxnSp>
          <p:nvCxnSpPr>
            <p:cNvPr id="97" name="Straight Arrow Connector 96"/>
            <p:cNvCxnSpPr/>
            <p:nvPr/>
          </p:nvCxnSpPr>
          <p:spPr bwMode="auto">
            <a:xfrm>
              <a:off x="5141343" y="3968151"/>
              <a:ext cx="0" cy="276045"/>
            </a:xfrm>
            <a:prstGeom prst="straightConnector1">
              <a:avLst/>
            </a:prstGeom>
            <a:noFill/>
            <a:ln w="9525" cap="flat" cmpd="sng" algn="ctr">
              <a:solidFill>
                <a:schemeClr val="tx1"/>
              </a:solidFill>
              <a:prstDash val="solid"/>
              <a:round/>
              <a:headEnd type="triangle" w="med" len="med"/>
              <a:tailEnd type="none"/>
            </a:ln>
            <a:effectLst/>
          </p:spPr>
        </p:cxnSp>
        <p:cxnSp>
          <p:nvCxnSpPr>
            <p:cNvPr id="98" name="Straight Arrow Connector 97"/>
            <p:cNvCxnSpPr/>
            <p:nvPr/>
          </p:nvCxnSpPr>
          <p:spPr bwMode="auto">
            <a:xfrm>
              <a:off x="5155727" y="4896891"/>
              <a:ext cx="0" cy="276045"/>
            </a:xfrm>
            <a:prstGeom prst="straightConnector1">
              <a:avLst/>
            </a:prstGeom>
            <a:noFill/>
            <a:ln w="9525" cap="flat" cmpd="sng" algn="ctr">
              <a:solidFill>
                <a:schemeClr val="tx1"/>
              </a:solidFill>
              <a:prstDash val="solid"/>
              <a:round/>
              <a:headEnd type="triangle" w="med" len="med"/>
              <a:tailEnd type="none"/>
            </a:ln>
            <a:effectLst/>
          </p:spPr>
        </p:cxnSp>
        <p:cxnSp>
          <p:nvCxnSpPr>
            <p:cNvPr id="99" name="Straight Arrow Connector 98"/>
            <p:cNvCxnSpPr/>
            <p:nvPr/>
          </p:nvCxnSpPr>
          <p:spPr bwMode="auto">
            <a:xfrm>
              <a:off x="5129842" y="5880339"/>
              <a:ext cx="0" cy="276045"/>
            </a:xfrm>
            <a:prstGeom prst="straightConnector1">
              <a:avLst/>
            </a:prstGeom>
            <a:noFill/>
            <a:ln w="9525" cap="flat" cmpd="sng" algn="ctr">
              <a:solidFill>
                <a:schemeClr val="tx1"/>
              </a:solidFill>
              <a:prstDash val="solid"/>
              <a:round/>
              <a:headEnd type="triangle" w="med" len="med"/>
              <a:tailEnd type="none"/>
            </a:ln>
            <a:effectLst/>
          </p:spPr>
        </p:cxnSp>
        <p:sp>
          <p:nvSpPr>
            <p:cNvPr id="100" name="TextBox 99"/>
            <p:cNvSpPr txBox="1"/>
            <p:nvPr/>
          </p:nvSpPr>
          <p:spPr>
            <a:xfrm>
              <a:off x="4856671" y="4149306"/>
              <a:ext cx="716863" cy="498534"/>
            </a:xfrm>
            <a:prstGeom prst="rect">
              <a:avLst/>
            </a:prstGeom>
            <a:noFill/>
          </p:spPr>
          <p:txBody>
            <a:bodyPr wrap="none" rtlCol="0">
              <a:spAutoFit/>
            </a:bodyPr>
            <a:lstStyle/>
            <a:p>
              <a:r>
                <a:rPr lang="en-US" sz="1000" dirty="0" smtClean="0">
                  <a:solidFill>
                    <a:srgbClr val="FF0000"/>
                  </a:solidFill>
                </a:rPr>
                <a:t>Blank GI</a:t>
              </a:r>
            </a:p>
            <a:p>
              <a:r>
                <a:rPr lang="en-US" sz="1000" dirty="0" smtClean="0">
                  <a:solidFill>
                    <a:srgbClr val="FF0000"/>
                  </a:solidFill>
                </a:rPr>
                <a:t>Removal</a:t>
              </a:r>
              <a:endParaRPr lang="en-US" sz="1000" dirty="0">
                <a:solidFill>
                  <a:srgbClr val="FF0000"/>
                </a:solidFill>
              </a:endParaRPr>
            </a:p>
          </p:txBody>
        </p:sp>
        <p:sp>
          <p:nvSpPr>
            <p:cNvPr id="101" name="TextBox 100"/>
            <p:cNvSpPr txBox="1"/>
            <p:nvPr/>
          </p:nvSpPr>
          <p:spPr>
            <a:xfrm>
              <a:off x="4845169" y="5095336"/>
              <a:ext cx="716863" cy="498534"/>
            </a:xfrm>
            <a:prstGeom prst="rect">
              <a:avLst/>
            </a:prstGeom>
            <a:noFill/>
          </p:spPr>
          <p:txBody>
            <a:bodyPr wrap="none" rtlCol="0">
              <a:spAutoFit/>
            </a:bodyPr>
            <a:lstStyle/>
            <a:p>
              <a:r>
                <a:rPr lang="en-US" sz="1000" dirty="0" smtClean="0">
                  <a:solidFill>
                    <a:srgbClr val="FF0000"/>
                  </a:solidFill>
                </a:rPr>
                <a:t>Blank GI</a:t>
              </a:r>
            </a:p>
            <a:p>
              <a:r>
                <a:rPr lang="en-US" sz="1000" dirty="0" smtClean="0">
                  <a:solidFill>
                    <a:srgbClr val="FF0000"/>
                  </a:solidFill>
                </a:rPr>
                <a:t>Removal</a:t>
              </a:r>
              <a:endParaRPr lang="en-US" sz="1000" dirty="0">
                <a:solidFill>
                  <a:srgbClr val="FF0000"/>
                </a:solidFill>
              </a:endParaRPr>
            </a:p>
          </p:txBody>
        </p:sp>
        <p:sp>
          <p:nvSpPr>
            <p:cNvPr id="102" name="TextBox 101"/>
            <p:cNvSpPr txBox="1"/>
            <p:nvPr/>
          </p:nvSpPr>
          <p:spPr>
            <a:xfrm>
              <a:off x="4836543" y="6009736"/>
              <a:ext cx="716863" cy="498534"/>
            </a:xfrm>
            <a:prstGeom prst="rect">
              <a:avLst/>
            </a:prstGeom>
            <a:noFill/>
          </p:spPr>
          <p:txBody>
            <a:bodyPr wrap="none" rtlCol="0">
              <a:spAutoFit/>
            </a:bodyPr>
            <a:lstStyle/>
            <a:p>
              <a:r>
                <a:rPr lang="en-US" sz="1000" dirty="0" smtClean="0">
                  <a:solidFill>
                    <a:srgbClr val="FF0000"/>
                  </a:solidFill>
                </a:rPr>
                <a:t>Blank GI</a:t>
              </a:r>
            </a:p>
            <a:p>
              <a:r>
                <a:rPr lang="en-US" sz="1000" dirty="0" smtClean="0">
                  <a:solidFill>
                    <a:srgbClr val="FF0000"/>
                  </a:solidFill>
                </a:rPr>
                <a:t>Removal</a:t>
              </a:r>
              <a:endParaRPr lang="en-US" sz="1000" dirty="0">
                <a:solidFill>
                  <a:srgbClr val="FF0000"/>
                </a:solidFil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pPr lvl="0" defTabSz="784225" eaLnBrk="1" fontAlgn="ctr" hangingPunct="1">
              <a:defRPr/>
            </a:pPr>
            <a:r>
              <a:rPr lang="en-US" altLang="zh-CN" sz="2600" dirty="0" smtClean="0">
                <a:solidFill>
                  <a:schemeClr val="tx1"/>
                </a:solidFill>
              </a:rPr>
              <a:t>System Diagram for 4 MHz Multi Band Scheduling</a:t>
            </a:r>
          </a:p>
        </p:txBody>
      </p:sp>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
        <p:nvSpPr>
          <p:cNvPr id="9" name="TextBox 8"/>
          <p:cNvSpPr txBox="1"/>
          <p:nvPr/>
        </p:nvSpPr>
        <p:spPr>
          <a:xfrm>
            <a:off x="353675" y="1724085"/>
            <a:ext cx="8246861" cy="4524315"/>
          </a:xfrm>
          <a:prstGeom prst="rect">
            <a:avLst/>
          </a:prstGeom>
          <a:noFill/>
        </p:spPr>
        <p:txBody>
          <a:bodyPr wrap="square" rtlCol="0">
            <a:spAutoFit/>
          </a:bodyPr>
          <a:lstStyle/>
          <a:p>
            <a:pPr>
              <a:buFont typeface="Arial" pitchFamily="34" charset="0"/>
              <a:buChar char="•"/>
            </a:pPr>
            <a:r>
              <a:rPr lang="en-US" sz="1600" dirty="0" smtClean="0"/>
              <a:t> </a:t>
            </a:r>
            <a:r>
              <a:rPr lang="en-US" sz="1600" b="0" dirty="0" smtClean="0"/>
              <a:t>WUR Frame 0 to 2 are generated by occupying each corresponding tones with Long Training </a:t>
            </a:r>
          </a:p>
          <a:p>
            <a:r>
              <a:rPr lang="en-US" sz="1600" b="0" dirty="0" smtClean="0"/>
              <a:t>Sequences (LTS) and by taking 64 point IFFT</a:t>
            </a:r>
          </a:p>
          <a:p>
            <a:pPr lvl="1">
              <a:buFont typeface="Arial" pitchFamily="34" charset="0"/>
              <a:buChar char="•"/>
            </a:pPr>
            <a:r>
              <a:rPr lang="en-US" sz="1600" b="0" dirty="0" smtClean="0"/>
              <a:t> Tone index 14 to 27 except for 21 are occupied with the corresponding LTS for WUR </a:t>
            </a:r>
          </a:p>
          <a:p>
            <a:pPr lvl="1"/>
            <a:r>
              <a:rPr lang="en-US" sz="1600" b="0" dirty="0" smtClean="0"/>
              <a:t>Frame 0, the center tone 21 is left blank with no energy</a:t>
            </a:r>
          </a:p>
          <a:p>
            <a:pPr lvl="1">
              <a:buFont typeface="Arial" pitchFamily="34" charset="0"/>
              <a:buChar char="•"/>
            </a:pPr>
            <a:r>
              <a:rPr lang="en-US" sz="1600" dirty="0" smtClean="0"/>
              <a:t> </a:t>
            </a:r>
            <a:r>
              <a:rPr lang="en-US" sz="1600" b="0" dirty="0" smtClean="0">
                <a:solidFill>
                  <a:srgbClr val="000000"/>
                </a:solidFill>
              </a:rPr>
              <a:t>Tone index -7 to 6 except for 0 are occupied with the corresponding LTS for WUR Frame 1, the DC tone 0 is left blank with no energy</a:t>
            </a:r>
          </a:p>
          <a:p>
            <a:pPr lvl="1">
              <a:buFont typeface="Arial" pitchFamily="34" charset="0"/>
              <a:buChar char="•"/>
            </a:pPr>
            <a:r>
              <a:rPr lang="en-US" sz="1600" b="0" dirty="0" smtClean="0">
                <a:solidFill>
                  <a:srgbClr val="000000"/>
                </a:solidFill>
              </a:rPr>
              <a:t> Tone index -28 to 15 except for -21 are occupied with the corresponding LTS for WUR </a:t>
            </a:r>
          </a:p>
          <a:p>
            <a:pPr lvl="1"/>
            <a:r>
              <a:rPr lang="en-US" sz="1600" b="0" dirty="0" smtClean="0">
                <a:solidFill>
                  <a:srgbClr val="000000"/>
                </a:solidFill>
              </a:rPr>
              <a:t>Frame 2, the center tone -21 is left blank with no energy</a:t>
            </a:r>
            <a:endParaRPr lang="en-US" sz="1600" dirty="0" smtClean="0"/>
          </a:p>
          <a:p>
            <a:pPr>
              <a:buFont typeface="Arial" pitchFamily="34" charset="0"/>
              <a:buChar char="•"/>
            </a:pPr>
            <a:r>
              <a:rPr lang="en-US" sz="1600" dirty="0" smtClean="0"/>
              <a:t> </a:t>
            </a:r>
            <a:r>
              <a:rPr lang="en-US" sz="1600" b="0" dirty="0" smtClean="0"/>
              <a:t>We propose to </a:t>
            </a:r>
            <a:r>
              <a:rPr lang="en-US" sz="1600" b="0" dirty="0" err="1" smtClean="0"/>
              <a:t>prepend</a:t>
            </a:r>
            <a:r>
              <a:rPr lang="en-US" sz="1600" b="0" dirty="0" smtClean="0"/>
              <a:t> a 0.8 </a:t>
            </a:r>
            <a:r>
              <a:rPr lang="en-US" sz="1600" b="0" dirty="0" err="1" smtClean="0"/>
              <a:t>usec</a:t>
            </a:r>
            <a:r>
              <a:rPr lang="en-US" sz="1600" b="0" dirty="0" smtClean="0"/>
              <a:t> Blank GI during the Waveform Coding (WFC). </a:t>
            </a:r>
            <a:endParaRPr lang="en-US" sz="1600" dirty="0"/>
          </a:p>
          <a:p>
            <a:pPr lvl="1">
              <a:buFont typeface="Arial" pitchFamily="34" charset="0"/>
              <a:buChar char="•"/>
            </a:pPr>
            <a:r>
              <a:rPr lang="en-US" sz="1600" b="0" dirty="0" smtClean="0"/>
              <a:t> 0.8 </a:t>
            </a:r>
            <a:r>
              <a:rPr lang="en-US" sz="1600" b="0" dirty="0" err="1" smtClean="0"/>
              <a:t>usec</a:t>
            </a:r>
            <a:r>
              <a:rPr lang="en-US" sz="1600" b="0" dirty="0" smtClean="0"/>
              <a:t> Blank GI followed by 1.6 </a:t>
            </a:r>
            <a:r>
              <a:rPr lang="en-US" sz="1600" b="0" dirty="0" err="1" smtClean="0"/>
              <a:t>usec</a:t>
            </a:r>
            <a:r>
              <a:rPr lang="en-US" sz="1600" b="0" dirty="0" smtClean="0"/>
              <a:t> ON (OFF) and 1.6 </a:t>
            </a:r>
            <a:r>
              <a:rPr lang="en-US" sz="1600" b="0" dirty="0" err="1" smtClean="0"/>
              <a:t>usec</a:t>
            </a:r>
            <a:r>
              <a:rPr lang="en-US" sz="1600" b="0" dirty="0" smtClean="0"/>
              <a:t> OFF (ON) WFC  according to source data</a:t>
            </a:r>
          </a:p>
          <a:p>
            <a:pPr>
              <a:buFont typeface="Arial" pitchFamily="34" charset="0"/>
              <a:buChar char="•"/>
            </a:pPr>
            <a:r>
              <a:rPr lang="en-US" sz="1600" b="0" dirty="0" smtClean="0"/>
              <a:t> Waveform coded symbols from WUR Frame 0 to 2 are added in time domain sample by sample before transmission, assuming the same TX sampling rate for the WUR Frame 0 to 2</a:t>
            </a:r>
          </a:p>
          <a:p>
            <a:pPr>
              <a:buFont typeface="Arial" pitchFamily="34" charset="0"/>
              <a:buChar char="•"/>
            </a:pPr>
            <a:r>
              <a:rPr lang="en-US" sz="1600" b="0" dirty="0" smtClean="0"/>
              <a:t> Receiving STA from STA 0 to STA 2 may be informed of its corresponding band in a PPDU </a:t>
            </a:r>
          </a:p>
          <a:p>
            <a:r>
              <a:rPr lang="en-US" sz="1600" b="0" dirty="0" smtClean="0"/>
              <a:t>through the main radio, so each STA may configure its receiver filter according to </a:t>
            </a:r>
          </a:p>
          <a:p>
            <a:r>
              <a:rPr lang="en-US" sz="1600" b="0" dirty="0" smtClean="0"/>
              <a:t>the corresponding band</a:t>
            </a:r>
          </a:p>
          <a:p>
            <a:pPr lvl="1">
              <a:buFont typeface="Arial" pitchFamily="34" charset="0"/>
              <a:buChar char="•"/>
            </a:pPr>
            <a:r>
              <a:rPr lang="en-US" sz="1600" b="0" dirty="0" smtClean="0"/>
              <a:t> e.g.) STA 0 needs to configure its RX filter to Band Pass Filter @ 6.56 MHz center freq. with 4 MHz bandwidth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914400"/>
          </a:xfrm>
        </p:spPr>
        <p:txBody>
          <a:bodyPr/>
          <a:lstStyle/>
          <a:p>
            <a:r>
              <a:rPr lang="en-US" dirty="0" smtClean="0"/>
              <a:t>Digital Filter Design</a:t>
            </a:r>
            <a:endParaRPr lang="en-US" dirty="0"/>
          </a:p>
        </p:txBody>
      </p:sp>
      <p:sp>
        <p:nvSpPr>
          <p:cNvPr id="3" name="Content Placeholder 2"/>
          <p:cNvSpPr>
            <a:spLocks noGrp="1"/>
          </p:cNvSpPr>
          <p:nvPr>
            <p:ph idx="1"/>
          </p:nvPr>
        </p:nvSpPr>
        <p:spPr>
          <a:xfrm>
            <a:off x="304800" y="3048000"/>
            <a:ext cx="8610600" cy="2743200"/>
          </a:xfrm>
        </p:spPr>
        <p:txBody>
          <a:bodyPr/>
          <a:lstStyle/>
          <a:p>
            <a:r>
              <a:rPr lang="en-US" sz="1600" dirty="0" smtClean="0"/>
              <a:t>T</a:t>
            </a:r>
            <a:r>
              <a:rPr lang="en-US" sz="1600" baseline="-25000" dirty="0" smtClean="0"/>
              <a:t>s </a:t>
            </a:r>
            <a:r>
              <a:rPr lang="en-US" sz="1600" dirty="0" smtClean="0"/>
              <a:t>= 1/</a:t>
            </a:r>
            <a:r>
              <a:rPr lang="en-US" sz="1600" dirty="0" err="1" smtClean="0"/>
              <a:t>f</a:t>
            </a:r>
            <a:r>
              <a:rPr lang="en-US" sz="1600" baseline="-25000" dirty="0" err="1" smtClean="0"/>
              <a:t>s</a:t>
            </a:r>
            <a:r>
              <a:rPr lang="en-US" sz="1600" baseline="-25000" dirty="0" smtClean="0"/>
              <a:t> </a:t>
            </a:r>
            <a:r>
              <a:rPr lang="en-US" sz="1600" dirty="0" smtClean="0"/>
              <a:t>, sampling time in second, </a:t>
            </a:r>
            <a:r>
              <a:rPr lang="en-US" sz="1600" dirty="0" err="1" smtClean="0"/>
              <a:t>f</a:t>
            </a:r>
            <a:r>
              <a:rPr lang="en-US" sz="1600" baseline="-25000" dirty="0" err="1" smtClean="0"/>
              <a:t>s</a:t>
            </a:r>
            <a:r>
              <a:rPr lang="en-US" sz="1600" baseline="-25000" dirty="0" smtClean="0"/>
              <a:t>   </a:t>
            </a:r>
            <a:r>
              <a:rPr lang="en-US" sz="1600" dirty="0" smtClean="0"/>
              <a:t>is the sampling rate</a:t>
            </a:r>
            <a:r>
              <a:rPr lang="en-US" sz="1600" baseline="-25000" dirty="0" smtClean="0"/>
              <a:t>  </a:t>
            </a:r>
          </a:p>
          <a:p>
            <a:r>
              <a:rPr lang="en-US" sz="1600" dirty="0" smtClean="0"/>
              <a:t>T</a:t>
            </a:r>
            <a:r>
              <a:rPr lang="en-US" sz="1600" baseline="-25000" dirty="0" smtClean="0"/>
              <a:t>max</a:t>
            </a:r>
            <a:r>
              <a:rPr lang="en-US" sz="1600" dirty="0" smtClean="0"/>
              <a:t> =                                                           (in second) </a:t>
            </a:r>
          </a:p>
          <a:p>
            <a:endParaRPr lang="en-US" sz="1600" dirty="0" smtClean="0"/>
          </a:p>
          <a:p>
            <a:endParaRPr lang="en-US" sz="1600" dirty="0" smtClean="0"/>
          </a:p>
          <a:p>
            <a:r>
              <a:rPr lang="en-US" sz="1600" b="0" dirty="0" smtClean="0"/>
              <a:t>W is one sided BW in Hz , where {(the number of actually occupied subcarriers + 2) / 2 }times the sub-carrier spacing which is 312.5 KHz.</a:t>
            </a:r>
          </a:p>
          <a:p>
            <a:pPr lvl="1"/>
            <a:r>
              <a:rPr lang="en-US" sz="1200" dirty="0" smtClean="0"/>
              <a:t>E.g.) in case of 14 occupied tones, W becomes (16 /2) * 312.5 KHz, that is, 2,500,000 Hz</a:t>
            </a:r>
          </a:p>
          <a:p>
            <a:pPr lvl="1"/>
            <a:r>
              <a:rPr lang="en-US" sz="1200" b="0" dirty="0" smtClean="0"/>
              <a:t>We give one extra tone to each side of 14 occupied tones to make 16 tones</a:t>
            </a:r>
          </a:p>
          <a:p>
            <a:r>
              <a:rPr lang="en-US" sz="1600" b="0" dirty="0" smtClean="0"/>
              <a:t>Intermediate filter tap (h) </a:t>
            </a:r>
          </a:p>
          <a:p>
            <a:endParaRPr lang="en-US" sz="1600" b="0" dirty="0" smtClean="0"/>
          </a:p>
          <a:p>
            <a:endParaRPr lang="en-US" sz="1600" b="0" dirty="0" smtClean="0"/>
          </a:p>
          <a:p>
            <a:r>
              <a:rPr lang="en-US" sz="1600" b="0" dirty="0" smtClean="0"/>
              <a:t>t = -</a:t>
            </a:r>
            <a:r>
              <a:rPr lang="en-US" sz="1600" dirty="0" smtClean="0"/>
              <a:t> T</a:t>
            </a:r>
            <a:r>
              <a:rPr lang="en-US" sz="1600" baseline="-25000" dirty="0" smtClean="0"/>
              <a:t>max </a:t>
            </a:r>
            <a:r>
              <a:rPr lang="en-US" sz="1600" dirty="0" smtClean="0"/>
              <a:t>: T</a:t>
            </a:r>
            <a:r>
              <a:rPr lang="en-US" sz="1600" baseline="-25000" dirty="0" smtClean="0"/>
              <a:t>s </a:t>
            </a:r>
            <a:r>
              <a:rPr lang="en-US" sz="1600" dirty="0" smtClean="0"/>
              <a:t>: T</a:t>
            </a:r>
            <a:r>
              <a:rPr lang="en-US" sz="1600" baseline="-25000" dirty="0" smtClean="0"/>
              <a:t>max</a:t>
            </a:r>
            <a:endParaRPr lang="en-US" sz="1600" b="0" dirty="0" smtClean="0"/>
          </a:p>
          <a:p>
            <a:endParaRPr lang="en-US" sz="1600" b="0" dirty="0"/>
          </a:p>
        </p:txBody>
      </p:sp>
      <p:sp>
        <p:nvSpPr>
          <p:cNvPr id="4" name="Date Placeholder 3"/>
          <p:cNvSpPr>
            <a:spLocks noGrp="1"/>
          </p:cNvSpPr>
          <p:nvPr>
            <p:ph type="dt" sz="half" idx="10"/>
          </p:nvPr>
        </p:nvSpPr>
        <p:spPr/>
        <p:txBody>
          <a:bodyPr/>
          <a:lstStyle/>
          <a:p>
            <a:pPr>
              <a:defRPr/>
            </a:pPr>
            <a:r>
              <a:rPr lang="en-US" altLang="ko-KR" smtClean="0"/>
              <a:t>May 2017</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grpSp>
        <p:nvGrpSpPr>
          <p:cNvPr id="43" name="Group 42"/>
          <p:cNvGrpSpPr/>
          <p:nvPr/>
        </p:nvGrpSpPr>
        <p:grpSpPr>
          <a:xfrm>
            <a:off x="915282" y="1295400"/>
            <a:ext cx="7695318" cy="1915094"/>
            <a:chOff x="915282" y="1513906"/>
            <a:chExt cx="7695318" cy="1915094"/>
          </a:xfrm>
        </p:grpSpPr>
        <p:cxnSp>
          <p:nvCxnSpPr>
            <p:cNvPr id="8" name="Straight Connector 7"/>
            <p:cNvCxnSpPr/>
            <p:nvPr/>
          </p:nvCxnSpPr>
          <p:spPr bwMode="auto">
            <a:xfrm>
              <a:off x="1143882" y="2747483"/>
              <a:ext cx="2216989" cy="0"/>
            </a:xfrm>
            <a:prstGeom prst="line">
              <a:avLst/>
            </a:prstGeom>
            <a:no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3283226" y="2514567"/>
              <a:ext cx="253596" cy="397545"/>
            </a:xfrm>
            <a:prstGeom prst="rect">
              <a:avLst/>
            </a:prstGeom>
            <a:noFill/>
          </p:spPr>
          <p:txBody>
            <a:bodyPr wrap="none" rtlCol="0">
              <a:spAutoFit/>
            </a:bodyPr>
            <a:lstStyle/>
            <a:p>
              <a:r>
                <a:rPr lang="en-US" sz="1600" i="1" dirty="0" smtClean="0"/>
                <a:t>f</a:t>
              </a:r>
              <a:endParaRPr lang="en-US" sz="1600" i="1" dirty="0"/>
            </a:p>
          </p:txBody>
        </p:sp>
        <p:sp>
          <p:nvSpPr>
            <p:cNvPr id="12" name="TextBox 11"/>
            <p:cNvSpPr txBox="1"/>
            <p:nvPr/>
          </p:nvSpPr>
          <p:spPr>
            <a:xfrm>
              <a:off x="2705267" y="2687099"/>
              <a:ext cx="330540" cy="276999"/>
            </a:xfrm>
            <a:prstGeom prst="rect">
              <a:avLst/>
            </a:prstGeom>
            <a:noFill/>
          </p:spPr>
          <p:txBody>
            <a:bodyPr wrap="none" rtlCol="0">
              <a:spAutoFit/>
            </a:bodyPr>
            <a:lstStyle/>
            <a:p>
              <a:r>
                <a:rPr lang="en-US" dirty="0" smtClean="0"/>
                <a:t>W</a:t>
              </a:r>
              <a:endParaRPr lang="en-US" dirty="0"/>
            </a:p>
          </p:txBody>
        </p:sp>
        <p:sp>
          <p:nvSpPr>
            <p:cNvPr id="13" name="TextBox 12"/>
            <p:cNvSpPr txBox="1"/>
            <p:nvPr/>
          </p:nvSpPr>
          <p:spPr>
            <a:xfrm>
              <a:off x="1333664" y="2687097"/>
              <a:ext cx="381836" cy="276999"/>
            </a:xfrm>
            <a:prstGeom prst="rect">
              <a:avLst/>
            </a:prstGeom>
            <a:noFill/>
          </p:spPr>
          <p:txBody>
            <a:bodyPr wrap="none" rtlCol="0">
              <a:spAutoFit/>
            </a:bodyPr>
            <a:lstStyle/>
            <a:p>
              <a:r>
                <a:rPr lang="en-US" dirty="0" smtClean="0"/>
                <a:t>-W</a:t>
              </a:r>
              <a:endParaRPr lang="en-US" dirty="0"/>
            </a:p>
          </p:txBody>
        </p:sp>
        <p:sp>
          <p:nvSpPr>
            <p:cNvPr id="14" name="TextBox 13"/>
            <p:cNvSpPr txBox="1"/>
            <p:nvPr/>
          </p:nvSpPr>
          <p:spPr>
            <a:xfrm>
              <a:off x="1980644" y="2661228"/>
              <a:ext cx="284052" cy="359394"/>
            </a:xfrm>
            <a:prstGeom prst="rect">
              <a:avLst/>
            </a:prstGeom>
            <a:noFill/>
          </p:spPr>
          <p:txBody>
            <a:bodyPr wrap="none" rtlCol="0">
              <a:spAutoFit/>
            </a:bodyPr>
            <a:lstStyle/>
            <a:p>
              <a:r>
                <a:rPr lang="en-US" dirty="0" smtClean="0"/>
                <a:t>0</a:t>
              </a:r>
              <a:endParaRPr lang="en-US" dirty="0"/>
            </a:p>
          </p:txBody>
        </p:sp>
        <p:cxnSp>
          <p:nvCxnSpPr>
            <p:cNvPr id="15" name="Straight Connector 14"/>
            <p:cNvCxnSpPr/>
            <p:nvPr/>
          </p:nvCxnSpPr>
          <p:spPr bwMode="auto">
            <a:xfrm flipV="1">
              <a:off x="4810100" y="2667000"/>
              <a:ext cx="3775504" cy="11476"/>
            </a:xfrm>
            <a:prstGeom prst="line">
              <a:avLst/>
            </a:prstGeom>
            <a:no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6696410" y="1623176"/>
              <a:ext cx="0" cy="1501024"/>
            </a:xfrm>
            <a:prstGeom prst="line">
              <a:avLst/>
            </a:prstGeom>
            <a:noFill/>
            <a:ln w="9525" cap="flat" cmpd="sng" algn="ctr">
              <a:solidFill>
                <a:schemeClr val="tx1"/>
              </a:solidFill>
              <a:prstDash val="solid"/>
              <a:round/>
              <a:headEnd type="triangle" w="med" len="med"/>
              <a:tailEnd type="none" w="med" len="med"/>
            </a:ln>
            <a:effectLst/>
          </p:spPr>
        </p:cxnSp>
        <p:sp>
          <p:nvSpPr>
            <p:cNvPr id="28" name="TextBox 27"/>
            <p:cNvSpPr txBox="1"/>
            <p:nvPr/>
          </p:nvSpPr>
          <p:spPr>
            <a:xfrm>
              <a:off x="8357004" y="2286000"/>
              <a:ext cx="253596" cy="397545"/>
            </a:xfrm>
            <a:prstGeom prst="rect">
              <a:avLst/>
            </a:prstGeom>
            <a:noFill/>
          </p:spPr>
          <p:txBody>
            <a:bodyPr wrap="none" rtlCol="0">
              <a:spAutoFit/>
            </a:bodyPr>
            <a:lstStyle/>
            <a:p>
              <a:r>
                <a:rPr lang="en-US" sz="1600" i="1" dirty="0" smtClean="0"/>
                <a:t>t</a:t>
              </a:r>
              <a:endParaRPr lang="en-US" sz="1600" i="1" dirty="0"/>
            </a:p>
          </p:txBody>
        </p:sp>
        <p:cxnSp>
          <p:nvCxnSpPr>
            <p:cNvPr id="33" name="Straight Arrow Connector 32"/>
            <p:cNvCxnSpPr/>
            <p:nvPr/>
          </p:nvCxnSpPr>
          <p:spPr bwMode="auto">
            <a:xfrm>
              <a:off x="3240076" y="1996984"/>
              <a:ext cx="1897811" cy="0"/>
            </a:xfrm>
            <a:prstGeom prst="straightConnector1">
              <a:avLst/>
            </a:prstGeom>
            <a:noFill/>
            <a:ln w="50800" cap="flat" cmpd="sng" algn="ctr">
              <a:solidFill>
                <a:schemeClr val="tx1"/>
              </a:solidFill>
              <a:prstDash val="solid"/>
              <a:round/>
              <a:headEnd type="arrow" w="med" len="med"/>
              <a:tailEnd type="arrow"/>
            </a:ln>
            <a:effectLst/>
          </p:spPr>
        </p:cxnSp>
        <p:sp>
          <p:nvSpPr>
            <p:cNvPr id="34" name="TextBox 33"/>
            <p:cNvSpPr txBox="1"/>
            <p:nvPr/>
          </p:nvSpPr>
          <p:spPr>
            <a:xfrm>
              <a:off x="3956068" y="1513906"/>
              <a:ext cx="341760" cy="473912"/>
            </a:xfrm>
            <a:prstGeom prst="rect">
              <a:avLst/>
            </a:prstGeom>
            <a:noFill/>
          </p:spPr>
          <p:txBody>
            <a:bodyPr wrap="none" rtlCol="0">
              <a:spAutoFit/>
            </a:bodyPr>
            <a:lstStyle/>
            <a:p>
              <a:r>
                <a:rPr lang="en-US" sz="2000" i="1" dirty="0" smtClean="0"/>
                <a:t>F</a:t>
              </a:r>
              <a:endParaRPr lang="en-US" sz="2000" i="1" dirty="0"/>
            </a:p>
          </p:txBody>
        </p:sp>
        <p:sp>
          <p:nvSpPr>
            <p:cNvPr id="37" name="Arc 36"/>
            <p:cNvSpPr/>
            <p:nvPr/>
          </p:nvSpPr>
          <p:spPr bwMode="auto">
            <a:xfrm>
              <a:off x="1575204" y="2057400"/>
              <a:ext cx="1295400" cy="1371600"/>
            </a:xfrm>
            <a:prstGeom prst="arc">
              <a:avLst/>
            </a:prstGeom>
            <a:solidFill>
              <a:schemeClr val="accent1"/>
            </a:solidFill>
            <a:ln w="12700" cap="flat" cmpd="sng" algn="ctr">
              <a:solidFill>
                <a:schemeClr val="tx1"/>
              </a:solidFill>
              <a:prstDash val="solid"/>
              <a:round/>
              <a:headEnd type="none" w="sm" len="sm"/>
              <a:tailEnd type="none" w="sm" len="sm"/>
            </a:ln>
            <a:effectLst/>
            <a:scene3d>
              <a:camera prst="orthographicFront">
                <a:rot lat="0" lon="600000" rev="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Arc 37"/>
            <p:cNvSpPr/>
            <p:nvPr/>
          </p:nvSpPr>
          <p:spPr bwMode="auto">
            <a:xfrm>
              <a:off x="915282" y="2057400"/>
              <a:ext cx="1295400" cy="1371600"/>
            </a:xfrm>
            <a:prstGeom prst="arc">
              <a:avLst/>
            </a:prstGeom>
            <a:solidFill>
              <a:schemeClr val="accent1"/>
            </a:solidFill>
            <a:ln w="12700" cap="flat" cmpd="sng" algn="ctr">
              <a:solidFill>
                <a:schemeClr val="tx1"/>
              </a:solidFill>
              <a:prstDash val="solid"/>
              <a:round/>
              <a:headEnd type="none" w="sm" len="sm"/>
              <a:tailEnd type="none" w="sm" len="sm"/>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Freeform 39"/>
            <p:cNvSpPr/>
            <p:nvPr/>
          </p:nvSpPr>
          <p:spPr bwMode="auto">
            <a:xfrm>
              <a:off x="6693544" y="1880558"/>
              <a:ext cx="1406105" cy="924465"/>
            </a:xfrm>
            <a:custGeom>
              <a:avLst/>
              <a:gdLst>
                <a:gd name="connsiteX0" fmla="*/ 0 w 1406105"/>
                <a:gd name="connsiteY0" fmla="*/ 0 h 924465"/>
                <a:gd name="connsiteX1" fmla="*/ 258792 w 1406105"/>
                <a:gd name="connsiteY1" fmla="*/ 120770 h 924465"/>
                <a:gd name="connsiteX2" fmla="*/ 534837 w 1406105"/>
                <a:gd name="connsiteY2" fmla="*/ 586597 h 924465"/>
                <a:gd name="connsiteX3" fmla="*/ 612475 w 1406105"/>
                <a:gd name="connsiteY3" fmla="*/ 793631 h 924465"/>
                <a:gd name="connsiteX4" fmla="*/ 741871 w 1406105"/>
                <a:gd name="connsiteY4" fmla="*/ 923027 h 924465"/>
                <a:gd name="connsiteX5" fmla="*/ 897147 w 1406105"/>
                <a:gd name="connsiteY5" fmla="*/ 802257 h 924465"/>
                <a:gd name="connsiteX6" fmla="*/ 1026543 w 1406105"/>
                <a:gd name="connsiteY6" fmla="*/ 733246 h 924465"/>
                <a:gd name="connsiteX7" fmla="*/ 1112807 w 1406105"/>
                <a:gd name="connsiteY7" fmla="*/ 793631 h 924465"/>
                <a:gd name="connsiteX8" fmla="*/ 1250830 w 1406105"/>
                <a:gd name="connsiteY8" fmla="*/ 836763 h 924465"/>
                <a:gd name="connsiteX9" fmla="*/ 1319841 w 1406105"/>
                <a:gd name="connsiteY9" fmla="*/ 793631 h 924465"/>
                <a:gd name="connsiteX10" fmla="*/ 1406105 w 1406105"/>
                <a:gd name="connsiteY10" fmla="*/ 750499 h 92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6105" h="924465">
                  <a:moveTo>
                    <a:pt x="0" y="0"/>
                  </a:moveTo>
                  <a:cubicBezTo>
                    <a:pt x="84826" y="11502"/>
                    <a:pt x="169653" y="23004"/>
                    <a:pt x="258792" y="120770"/>
                  </a:cubicBezTo>
                  <a:cubicBezTo>
                    <a:pt x="347932" y="218536"/>
                    <a:pt x="475890" y="474454"/>
                    <a:pt x="534837" y="586597"/>
                  </a:cubicBezTo>
                  <a:cubicBezTo>
                    <a:pt x="593784" y="698740"/>
                    <a:pt x="577969" y="737559"/>
                    <a:pt x="612475" y="793631"/>
                  </a:cubicBezTo>
                  <a:cubicBezTo>
                    <a:pt x="646981" y="849703"/>
                    <a:pt x="694426" y="921589"/>
                    <a:pt x="741871" y="923027"/>
                  </a:cubicBezTo>
                  <a:cubicBezTo>
                    <a:pt x="789316" y="924465"/>
                    <a:pt x="849702" y="833887"/>
                    <a:pt x="897147" y="802257"/>
                  </a:cubicBezTo>
                  <a:cubicBezTo>
                    <a:pt x="944592" y="770627"/>
                    <a:pt x="990600" y="734684"/>
                    <a:pt x="1026543" y="733246"/>
                  </a:cubicBezTo>
                  <a:cubicBezTo>
                    <a:pt x="1062486" y="731808"/>
                    <a:pt x="1075426" y="776378"/>
                    <a:pt x="1112807" y="793631"/>
                  </a:cubicBezTo>
                  <a:cubicBezTo>
                    <a:pt x="1150188" y="810884"/>
                    <a:pt x="1216324" y="836763"/>
                    <a:pt x="1250830" y="836763"/>
                  </a:cubicBezTo>
                  <a:cubicBezTo>
                    <a:pt x="1285336" y="836763"/>
                    <a:pt x="1293962" y="808008"/>
                    <a:pt x="1319841" y="793631"/>
                  </a:cubicBezTo>
                  <a:cubicBezTo>
                    <a:pt x="1345720" y="779254"/>
                    <a:pt x="1375912" y="764876"/>
                    <a:pt x="1406105" y="750499"/>
                  </a:cubicBez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Freeform 40"/>
            <p:cNvSpPr/>
            <p:nvPr/>
          </p:nvSpPr>
          <p:spPr bwMode="auto">
            <a:xfrm>
              <a:off x="5309004" y="1887748"/>
              <a:ext cx="1406105" cy="924465"/>
            </a:xfrm>
            <a:custGeom>
              <a:avLst/>
              <a:gdLst>
                <a:gd name="connsiteX0" fmla="*/ 0 w 1406105"/>
                <a:gd name="connsiteY0" fmla="*/ 0 h 924465"/>
                <a:gd name="connsiteX1" fmla="*/ 258792 w 1406105"/>
                <a:gd name="connsiteY1" fmla="*/ 120770 h 924465"/>
                <a:gd name="connsiteX2" fmla="*/ 534837 w 1406105"/>
                <a:gd name="connsiteY2" fmla="*/ 586597 h 924465"/>
                <a:gd name="connsiteX3" fmla="*/ 612475 w 1406105"/>
                <a:gd name="connsiteY3" fmla="*/ 793631 h 924465"/>
                <a:gd name="connsiteX4" fmla="*/ 741871 w 1406105"/>
                <a:gd name="connsiteY4" fmla="*/ 923027 h 924465"/>
                <a:gd name="connsiteX5" fmla="*/ 897147 w 1406105"/>
                <a:gd name="connsiteY5" fmla="*/ 802257 h 924465"/>
                <a:gd name="connsiteX6" fmla="*/ 1026543 w 1406105"/>
                <a:gd name="connsiteY6" fmla="*/ 733246 h 924465"/>
                <a:gd name="connsiteX7" fmla="*/ 1112807 w 1406105"/>
                <a:gd name="connsiteY7" fmla="*/ 793631 h 924465"/>
                <a:gd name="connsiteX8" fmla="*/ 1250830 w 1406105"/>
                <a:gd name="connsiteY8" fmla="*/ 836763 h 924465"/>
                <a:gd name="connsiteX9" fmla="*/ 1319841 w 1406105"/>
                <a:gd name="connsiteY9" fmla="*/ 793631 h 924465"/>
                <a:gd name="connsiteX10" fmla="*/ 1406105 w 1406105"/>
                <a:gd name="connsiteY10" fmla="*/ 750499 h 92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6105" h="924465">
                  <a:moveTo>
                    <a:pt x="0" y="0"/>
                  </a:moveTo>
                  <a:cubicBezTo>
                    <a:pt x="84826" y="11502"/>
                    <a:pt x="169653" y="23004"/>
                    <a:pt x="258792" y="120770"/>
                  </a:cubicBezTo>
                  <a:cubicBezTo>
                    <a:pt x="347932" y="218536"/>
                    <a:pt x="475890" y="474454"/>
                    <a:pt x="534837" y="586597"/>
                  </a:cubicBezTo>
                  <a:cubicBezTo>
                    <a:pt x="593784" y="698740"/>
                    <a:pt x="577969" y="737559"/>
                    <a:pt x="612475" y="793631"/>
                  </a:cubicBezTo>
                  <a:cubicBezTo>
                    <a:pt x="646981" y="849703"/>
                    <a:pt x="694426" y="921589"/>
                    <a:pt x="741871" y="923027"/>
                  </a:cubicBezTo>
                  <a:cubicBezTo>
                    <a:pt x="789316" y="924465"/>
                    <a:pt x="849702" y="833887"/>
                    <a:pt x="897147" y="802257"/>
                  </a:cubicBezTo>
                  <a:cubicBezTo>
                    <a:pt x="944592" y="770627"/>
                    <a:pt x="990600" y="734684"/>
                    <a:pt x="1026543" y="733246"/>
                  </a:cubicBezTo>
                  <a:cubicBezTo>
                    <a:pt x="1062486" y="731808"/>
                    <a:pt x="1075426" y="776378"/>
                    <a:pt x="1112807" y="793631"/>
                  </a:cubicBezTo>
                  <a:cubicBezTo>
                    <a:pt x="1150188" y="810884"/>
                    <a:pt x="1216324" y="836763"/>
                    <a:pt x="1250830" y="836763"/>
                  </a:cubicBezTo>
                  <a:cubicBezTo>
                    <a:pt x="1285336" y="836763"/>
                    <a:pt x="1293962" y="808008"/>
                    <a:pt x="1319841" y="793631"/>
                  </a:cubicBezTo>
                  <a:cubicBezTo>
                    <a:pt x="1345720" y="779254"/>
                    <a:pt x="1375912" y="764876"/>
                    <a:pt x="1406105" y="750499"/>
                  </a:cubicBezTo>
                </a:path>
              </a:pathLst>
            </a:custGeom>
            <a:noFill/>
            <a:ln w="12700" cap="flat" cmpd="sng" algn="ctr">
              <a:solidFill>
                <a:schemeClr val="tx1"/>
              </a:solidFill>
              <a:prstDash val="solid"/>
              <a:round/>
              <a:headEnd type="none" w="sm" len="sm"/>
              <a:tailEnd type="none" w="sm" len="sm"/>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9" name="Straight Connector 8"/>
            <p:cNvCxnSpPr/>
            <p:nvPr/>
          </p:nvCxnSpPr>
          <p:spPr bwMode="auto">
            <a:xfrm>
              <a:off x="2213558" y="1600169"/>
              <a:ext cx="0" cy="1501024"/>
            </a:xfrm>
            <a:prstGeom prst="line">
              <a:avLst/>
            </a:prstGeom>
            <a:noFill/>
            <a:ln w="9525" cap="flat" cmpd="sng" algn="ctr">
              <a:solidFill>
                <a:schemeClr val="tx1"/>
              </a:solidFill>
              <a:prstDash val="solid"/>
              <a:round/>
              <a:headEnd type="triangle" w="med" len="med"/>
              <a:tailEnd type="none" w="med" len="med"/>
            </a:ln>
            <a:effectLst/>
          </p:spPr>
        </p:cxnSp>
      </p:grpSp>
      <p:cxnSp>
        <p:nvCxnSpPr>
          <p:cNvPr id="45" name="Straight Connector 44"/>
          <p:cNvCxnSpPr/>
          <p:nvPr/>
        </p:nvCxnSpPr>
        <p:spPr bwMode="auto">
          <a:xfrm>
            <a:off x="8118896" y="2590800"/>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a:off x="5292304" y="2590800"/>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TextBox 46"/>
          <p:cNvSpPr txBox="1"/>
          <p:nvPr/>
        </p:nvSpPr>
        <p:spPr>
          <a:xfrm>
            <a:off x="7924800" y="2667000"/>
            <a:ext cx="455574" cy="276999"/>
          </a:xfrm>
          <a:prstGeom prst="rect">
            <a:avLst/>
          </a:prstGeom>
          <a:noFill/>
        </p:spPr>
        <p:txBody>
          <a:bodyPr wrap="none" rtlCol="0">
            <a:spAutoFit/>
          </a:bodyPr>
          <a:lstStyle/>
          <a:p>
            <a:r>
              <a:rPr lang="en-US" dirty="0" smtClean="0"/>
              <a:t>T</a:t>
            </a:r>
            <a:r>
              <a:rPr lang="en-US" baseline="-25000" dirty="0" smtClean="0"/>
              <a:t>max</a:t>
            </a:r>
            <a:endParaRPr lang="en-US" dirty="0"/>
          </a:p>
        </p:txBody>
      </p:sp>
      <p:sp>
        <p:nvSpPr>
          <p:cNvPr id="48" name="TextBox 47"/>
          <p:cNvSpPr txBox="1"/>
          <p:nvPr/>
        </p:nvSpPr>
        <p:spPr>
          <a:xfrm>
            <a:off x="5046452" y="2674192"/>
            <a:ext cx="506870" cy="276999"/>
          </a:xfrm>
          <a:prstGeom prst="rect">
            <a:avLst/>
          </a:prstGeom>
          <a:noFill/>
        </p:spPr>
        <p:txBody>
          <a:bodyPr wrap="none" rtlCol="0">
            <a:spAutoFit/>
          </a:bodyPr>
          <a:lstStyle/>
          <a:p>
            <a:r>
              <a:rPr lang="en-US" dirty="0" smtClean="0"/>
              <a:t>-T</a:t>
            </a:r>
            <a:r>
              <a:rPr lang="en-US" baseline="-25000" dirty="0" smtClean="0"/>
              <a:t>max</a:t>
            </a:r>
            <a:endParaRPr lang="en-US" dirty="0"/>
          </a:p>
        </p:txBody>
      </p:sp>
      <p:graphicFrame>
        <p:nvGraphicFramePr>
          <p:cNvPr id="50" name="Object 49"/>
          <p:cNvGraphicFramePr>
            <a:graphicFrameLocks noChangeAspect="1"/>
          </p:cNvGraphicFramePr>
          <p:nvPr/>
        </p:nvGraphicFramePr>
        <p:xfrm>
          <a:off x="1447800" y="3429000"/>
          <a:ext cx="2803712" cy="685800"/>
        </p:xfrm>
        <a:graphic>
          <a:graphicData uri="http://schemas.openxmlformats.org/presentationml/2006/ole">
            <mc:AlternateContent xmlns:mc="http://schemas.openxmlformats.org/markup-compatibility/2006">
              <mc:Choice xmlns:v="urn:schemas-microsoft-com:vml" Requires="v">
                <p:oleObj spid="_x0000_s19508" name="Equation" r:id="rId3" imgW="1765080" imgH="431640" progId="Equation.3">
                  <p:embed/>
                </p:oleObj>
              </mc:Choice>
              <mc:Fallback>
                <p:oleObj name="Equation" r:id="rId3" imgW="176508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429000"/>
                        <a:ext cx="2803712"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 name="Object 50"/>
          <p:cNvGraphicFramePr>
            <a:graphicFrameLocks noChangeAspect="1"/>
          </p:cNvGraphicFramePr>
          <p:nvPr/>
        </p:nvGraphicFramePr>
        <p:xfrm>
          <a:off x="3048000" y="5334000"/>
          <a:ext cx="3352800" cy="990600"/>
        </p:xfrm>
        <a:graphic>
          <a:graphicData uri="http://schemas.openxmlformats.org/presentationml/2006/ole">
            <mc:AlternateContent xmlns:mc="http://schemas.openxmlformats.org/markup-compatibility/2006">
              <mc:Choice xmlns:v="urn:schemas-microsoft-com:vml" Requires="v">
                <p:oleObj spid="_x0000_s19509" name="Equation" r:id="rId5" imgW="1815840" imgH="609480" progId="Equation.3">
                  <p:embed/>
                </p:oleObj>
              </mc:Choice>
              <mc:Fallback>
                <p:oleObj name="Equation" r:id="rId5" imgW="1815840" imgH="609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5334000"/>
                        <a:ext cx="33528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134058</TotalTime>
  <Words>1673</Words>
  <Application>Microsoft Office PowerPoint</Application>
  <PresentationFormat>On-screen Show (4:3)</PresentationFormat>
  <Paragraphs>348</Paragraphs>
  <Slides>14</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5" baseType="lpstr">
      <vt:lpstr>Arial Unicode MS</vt:lpstr>
      <vt:lpstr>굴림</vt:lpstr>
      <vt:lpstr>굴림</vt:lpstr>
      <vt:lpstr>맑은 고딕</vt:lpstr>
      <vt:lpstr>MS Gothic</vt:lpstr>
      <vt:lpstr>宋体</vt:lpstr>
      <vt:lpstr>Arial</vt:lpstr>
      <vt:lpstr>Calibri</vt:lpstr>
      <vt:lpstr>Times New Roman</vt:lpstr>
      <vt:lpstr>802-11-Submission</vt:lpstr>
      <vt:lpstr>Equation</vt:lpstr>
      <vt:lpstr>Multi Sub-band Scheduling</vt:lpstr>
      <vt:lpstr>Background</vt:lpstr>
      <vt:lpstr>Multi band scheduling for 4 MHz WUR frame</vt:lpstr>
      <vt:lpstr>How to generate WUR frames for Multi band scheduling: WUR Frame 0</vt:lpstr>
      <vt:lpstr>How to generate WUR frames for Multi band scheduling: WUR Frame 1</vt:lpstr>
      <vt:lpstr>How to generate WUR frames for Multi band scheduling: WUR Frame 2</vt:lpstr>
      <vt:lpstr>PowerPoint Presentation</vt:lpstr>
      <vt:lpstr>System Diagram for 4 MHz Multi Band Scheduling</vt:lpstr>
      <vt:lpstr>Digital Filter Design</vt:lpstr>
      <vt:lpstr>Digital Filter Design continues</vt:lpstr>
      <vt:lpstr>Performance of STA 1 while STA 0 and STA 2 WUR frames exist as interferences</vt:lpstr>
      <vt:lpstr>RF impairments Baseband model</vt:lpstr>
      <vt:lpstr>Conclusions</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2800</cp:revision>
  <cp:lastPrinted>2016-07-18T07:45:05Z</cp:lastPrinted>
  <dcterms:created xsi:type="dcterms:W3CDTF">2007-05-21T21:00:37Z</dcterms:created>
  <dcterms:modified xsi:type="dcterms:W3CDTF">2017-05-07T23:27:59Z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1493387454</vt:lpwstr>
  </property>
</Properties>
</file>