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3" r:id="rId2"/>
    <p:sldId id="554" r:id="rId3"/>
    <p:sldId id="634" r:id="rId4"/>
    <p:sldId id="635" r:id="rId5"/>
    <p:sldId id="636" r:id="rId6"/>
    <p:sldId id="579" r:id="rId7"/>
    <p:sldId id="637" r:id="rId8"/>
    <p:sldId id="575" r:id="rId9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990099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5034" autoAdjust="0"/>
  </p:normalViewPr>
  <p:slideViewPr>
    <p:cSldViewPr>
      <p:cViewPr varScale="1">
        <p:scale>
          <a:sx n="70" d="100"/>
          <a:sy n="70" d="100"/>
        </p:scale>
        <p:origin x="14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2017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smtClean="0"/>
              <a:t>May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Junghoon Suh,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871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802.11-17/0696r0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dirty="0" smtClean="0"/>
              <a:t>Blank GI for the Waveform Coding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2017-05-08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827443"/>
              </p:ext>
            </p:extLst>
          </p:nvPr>
        </p:nvGraphicFramePr>
        <p:xfrm>
          <a:off x="762000" y="3278185"/>
          <a:ext cx="7620000" cy="2084391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Aboul-Magd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Edward Au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David Yang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3962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2000" dirty="0" smtClean="0"/>
              <a:t>Performance loss was observed during the RX filtering and over IEEE Chan D [1][2]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Performance loss varies by the filter tap order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Inter Symbol Interference (ISI) is the main cause of the filtering loss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GI is necessary in WFC design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Performance loss with Inter Symbol Interference caused by multipath fading channel</a:t>
            </a:r>
            <a:endParaRPr lang="en-US" dirty="0" smtClean="0">
              <a:sym typeface="Wingdings" pitchFamily="2" charset="2"/>
            </a:endParaRPr>
          </a:p>
          <a:p>
            <a:pPr lvl="1"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Trade-off between ISI compensation and Energy loss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Without GI, performance is lost due to the ISI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With GI, performance is degraded due to the lost energy of the symbol [3]</a:t>
            </a:r>
            <a:endParaRPr lang="en-US" sz="1400" dirty="0" smtClean="0"/>
          </a:p>
          <a:p>
            <a:pPr lvl="1">
              <a:buNone/>
            </a:pPr>
            <a:endParaRPr lang="en-US" sz="16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600" dirty="0" smtClean="0"/>
              <a:t>Performance of Blank GI over Chan D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1371600"/>
          </a:xfrm>
        </p:spPr>
        <p:txBody>
          <a:bodyPr/>
          <a:lstStyle/>
          <a:p>
            <a:r>
              <a:rPr lang="en-US" sz="1800" dirty="0" smtClean="0"/>
              <a:t>L-LTS occupied for middle 13 tones to generate the waveform</a:t>
            </a:r>
          </a:p>
          <a:p>
            <a:r>
              <a:rPr lang="en-US" sz="1800" dirty="0" smtClean="0"/>
              <a:t>100 bit payload size, 4 Tap LPF</a:t>
            </a:r>
          </a:p>
          <a:p>
            <a:r>
              <a:rPr lang="en-US" sz="1800" dirty="0" smtClean="0"/>
              <a:t>Equal symbol energy of WFC I, II, and III</a:t>
            </a:r>
          </a:p>
          <a:p>
            <a:pPr marL="342900" lvl="1" indent="-342900">
              <a:buFontTx/>
              <a:buChar char="•"/>
            </a:pPr>
            <a:r>
              <a:rPr lang="en-US" altLang="zh-CN" dirty="0" smtClean="0">
                <a:solidFill>
                  <a:srgbClr val="FF0000"/>
                </a:solidFill>
              </a:rPr>
              <a:t>WFC I</a:t>
            </a:r>
            <a:r>
              <a:rPr lang="en-US" altLang="zh-CN" dirty="0" smtClean="0"/>
              <a:t> : Unexpected energy loss after CP removal </a:t>
            </a:r>
            <a:r>
              <a:rPr lang="en-US" altLang="zh-CN" dirty="0" smtClean="0">
                <a:sym typeface="Wingdings" panose="05000000000000000000" pitchFamily="2" charset="2"/>
              </a:rPr>
              <a:t> D</a:t>
            </a:r>
            <a:r>
              <a:rPr lang="en-US" altLang="zh-CN" dirty="0" smtClean="0"/>
              <a:t>egradation of non-coherent detection</a:t>
            </a:r>
          </a:p>
          <a:p>
            <a:pPr marL="342900" lvl="1" indent="-342900">
              <a:buFontTx/>
              <a:buChar char="•"/>
            </a:pPr>
            <a:endParaRPr lang="en-US" altLang="zh-CN" dirty="0" smtClean="0"/>
          </a:p>
          <a:p>
            <a:pPr marL="342900" lvl="1" indent="-342900">
              <a:buFontTx/>
              <a:buChar char="•"/>
            </a:pPr>
            <a:endParaRPr lang="en-US" altLang="zh-CN" dirty="0" smtClean="0"/>
          </a:p>
          <a:p>
            <a:pPr marL="342900" lvl="1" indent="-342900">
              <a:buFontTx/>
              <a:buChar char="•"/>
            </a:pPr>
            <a:endParaRPr lang="en-US" altLang="zh-CN" dirty="0" smtClean="0"/>
          </a:p>
          <a:p>
            <a:pPr marL="342900" lvl="1" indent="-342900">
              <a:buFontTx/>
              <a:buChar char="•"/>
            </a:pPr>
            <a:endParaRPr lang="en-US" altLang="zh-CN" dirty="0" smtClean="0"/>
          </a:p>
          <a:p>
            <a:pPr marL="342900" lvl="1" indent="-342900">
              <a:buFontTx/>
              <a:buChar char="•"/>
            </a:pPr>
            <a:r>
              <a:rPr lang="en-US" altLang="zh-CN" dirty="0" smtClean="0">
                <a:solidFill>
                  <a:srgbClr val="FF0000"/>
                </a:solidFill>
              </a:rPr>
              <a:t>WFC II</a:t>
            </a:r>
            <a:r>
              <a:rPr lang="en-US" altLang="zh-CN" dirty="0" smtClean="0"/>
              <a:t> : Significant ISI (No CP removal) </a:t>
            </a:r>
            <a:r>
              <a:rPr lang="en-US" altLang="zh-CN" dirty="0" smtClean="0">
                <a:sym typeface="Wingdings" panose="05000000000000000000" pitchFamily="2" charset="2"/>
              </a:rPr>
              <a:t> Degradation</a:t>
            </a:r>
            <a:endParaRPr lang="zh-CN" altLang="en-US" dirty="0" smtClean="0"/>
          </a:p>
          <a:p>
            <a:pPr marL="342900" lvl="1" indent="-342900">
              <a:buFontTx/>
              <a:buChar char="•"/>
            </a:pPr>
            <a:endParaRPr lang="en-US" altLang="zh-CN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grpSp>
        <p:nvGrpSpPr>
          <p:cNvPr id="7" name="그룹 138"/>
          <p:cNvGrpSpPr>
            <a:grpSpLocks/>
          </p:cNvGrpSpPr>
          <p:nvPr/>
        </p:nvGrpSpPr>
        <p:grpSpPr bwMode="auto">
          <a:xfrm>
            <a:off x="1487649" y="3115999"/>
            <a:ext cx="2701925" cy="1333308"/>
            <a:chOff x="1524000" y="2655102"/>
            <a:chExt cx="2702512" cy="1333135"/>
          </a:xfrm>
        </p:grpSpPr>
        <p:cxnSp>
          <p:nvCxnSpPr>
            <p:cNvPr id="8" name="직선 연결선 7"/>
            <p:cNvCxnSpPr>
              <a:cxnSpLocks noChangeShapeType="1"/>
            </p:cNvCxnSpPr>
            <p:nvPr/>
          </p:nvCxnSpPr>
          <p:spPr bwMode="auto">
            <a:xfrm>
              <a:off x="1676400" y="3486941"/>
              <a:ext cx="20574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직선 연결선 9"/>
            <p:cNvCxnSpPr>
              <a:cxnSpLocks noChangeShapeType="1"/>
            </p:cNvCxnSpPr>
            <p:nvPr/>
          </p:nvCxnSpPr>
          <p:spPr bwMode="auto">
            <a:xfrm flipV="1">
              <a:off x="2098088" y="2716063"/>
              <a:ext cx="0" cy="762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직선 연결선 10"/>
            <p:cNvCxnSpPr>
              <a:cxnSpLocks noChangeShapeType="1"/>
            </p:cNvCxnSpPr>
            <p:nvPr/>
          </p:nvCxnSpPr>
          <p:spPr bwMode="auto">
            <a:xfrm flipV="1">
              <a:off x="2936288" y="2716063"/>
              <a:ext cx="0" cy="762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자유형 12"/>
            <p:cNvSpPr>
              <a:spLocks/>
            </p:cNvSpPr>
            <p:nvPr/>
          </p:nvSpPr>
          <p:spPr bwMode="auto">
            <a:xfrm>
              <a:off x="2104008" y="2867681"/>
              <a:ext cx="834501" cy="224943"/>
            </a:xfrm>
            <a:custGeom>
              <a:avLst/>
              <a:gdLst>
                <a:gd name="T0" fmla="*/ 0 w 834501"/>
                <a:gd name="T1" fmla="*/ 224943 h 224943"/>
                <a:gd name="T2" fmla="*/ 159798 w 834501"/>
                <a:gd name="T3" fmla="*/ 3002 h 224943"/>
                <a:gd name="T4" fmla="*/ 435006 w 834501"/>
                <a:gd name="T5" fmla="*/ 91778 h 224943"/>
                <a:gd name="T6" fmla="*/ 568171 w 834501"/>
                <a:gd name="T7" fmla="*/ 20757 h 224943"/>
                <a:gd name="T8" fmla="*/ 834501 w 834501"/>
                <a:gd name="T9" fmla="*/ 216066 h 2249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34501" h="224943">
                  <a:moveTo>
                    <a:pt x="0" y="224943"/>
                  </a:moveTo>
                  <a:cubicBezTo>
                    <a:pt x="43648" y="125069"/>
                    <a:pt x="87297" y="25196"/>
                    <a:pt x="159798" y="3002"/>
                  </a:cubicBezTo>
                  <a:cubicBezTo>
                    <a:pt x="232299" y="-19192"/>
                    <a:pt x="366944" y="88819"/>
                    <a:pt x="435006" y="91778"/>
                  </a:cubicBezTo>
                  <a:cubicBezTo>
                    <a:pt x="503068" y="94737"/>
                    <a:pt x="501589" y="42"/>
                    <a:pt x="568171" y="20757"/>
                  </a:cubicBezTo>
                  <a:cubicBezTo>
                    <a:pt x="634754" y="41472"/>
                    <a:pt x="788633" y="180555"/>
                    <a:pt x="834501" y="216066"/>
                  </a:cubicBezTo>
                </a:path>
              </a:pathLst>
            </a:cu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cxnSp>
          <p:nvCxnSpPr>
            <p:cNvPr id="12" name="직선 연결선 15"/>
            <p:cNvCxnSpPr>
              <a:cxnSpLocks noChangeShapeType="1"/>
            </p:cNvCxnSpPr>
            <p:nvPr/>
          </p:nvCxnSpPr>
          <p:spPr bwMode="auto">
            <a:xfrm>
              <a:off x="2938509" y="3486941"/>
              <a:ext cx="811166" cy="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직선 연결선 18"/>
            <p:cNvCxnSpPr>
              <a:cxnSpLocks noChangeShapeType="1"/>
              <a:stCxn id="11" idx="4"/>
            </p:cNvCxnSpPr>
            <p:nvPr/>
          </p:nvCxnSpPr>
          <p:spPr bwMode="auto">
            <a:xfrm>
              <a:off x="2938509" y="3083747"/>
              <a:ext cx="0" cy="398755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직사각형 23"/>
            <p:cNvSpPr>
              <a:spLocks noChangeArrowheads="1"/>
            </p:cNvSpPr>
            <p:nvPr/>
          </p:nvSpPr>
          <p:spPr bwMode="auto">
            <a:xfrm>
              <a:off x="3318770" y="2885437"/>
              <a:ext cx="415030" cy="601503"/>
            </a:xfrm>
            <a:prstGeom prst="rect">
              <a:avLst/>
            </a:prstGeom>
            <a:solidFill>
              <a:schemeClr val="accent6">
                <a:lumMod val="75000"/>
                <a:alpha val="31000"/>
              </a:schemeClr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endParaRPr kumimoji="0" lang="ko-KR" altLang="en-US" sz="1200" b="0">
                <a:cs typeface="Arial" panose="020B0604020202020204" pitchFamily="34" charset="0"/>
              </a:endParaRPr>
            </a:p>
          </p:txBody>
        </p:sp>
        <p:sp>
          <p:nvSpPr>
            <p:cNvPr id="15" name="아래로 구부러진 화살표 29"/>
            <p:cNvSpPr/>
            <p:nvPr/>
          </p:nvSpPr>
          <p:spPr bwMode="auto">
            <a:xfrm>
              <a:off x="1737360" y="2655102"/>
              <a:ext cx="1803302" cy="168835"/>
            </a:xfrm>
            <a:prstGeom prst="curvedDownArrow">
              <a:avLst/>
            </a:prstGeom>
            <a:solidFill>
              <a:schemeClr val="accent1">
                <a:alpha val="3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10800000" rev="0"/>
              </a:camera>
              <a:lightRig rig="threePt" dir="t"/>
            </a:scene3d>
          </p:spPr>
          <p:txBody>
            <a:bodyPr/>
            <a:lstStyle/>
            <a:p>
              <a:pPr eaLnBrk="0" latinLnBrk="0" hangingPunct="0">
                <a:defRPr/>
              </a:pPr>
              <a:endParaRPr kumimoji="0" lang="ko-KR" altLang="en-US">
                <a:ea typeface="굴림" pitchFamily="50" charset="-127"/>
              </a:endParaRPr>
            </a:p>
          </p:txBody>
        </p:sp>
        <p:sp>
          <p:nvSpPr>
            <p:cNvPr id="16" name="TextBox 33"/>
            <p:cNvSpPr txBox="1">
              <a:spLocks noChangeArrowheads="1"/>
            </p:cNvSpPr>
            <p:nvPr/>
          </p:nvSpPr>
          <p:spPr bwMode="auto">
            <a:xfrm>
              <a:off x="1734198" y="3089360"/>
              <a:ext cx="3810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00" b="0" dirty="0">
                  <a:cs typeface="Arial" panose="020B0604020202020204" pitchFamily="34" charset="0"/>
                </a:rPr>
                <a:t>CP</a:t>
              </a:r>
              <a:endParaRPr lang="ko-KR" altLang="en-US" sz="1000" b="0" dirty="0">
                <a:cs typeface="Arial" panose="020B0604020202020204" pitchFamily="34" charset="0"/>
              </a:endParaRPr>
            </a:p>
          </p:txBody>
        </p:sp>
        <p:sp>
          <p:nvSpPr>
            <p:cNvPr id="17" name="TextBox 34"/>
            <p:cNvSpPr txBox="1">
              <a:spLocks noChangeArrowheads="1"/>
            </p:cNvSpPr>
            <p:nvPr/>
          </p:nvSpPr>
          <p:spPr bwMode="auto">
            <a:xfrm>
              <a:off x="2169062" y="3680460"/>
              <a:ext cx="13716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400" b="0" dirty="0">
                  <a:cs typeface="Arial" panose="020B0604020202020204" pitchFamily="34" charset="0"/>
                </a:rPr>
                <a:t>Information “0”</a:t>
              </a:r>
              <a:endParaRPr lang="ko-KR" altLang="en-US" sz="1400" b="0" dirty="0">
                <a:cs typeface="Arial" panose="020B0604020202020204" pitchFamily="34" charset="0"/>
              </a:endParaRPr>
            </a:p>
          </p:txBody>
        </p:sp>
        <p:sp>
          <p:nvSpPr>
            <p:cNvPr id="18" name="TextBox 94"/>
            <p:cNvSpPr txBox="1">
              <a:spLocks noChangeArrowheads="1"/>
            </p:cNvSpPr>
            <p:nvPr/>
          </p:nvSpPr>
          <p:spPr bwMode="auto">
            <a:xfrm>
              <a:off x="1524000" y="3558858"/>
              <a:ext cx="27025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b="0">
                  <a:cs typeface="Arial" panose="020B0604020202020204" pitchFamily="34" charset="0"/>
                </a:rPr>
                <a:t>0us    0.8us             2.4us              4us</a:t>
              </a:r>
              <a:endParaRPr lang="ko-KR" altLang="en-US" sz="1200" b="0">
                <a:cs typeface="Arial" panose="020B0604020202020204" pitchFamily="34" charset="0"/>
              </a:endParaRPr>
            </a:p>
          </p:txBody>
        </p:sp>
      </p:grpSp>
      <p:sp>
        <p:nvSpPr>
          <p:cNvPr id="19" name="직사각형 23"/>
          <p:cNvSpPr>
            <a:spLocks noChangeArrowheads="1"/>
          </p:cNvSpPr>
          <p:nvPr/>
        </p:nvSpPr>
        <p:spPr bwMode="auto">
          <a:xfrm>
            <a:off x="1645185" y="3352836"/>
            <a:ext cx="414940" cy="601581"/>
          </a:xfrm>
          <a:prstGeom prst="rect">
            <a:avLst/>
          </a:prstGeom>
          <a:solidFill>
            <a:schemeClr val="accent6">
              <a:lumMod val="75000"/>
              <a:alpha val="31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endParaRPr kumimoji="0" lang="ko-KR" altLang="en-US" sz="1200" b="0">
              <a:cs typeface="Arial" panose="020B0604020202020204" pitchFamily="34" charset="0"/>
            </a:endParaRPr>
          </a:p>
        </p:txBody>
      </p:sp>
      <p:grpSp>
        <p:nvGrpSpPr>
          <p:cNvPr id="20" name="组合 70"/>
          <p:cNvGrpSpPr/>
          <p:nvPr/>
        </p:nvGrpSpPr>
        <p:grpSpPr>
          <a:xfrm>
            <a:off x="4415333" y="3058991"/>
            <a:ext cx="3204667" cy="1513009"/>
            <a:chOff x="4223084" y="2800684"/>
            <a:chExt cx="3204667" cy="1513009"/>
          </a:xfrm>
        </p:grpSpPr>
        <p:grpSp>
          <p:nvGrpSpPr>
            <p:cNvPr id="21" name="组合 64"/>
            <p:cNvGrpSpPr/>
            <p:nvPr/>
          </p:nvGrpSpPr>
          <p:grpSpPr>
            <a:xfrm>
              <a:off x="4725826" y="2800684"/>
              <a:ext cx="2701925" cy="1390315"/>
              <a:chOff x="4725826" y="2727659"/>
              <a:chExt cx="2701925" cy="1390315"/>
            </a:xfrm>
          </p:grpSpPr>
          <p:grpSp>
            <p:nvGrpSpPr>
              <p:cNvPr id="25" name="그룹 139"/>
              <p:cNvGrpSpPr>
                <a:grpSpLocks/>
              </p:cNvGrpSpPr>
              <p:nvPr/>
            </p:nvGrpSpPr>
            <p:grpSpPr bwMode="auto">
              <a:xfrm>
                <a:off x="4725826" y="2727659"/>
                <a:ext cx="2701925" cy="1390315"/>
                <a:chOff x="4749800" y="2597280"/>
                <a:chExt cx="2702512" cy="1390957"/>
              </a:xfrm>
            </p:grpSpPr>
            <p:cxnSp>
              <p:nvCxnSpPr>
                <p:cNvPr id="28" name="직선 연결선 63"/>
                <p:cNvCxnSpPr>
                  <a:cxnSpLocks noChangeShapeType="1"/>
                </p:cNvCxnSpPr>
                <p:nvPr/>
              </p:nvCxnSpPr>
              <p:spPr bwMode="auto">
                <a:xfrm>
                  <a:off x="4876800" y="3486941"/>
                  <a:ext cx="2093115" cy="0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9" name="직선 연결선 64"/>
                <p:cNvCxnSpPr>
                  <a:cxnSpLocks noChangeShapeType="1"/>
                </p:cNvCxnSpPr>
                <p:nvPr/>
              </p:nvCxnSpPr>
              <p:spPr bwMode="auto">
                <a:xfrm flipV="1">
                  <a:off x="5298488" y="2716063"/>
                  <a:ext cx="0" cy="762000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0" name="직선 연결선 65"/>
                <p:cNvCxnSpPr>
                  <a:cxnSpLocks noChangeShapeType="1"/>
                </p:cNvCxnSpPr>
                <p:nvPr/>
              </p:nvCxnSpPr>
              <p:spPr bwMode="auto">
                <a:xfrm flipV="1">
                  <a:off x="6136688" y="2716063"/>
                  <a:ext cx="0" cy="762000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31" name="자유형 66"/>
                <p:cNvSpPr>
                  <a:spLocks/>
                </p:cNvSpPr>
                <p:nvPr/>
              </p:nvSpPr>
              <p:spPr bwMode="auto">
                <a:xfrm>
                  <a:off x="6135414" y="2867681"/>
                  <a:ext cx="834501" cy="224943"/>
                </a:xfrm>
                <a:custGeom>
                  <a:avLst/>
                  <a:gdLst>
                    <a:gd name="T0" fmla="*/ 0 w 834501"/>
                    <a:gd name="T1" fmla="*/ 224943 h 224943"/>
                    <a:gd name="T2" fmla="*/ 159798 w 834501"/>
                    <a:gd name="T3" fmla="*/ 3002 h 224943"/>
                    <a:gd name="T4" fmla="*/ 435006 w 834501"/>
                    <a:gd name="T5" fmla="*/ 91778 h 224943"/>
                    <a:gd name="T6" fmla="*/ 568171 w 834501"/>
                    <a:gd name="T7" fmla="*/ 20757 h 224943"/>
                    <a:gd name="T8" fmla="*/ 834501 w 834501"/>
                    <a:gd name="T9" fmla="*/ 216066 h 22494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34501" h="224943">
                      <a:moveTo>
                        <a:pt x="0" y="224943"/>
                      </a:moveTo>
                      <a:cubicBezTo>
                        <a:pt x="43648" y="125069"/>
                        <a:pt x="87297" y="25196"/>
                        <a:pt x="159798" y="3002"/>
                      </a:cubicBezTo>
                      <a:cubicBezTo>
                        <a:pt x="232299" y="-19192"/>
                        <a:pt x="366944" y="88819"/>
                        <a:pt x="435006" y="91778"/>
                      </a:cubicBezTo>
                      <a:cubicBezTo>
                        <a:pt x="503068" y="94737"/>
                        <a:pt x="501589" y="42"/>
                        <a:pt x="568171" y="20757"/>
                      </a:cubicBezTo>
                      <a:cubicBezTo>
                        <a:pt x="634754" y="41472"/>
                        <a:pt x="788633" y="180555"/>
                        <a:pt x="834501" y="216066"/>
                      </a:cubicBezTo>
                    </a:path>
                  </a:pathLst>
                </a:cu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cxnSp>
              <p:nvCxnSpPr>
                <p:cNvPr id="32" name="직선 연결선 68"/>
                <p:cNvCxnSpPr>
                  <a:cxnSpLocks noChangeShapeType="1"/>
                </p:cNvCxnSpPr>
                <p:nvPr/>
              </p:nvCxnSpPr>
              <p:spPr bwMode="auto">
                <a:xfrm>
                  <a:off x="5298488" y="3477762"/>
                  <a:ext cx="847077" cy="301"/>
                </a:xfrm>
                <a:prstGeom prst="line">
                  <a:avLst/>
                </a:prstGeom>
                <a:noFill/>
                <a:ln w="25400" algn="ctr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33" name="직사각형 70"/>
                <p:cNvSpPr>
                  <a:spLocks noChangeArrowheads="1"/>
                </p:cNvSpPr>
                <p:nvPr/>
              </p:nvSpPr>
              <p:spPr bwMode="auto">
                <a:xfrm>
                  <a:off x="6554884" y="2867681"/>
                  <a:ext cx="415030" cy="61997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1000"/>
                  </a:schemeClr>
                </a:solidFill>
                <a:ln w="12700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latinLnBrk="0">
                    <a:spcBef>
                      <a:spcPct val="0"/>
                    </a:spcBef>
                    <a:buFontTx/>
                    <a:buNone/>
                  </a:pPr>
                  <a:endParaRPr kumimoji="0" lang="ko-KR" altLang="en-US" sz="1200" b="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4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5264958" y="3680460"/>
                  <a:ext cx="137160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ko-KR" sz="1400" b="0" dirty="0">
                      <a:cs typeface="Arial" panose="020B0604020202020204" pitchFamily="34" charset="0"/>
                    </a:rPr>
                    <a:t>Information “1”</a:t>
                  </a:r>
                  <a:endParaRPr lang="ko-KR" altLang="en-US" sz="1400" b="0" dirty="0"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35" name="직선 연결선 69"/>
                <p:cNvCxnSpPr>
                  <a:cxnSpLocks noChangeShapeType="1"/>
                  <a:endCxn id="33" idx="3"/>
                </p:cNvCxnSpPr>
                <p:nvPr/>
              </p:nvCxnSpPr>
              <p:spPr bwMode="auto">
                <a:xfrm flipH="1">
                  <a:off x="6969914" y="2986844"/>
                  <a:ext cx="2222" cy="190827"/>
                </a:xfrm>
                <a:prstGeom prst="line">
                  <a:avLst/>
                </a:prstGeom>
                <a:noFill/>
                <a:ln w="12700" algn="ctr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36" name="TextBox 89"/>
                <p:cNvSpPr txBox="1">
                  <a:spLocks noChangeArrowheads="1"/>
                </p:cNvSpPr>
                <p:nvPr/>
              </p:nvSpPr>
              <p:spPr bwMode="auto">
                <a:xfrm>
                  <a:off x="4749800" y="3454592"/>
                  <a:ext cx="2702512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ko-KR" sz="1200" b="0" dirty="0">
                      <a:cs typeface="Arial" panose="020B0604020202020204" pitchFamily="34" charset="0"/>
                    </a:rPr>
                    <a:t>0us    0.8us             2.4us              4us</a:t>
                  </a:r>
                  <a:endParaRPr lang="ko-KR" altLang="en-US" sz="1200" b="0" dirty="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7" name="아래로 구부러진 화살표 134"/>
                <p:cNvSpPr/>
                <p:nvPr/>
              </p:nvSpPr>
              <p:spPr bwMode="auto">
                <a:xfrm>
                  <a:off x="5077295" y="2597280"/>
                  <a:ext cx="1700158" cy="181001"/>
                </a:xfrm>
                <a:prstGeom prst="curvedDownArrow">
                  <a:avLst/>
                </a:prstGeom>
                <a:solidFill>
                  <a:schemeClr val="accent1">
                    <a:alpha val="3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txBody>
                <a:bodyPr/>
                <a:lstStyle/>
                <a:p>
                  <a:pPr eaLnBrk="0" latinLnBrk="0" hangingPunct="0">
                    <a:defRPr/>
                  </a:pPr>
                  <a:endParaRPr kumimoji="0" lang="ko-KR" altLang="en-US">
                    <a:ea typeface="굴림" pitchFamily="50" charset="-127"/>
                  </a:endParaRPr>
                </a:p>
              </p:txBody>
            </p:sp>
            <p:sp>
              <p:nvSpPr>
                <p:cNvPr id="38" name="TextBox 135"/>
                <p:cNvSpPr txBox="1">
                  <a:spLocks noChangeArrowheads="1"/>
                </p:cNvSpPr>
                <p:nvPr/>
              </p:nvSpPr>
              <p:spPr bwMode="auto">
                <a:xfrm>
                  <a:off x="4917488" y="3058936"/>
                  <a:ext cx="381000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ko-KR" sz="1000" b="0" dirty="0">
                      <a:cs typeface="Arial" panose="020B0604020202020204" pitchFamily="34" charset="0"/>
                    </a:rPr>
                    <a:t>CP</a:t>
                  </a:r>
                  <a:endParaRPr lang="ko-KR" altLang="en-US" sz="1000" b="0" dirty="0"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6" name="자유형 32"/>
              <p:cNvSpPr>
                <a:spLocks/>
              </p:cNvSpPr>
              <p:nvPr/>
            </p:nvSpPr>
            <p:spPr bwMode="auto">
              <a:xfrm>
                <a:off x="4878840" y="3032013"/>
                <a:ext cx="396506" cy="170062"/>
              </a:xfrm>
              <a:custGeom>
                <a:avLst/>
                <a:gdLst>
                  <a:gd name="T0" fmla="*/ 0 w 396592"/>
                  <a:gd name="T1" fmla="*/ 70980 h 170040"/>
                  <a:gd name="T2" fmla="*/ 53340 w 396592"/>
                  <a:gd name="T3" fmla="*/ 70980 h 170040"/>
                  <a:gd name="T4" fmla="*/ 137160 w 396592"/>
                  <a:gd name="T5" fmla="*/ 2400 h 170040"/>
                  <a:gd name="T6" fmla="*/ 396240 w 396592"/>
                  <a:gd name="T7" fmla="*/ 170040 h 17004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96592" h="170040">
                    <a:moveTo>
                      <a:pt x="0" y="70980"/>
                    </a:moveTo>
                    <a:cubicBezTo>
                      <a:pt x="15240" y="76695"/>
                      <a:pt x="30480" y="82410"/>
                      <a:pt x="53340" y="70980"/>
                    </a:cubicBezTo>
                    <a:cubicBezTo>
                      <a:pt x="76200" y="59550"/>
                      <a:pt x="80010" y="-14110"/>
                      <a:pt x="137160" y="2400"/>
                    </a:cubicBezTo>
                    <a:cubicBezTo>
                      <a:pt x="194310" y="18910"/>
                      <a:pt x="406400" y="82410"/>
                      <a:pt x="396240" y="170040"/>
                    </a:cubicBezTo>
                  </a:path>
                </a:pathLst>
              </a:cu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" name="직사각형 70"/>
              <p:cNvSpPr>
                <a:spLocks noChangeArrowheads="1"/>
              </p:cNvSpPr>
              <p:nvPr/>
            </p:nvSpPr>
            <p:spPr bwMode="auto">
              <a:xfrm>
                <a:off x="4857998" y="2995526"/>
                <a:ext cx="414940" cy="619693"/>
              </a:xfrm>
              <a:prstGeom prst="rect">
                <a:avLst/>
              </a:prstGeom>
              <a:solidFill>
                <a:schemeClr val="accent6">
                  <a:lumMod val="75000"/>
                  <a:alpha val="31000"/>
                </a:schemeClr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latinLnBrk="0">
                  <a:spcBef>
                    <a:spcPct val="0"/>
                  </a:spcBef>
                  <a:buFontTx/>
                  <a:buNone/>
                </a:pPr>
                <a:endParaRPr kumimoji="0" lang="ko-KR" altLang="en-US" sz="1200" b="0"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2" name="线形标注 1 31"/>
            <p:cNvSpPr/>
            <p:nvPr/>
          </p:nvSpPr>
          <p:spPr bwMode="auto">
            <a:xfrm>
              <a:off x="4223084" y="3916306"/>
              <a:ext cx="522850" cy="397387"/>
            </a:xfrm>
            <a:prstGeom prst="borderCallout1">
              <a:avLst>
                <a:gd name="adj1" fmla="val -9739"/>
                <a:gd name="adj2" fmla="val 51383"/>
                <a:gd name="adj3" fmla="val -130752"/>
                <a:gd name="adj4" fmla="val 158910"/>
              </a:avLst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Energy Loss</a:t>
              </a:r>
              <a:endParaRPr kumimoji="0" lang="zh-CN" altLang="en-US" sz="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3" name="直接箭头连接符 33"/>
            <p:cNvCxnSpPr/>
            <p:nvPr/>
          </p:nvCxnSpPr>
          <p:spPr bwMode="auto">
            <a:xfrm flipH="1">
              <a:off x="4505310" y="3514621"/>
              <a:ext cx="494273" cy="4165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4" name="직선 연결선 18"/>
            <p:cNvCxnSpPr>
              <a:cxnSpLocks noChangeShapeType="1"/>
            </p:cNvCxnSpPr>
            <p:nvPr/>
          </p:nvCxnSpPr>
          <p:spPr bwMode="auto">
            <a:xfrm>
              <a:off x="6121288" y="3297303"/>
              <a:ext cx="0" cy="398807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9" name="直接连接符 72"/>
          <p:cNvCxnSpPr/>
          <p:nvPr/>
        </p:nvCxnSpPr>
        <p:spPr bwMode="auto">
          <a:xfrm>
            <a:off x="1640016" y="3954417"/>
            <a:ext cx="43870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직선 연결선 18"/>
          <p:cNvCxnSpPr>
            <a:cxnSpLocks noChangeShapeType="1"/>
          </p:cNvCxnSpPr>
          <p:nvPr/>
        </p:nvCxnSpPr>
        <p:spPr bwMode="auto">
          <a:xfrm>
            <a:off x="5470161" y="3534907"/>
            <a:ext cx="0" cy="398807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직선 연결선 18"/>
          <p:cNvCxnSpPr>
            <a:cxnSpLocks noChangeShapeType="1"/>
          </p:cNvCxnSpPr>
          <p:nvPr/>
        </p:nvCxnSpPr>
        <p:spPr bwMode="auto">
          <a:xfrm>
            <a:off x="2060125" y="3550313"/>
            <a:ext cx="0" cy="398807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직선 연결선 18"/>
          <p:cNvCxnSpPr>
            <a:cxnSpLocks noChangeShapeType="1"/>
          </p:cNvCxnSpPr>
          <p:nvPr/>
        </p:nvCxnSpPr>
        <p:spPr bwMode="auto">
          <a:xfrm>
            <a:off x="7137707" y="3540260"/>
            <a:ext cx="0" cy="398807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직선 연결선 18"/>
          <p:cNvCxnSpPr>
            <a:cxnSpLocks noChangeShapeType="1"/>
          </p:cNvCxnSpPr>
          <p:nvPr/>
        </p:nvCxnSpPr>
        <p:spPr bwMode="auto">
          <a:xfrm>
            <a:off x="5067462" y="3448375"/>
            <a:ext cx="0" cy="498176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4" name="组合 40"/>
          <p:cNvGrpSpPr/>
          <p:nvPr/>
        </p:nvGrpSpPr>
        <p:grpSpPr>
          <a:xfrm>
            <a:off x="4800600" y="5050743"/>
            <a:ext cx="2701925" cy="1272339"/>
            <a:chOff x="3563888" y="1523596"/>
            <a:chExt cx="2701925" cy="1272339"/>
          </a:xfrm>
        </p:grpSpPr>
        <p:grpSp>
          <p:nvGrpSpPr>
            <p:cNvPr id="45" name="그룹 138"/>
            <p:cNvGrpSpPr>
              <a:grpSpLocks/>
            </p:cNvGrpSpPr>
            <p:nvPr/>
          </p:nvGrpSpPr>
          <p:grpSpPr bwMode="auto">
            <a:xfrm>
              <a:off x="3563888" y="1523596"/>
              <a:ext cx="2701925" cy="1272339"/>
              <a:chOff x="1524000" y="2716063"/>
              <a:chExt cx="2702512" cy="1272174"/>
            </a:xfrm>
          </p:grpSpPr>
          <p:cxnSp>
            <p:nvCxnSpPr>
              <p:cNvPr id="47" name="직선 연결선 7"/>
              <p:cNvCxnSpPr>
                <a:cxnSpLocks noChangeShapeType="1"/>
              </p:cNvCxnSpPr>
              <p:nvPr/>
            </p:nvCxnSpPr>
            <p:spPr bwMode="auto">
              <a:xfrm>
                <a:off x="1676400" y="3486941"/>
                <a:ext cx="20574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8" name="직선 연결선 9"/>
              <p:cNvCxnSpPr>
                <a:cxnSpLocks noChangeShapeType="1"/>
              </p:cNvCxnSpPr>
              <p:nvPr/>
            </p:nvCxnSpPr>
            <p:spPr bwMode="auto">
              <a:xfrm flipV="1">
                <a:off x="2098088" y="2716063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9" name="직선 연결선 10"/>
              <p:cNvCxnSpPr>
                <a:cxnSpLocks noChangeShapeType="1"/>
              </p:cNvCxnSpPr>
              <p:nvPr/>
            </p:nvCxnSpPr>
            <p:spPr bwMode="auto">
              <a:xfrm flipV="1">
                <a:off x="2936288" y="2716063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0" name="자유형 12"/>
              <p:cNvSpPr>
                <a:spLocks/>
              </p:cNvSpPr>
              <p:nvPr/>
            </p:nvSpPr>
            <p:spPr bwMode="auto">
              <a:xfrm>
                <a:off x="2104008" y="2867681"/>
                <a:ext cx="834501" cy="224943"/>
              </a:xfrm>
              <a:custGeom>
                <a:avLst/>
                <a:gdLst>
                  <a:gd name="T0" fmla="*/ 0 w 834501"/>
                  <a:gd name="T1" fmla="*/ 224943 h 224943"/>
                  <a:gd name="T2" fmla="*/ 159798 w 834501"/>
                  <a:gd name="T3" fmla="*/ 3002 h 224943"/>
                  <a:gd name="T4" fmla="*/ 435006 w 834501"/>
                  <a:gd name="T5" fmla="*/ 91778 h 224943"/>
                  <a:gd name="T6" fmla="*/ 568171 w 834501"/>
                  <a:gd name="T7" fmla="*/ 20757 h 224943"/>
                  <a:gd name="T8" fmla="*/ 834501 w 834501"/>
                  <a:gd name="T9" fmla="*/ 216066 h 2249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34501" h="224943">
                    <a:moveTo>
                      <a:pt x="0" y="224943"/>
                    </a:moveTo>
                    <a:cubicBezTo>
                      <a:pt x="43648" y="125069"/>
                      <a:pt x="87297" y="25196"/>
                      <a:pt x="159798" y="3002"/>
                    </a:cubicBezTo>
                    <a:cubicBezTo>
                      <a:pt x="232299" y="-19192"/>
                      <a:pt x="366944" y="88819"/>
                      <a:pt x="435006" y="91778"/>
                    </a:cubicBezTo>
                    <a:cubicBezTo>
                      <a:pt x="503068" y="94737"/>
                      <a:pt x="501589" y="42"/>
                      <a:pt x="568171" y="20757"/>
                    </a:cubicBezTo>
                    <a:cubicBezTo>
                      <a:pt x="634754" y="41472"/>
                      <a:pt x="788633" y="180555"/>
                      <a:pt x="834501" y="216066"/>
                    </a:cubicBezTo>
                  </a:path>
                </a:pathLst>
              </a:cu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cxnSp>
            <p:nvCxnSpPr>
              <p:cNvPr id="51" name="직선 연결선 15"/>
              <p:cNvCxnSpPr>
                <a:cxnSpLocks noChangeShapeType="1"/>
              </p:cNvCxnSpPr>
              <p:nvPr/>
            </p:nvCxnSpPr>
            <p:spPr bwMode="auto">
              <a:xfrm>
                <a:off x="2938509" y="3486941"/>
                <a:ext cx="811166" cy="0"/>
              </a:xfrm>
              <a:prstGeom prst="line">
                <a:avLst/>
              </a:prstGeom>
              <a:noFill/>
              <a:ln w="25400" algn="ctr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" name="직선 연결선 18"/>
              <p:cNvCxnSpPr>
                <a:cxnSpLocks noChangeShapeType="1"/>
                <a:stCxn id="50" idx="4"/>
              </p:cNvCxnSpPr>
              <p:nvPr/>
            </p:nvCxnSpPr>
            <p:spPr bwMode="auto">
              <a:xfrm>
                <a:off x="2938509" y="3083747"/>
                <a:ext cx="0" cy="398755"/>
              </a:xfrm>
              <a:prstGeom prst="line">
                <a:avLst/>
              </a:prstGeom>
              <a:noFill/>
              <a:ln w="25400" algn="ctr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3" name="TextBox 34"/>
              <p:cNvSpPr txBox="1">
                <a:spLocks noChangeArrowheads="1"/>
              </p:cNvSpPr>
              <p:nvPr/>
            </p:nvSpPr>
            <p:spPr bwMode="auto">
              <a:xfrm>
                <a:off x="2169062" y="3680460"/>
                <a:ext cx="13716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1400" b="0" dirty="0">
                    <a:cs typeface="Arial" panose="020B0604020202020204" pitchFamily="34" charset="0"/>
                  </a:rPr>
                  <a:t>Information </a:t>
                </a:r>
                <a:r>
                  <a:rPr lang="en-US" altLang="ko-KR" sz="1400" b="0" dirty="0" smtClean="0">
                    <a:cs typeface="Arial" panose="020B0604020202020204" pitchFamily="34" charset="0"/>
                  </a:rPr>
                  <a:t>“1”</a:t>
                </a:r>
                <a:endParaRPr lang="ko-KR" altLang="en-US" sz="1400" b="0" dirty="0">
                  <a:cs typeface="Arial" panose="020B0604020202020204" pitchFamily="34" charset="0"/>
                </a:endParaRPr>
              </a:p>
            </p:txBody>
          </p:sp>
          <p:sp>
            <p:nvSpPr>
              <p:cNvPr id="54" name="TextBox 94"/>
              <p:cNvSpPr txBox="1">
                <a:spLocks noChangeArrowheads="1"/>
              </p:cNvSpPr>
              <p:nvPr/>
            </p:nvSpPr>
            <p:spPr bwMode="auto">
              <a:xfrm>
                <a:off x="1524000" y="3456424"/>
                <a:ext cx="270251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1200" b="0" dirty="0">
                    <a:cs typeface="Arial" panose="020B0604020202020204" pitchFamily="34" charset="0"/>
                  </a:rPr>
                  <a:t> </a:t>
                </a:r>
                <a:r>
                  <a:rPr lang="en-US" altLang="ko-KR" sz="1200" b="0" dirty="0" smtClean="0">
                    <a:cs typeface="Arial" panose="020B0604020202020204" pitchFamily="34" charset="0"/>
                  </a:rPr>
                  <a:t>         0us                2us               4us</a:t>
                </a:r>
                <a:endParaRPr lang="ko-KR" altLang="en-US" sz="1200" b="0" dirty="0"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46" name="직선 연결선 64"/>
            <p:cNvCxnSpPr>
              <a:cxnSpLocks noChangeShapeType="1"/>
            </p:cNvCxnSpPr>
            <p:nvPr/>
          </p:nvCxnSpPr>
          <p:spPr bwMode="auto">
            <a:xfrm flipV="1">
              <a:off x="5789080" y="1532926"/>
              <a:ext cx="0" cy="76164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5" name="组合 51"/>
          <p:cNvGrpSpPr/>
          <p:nvPr/>
        </p:nvGrpSpPr>
        <p:grpSpPr>
          <a:xfrm>
            <a:off x="1260475" y="5053013"/>
            <a:ext cx="2701925" cy="1271587"/>
            <a:chOff x="3624906" y="3129406"/>
            <a:chExt cx="2701925" cy="1271587"/>
          </a:xfrm>
        </p:grpSpPr>
        <p:grpSp>
          <p:nvGrpSpPr>
            <p:cNvPr id="56" name="그룹 139"/>
            <p:cNvGrpSpPr>
              <a:grpSpLocks/>
            </p:cNvGrpSpPr>
            <p:nvPr/>
          </p:nvGrpSpPr>
          <p:grpSpPr bwMode="auto">
            <a:xfrm>
              <a:off x="3624906" y="3129406"/>
              <a:ext cx="2701925" cy="1271587"/>
              <a:chOff x="4749800" y="2716063"/>
              <a:chExt cx="2702512" cy="1272174"/>
            </a:xfrm>
          </p:grpSpPr>
          <p:cxnSp>
            <p:nvCxnSpPr>
              <p:cNvPr id="59" name="직선 연결선 63"/>
              <p:cNvCxnSpPr>
                <a:cxnSpLocks noChangeShapeType="1"/>
              </p:cNvCxnSpPr>
              <p:nvPr/>
            </p:nvCxnSpPr>
            <p:spPr bwMode="auto">
              <a:xfrm>
                <a:off x="4876800" y="3486941"/>
                <a:ext cx="2093115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0" name="직선 연결선 64"/>
              <p:cNvCxnSpPr>
                <a:cxnSpLocks noChangeShapeType="1"/>
              </p:cNvCxnSpPr>
              <p:nvPr/>
            </p:nvCxnSpPr>
            <p:spPr bwMode="auto">
              <a:xfrm flipV="1">
                <a:off x="5298488" y="2716063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" name="직선 연결선 65"/>
              <p:cNvCxnSpPr>
                <a:cxnSpLocks noChangeShapeType="1"/>
              </p:cNvCxnSpPr>
              <p:nvPr/>
            </p:nvCxnSpPr>
            <p:spPr bwMode="auto">
              <a:xfrm flipV="1">
                <a:off x="6136688" y="2716063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2" name="자유형 66"/>
              <p:cNvSpPr>
                <a:spLocks/>
              </p:cNvSpPr>
              <p:nvPr/>
            </p:nvSpPr>
            <p:spPr bwMode="auto">
              <a:xfrm>
                <a:off x="6135414" y="2867681"/>
                <a:ext cx="834501" cy="224943"/>
              </a:xfrm>
              <a:custGeom>
                <a:avLst/>
                <a:gdLst>
                  <a:gd name="T0" fmla="*/ 0 w 834501"/>
                  <a:gd name="T1" fmla="*/ 224943 h 224943"/>
                  <a:gd name="T2" fmla="*/ 159798 w 834501"/>
                  <a:gd name="T3" fmla="*/ 3002 h 224943"/>
                  <a:gd name="T4" fmla="*/ 435006 w 834501"/>
                  <a:gd name="T5" fmla="*/ 91778 h 224943"/>
                  <a:gd name="T6" fmla="*/ 568171 w 834501"/>
                  <a:gd name="T7" fmla="*/ 20757 h 224943"/>
                  <a:gd name="T8" fmla="*/ 834501 w 834501"/>
                  <a:gd name="T9" fmla="*/ 216066 h 2249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34501" h="224943">
                    <a:moveTo>
                      <a:pt x="0" y="224943"/>
                    </a:moveTo>
                    <a:cubicBezTo>
                      <a:pt x="43648" y="125069"/>
                      <a:pt x="87297" y="25196"/>
                      <a:pt x="159798" y="3002"/>
                    </a:cubicBezTo>
                    <a:cubicBezTo>
                      <a:pt x="232299" y="-19192"/>
                      <a:pt x="366944" y="88819"/>
                      <a:pt x="435006" y="91778"/>
                    </a:cubicBezTo>
                    <a:cubicBezTo>
                      <a:pt x="503068" y="94737"/>
                      <a:pt x="501589" y="42"/>
                      <a:pt x="568171" y="20757"/>
                    </a:cubicBezTo>
                    <a:cubicBezTo>
                      <a:pt x="634754" y="41472"/>
                      <a:pt x="788633" y="180555"/>
                      <a:pt x="834501" y="216066"/>
                    </a:cubicBezTo>
                  </a:path>
                </a:pathLst>
              </a:cu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cxnSp>
            <p:nvCxnSpPr>
              <p:cNvPr id="63" name="직선 연결선 68"/>
              <p:cNvCxnSpPr>
                <a:cxnSpLocks noChangeShapeType="1"/>
              </p:cNvCxnSpPr>
              <p:nvPr/>
            </p:nvCxnSpPr>
            <p:spPr bwMode="auto">
              <a:xfrm>
                <a:off x="5298488" y="3478063"/>
                <a:ext cx="847077" cy="1"/>
              </a:xfrm>
              <a:prstGeom prst="line">
                <a:avLst/>
              </a:prstGeom>
              <a:noFill/>
              <a:ln w="25400" algn="ctr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4" name="TextBox 74"/>
              <p:cNvSpPr txBox="1">
                <a:spLocks noChangeArrowheads="1"/>
              </p:cNvSpPr>
              <p:nvPr/>
            </p:nvSpPr>
            <p:spPr bwMode="auto">
              <a:xfrm>
                <a:off x="5264958" y="3680460"/>
                <a:ext cx="13716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1400" b="0" dirty="0">
                    <a:cs typeface="Arial" panose="020B0604020202020204" pitchFamily="34" charset="0"/>
                  </a:rPr>
                  <a:t>Information </a:t>
                </a:r>
                <a:r>
                  <a:rPr lang="en-US" altLang="ko-KR" sz="1400" b="0" dirty="0" smtClean="0">
                    <a:cs typeface="Arial" panose="020B0604020202020204" pitchFamily="34" charset="0"/>
                  </a:rPr>
                  <a:t>“0”</a:t>
                </a:r>
                <a:endParaRPr lang="ko-KR" altLang="en-US" sz="1400" b="0" dirty="0">
                  <a:cs typeface="Arial" panose="020B0604020202020204" pitchFamily="34" charset="0"/>
                </a:endParaRPr>
              </a:p>
            </p:txBody>
          </p:sp>
          <p:sp>
            <p:nvSpPr>
              <p:cNvPr id="65" name="TextBox 89"/>
              <p:cNvSpPr txBox="1">
                <a:spLocks noChangeArrowheads="1"/>
              </p:cNvSpPr>
              <p:nvPr/>
            </p:nvSpPr>
            <p:spPr bwMode="auto">
              <a:xfrm>
                <a:off x="4749800" y="3454591"/>
                <a:ext cx="270251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1200" b="0" dirty="0" smtClean="0">
                    <a:cs typeface="Arial" panose="020B0604020202020204" pitchFamily="34" charset="0"/>
                  </a:rPr>
                  <a:t>         0us                 2us               </a:t>
                </a:r>
                <a:r>
                  <a:rPr lang="en-US" altLang="ko-KR" sz="1200" b="0" dirty="0">
                    <a:cs typeface="Arial" panose="020B0604020202020204" pitchFamily="34" charset="0"/>
                  </a:rPr>
                  <a:t>4us</a:t>
                </a:r>
                <a:endParaRPr lang="ko-KR" altLang="en-US" sz="1200" b="0" dirty="0"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57" name="직선 연결선 18"/>
            <p:cNvCxnSpPr>
              <a:cxnSpLocks noChangeShapeType="1"/>
            </p:cNvCxnSpPr>
            <p:nvPr/>
          </p:nvCxnSpPr>
          <p:spPr bwMode="auto">
            <a:xfrm>
              <a:off x="5020368" y="3486593"/>
              <a:ext cx="0" cy="398807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직선 연결선 64"/>
            <p:cNvCxnSpPr>
              <a:cxnSpLocks noChangeShapeType="1"/>
            </p:cNvCxnSpPr>
            <p:nvPr/>
          </p:nvCxnSpPr>
          <p:spPr bwMode="auto">
            <a:xfrm flipV="1">
              <a:off x="5844538" y="3138280"/>
              <a:ext cx="0" cy="76164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6" name="矩形 34"/>
          <p:cNvSpPr/>
          <p:nvPr/>
        </p:nvSpPr>
        <p:spPr bwMode="auto">
          <a:xfrm>
            <a:off x="1809044" y="5050743"/>
            <a:ext cx="131278" cy="770978"/>
          </a:xfrm>
          <a:prstGeom prst="rect">
            <a:avLst/>
          </a:prstGeom>
          <a:solidFill>
            <a:srgbClr val="FFFF00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矩形 65"/>
          <p:cNvSpPr/>
          <p:nvPr/>
        </p:nvSpPr>
        <p:spPr bwMode="auto">
          <a:xfrm>
            <a:off x="5383437" y="5048251"/>
            <a:ext cx="131278" cy="770978"/>
          </a:xfrm>
          <a:prstGeom prst="rect">
            <a:avLst/>
          </a:prstGeom>
          <a:solidFill>
            <a:srgbClr val="FFFF00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8" name="直接箭头连接符 36"/>
          <p:cNvCxnSpPr>
            <a:stCxn id="66" idx="3"/>
          </p:cNvCxnSpPr>
          <p:nvPr/>
        </p:nvCxnSpPr>
        <p:spPr bwMode="auto">
          <a:xfrm>
            <a:off x="1940322" y="5436232"/>
            <a:ext cx="2324362" cy="6252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69" name="直接箭头连接符 39"/>
          <p:cNvCxnSpPr>
            <a:stCxn id="67" idx="1"/>
          </p:cNvCxnSpPr>
          <p:nvPr/>
        </p:nvCxnSpPr>
        <p:spPr bwMode="auto">
          <a:xfrm flipH="1">
            <a:off x="4408658" y="5433740"/>
            <a:ext cx="974779" cy="6277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70" name="文本框 67"/>
          <p:cNvSpPr txBox="1"/>
          <p:nvPr/>
        </p:nvSpPr>
        <p:spPr>
          <a:xfrm>
            <a:off x="3804146" y="6096000"/>
            <a:ext cx="9964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b="1" dirty="0" smtClean="0">
                <a:solidFill>
                  <a:srgbClr val="FF0000"/>
                </a:solidFill>
              </a:rPr>
              <a:t>Time dispersion</a:t>
            </a:r>
          </a:p>
          <a:p>
            <a:pPr algn="ctr"/>
            <a:r>
              <a:rPr lang="en-US" altLang="zh-CN" sz="800" b="1" dirty="0" smtClean="0">
                <a:solidFill>
                  <a:srgbClr val="FF0000"/>
                </a:solidFill>
              </a:rPr>
              <a:t> ISI area</a:t>
            </a:r>
            <a:endParaRPr lang="zh-CN" altLang="en-US" sz="800" b="1" dirty="0">
              <a:solidFill>
                <a:srgbClr val="FF0000"/>
              </a:solidFill>
            </a:endParaRPr>
          </a:p>
        </p:txBody>
      </p:sp>
      <p:cxnSp>
        <p:nvCxnSpPr>
          <p:cNvPr id="71" name="직선 연결선 18"/>
          <p:cNvCxnSpPr>
            <a:cxnSpLocks noChangeShapeType="1"/>
          </p:cNvCxnSpPr>
          <p:nvPr/>
        </p:nvCxnSpPr>
        <p:spPr bwMode="auto">
          <a:xfrm>
            <a:off x="5374563" y="5433740"/>
            <a:ext cx="0" cy="398807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" name="직선 연결선 18"/>
          <p:cNvCxnSpPr>
            <a:cxnSpLocks noChangeShapeType="1"/>
          </p:cNvCxnSpPr>
          <p:nvPr/>
        </p:nvCxnSpPr>
        <p:spPr bwMode="auto">
          <a:xfrm>
            <a:off x="3480107" y="5415854"/>
            <a:ext cx="0" cy="398807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7772400" cy="4343400"/>
          </a:xfrm>
        </p:spPr>
        <p:txBody>
          <a:bodyPr/>
          <a:lstStyle/>
          <a:p>
            <a:r>
              <a:rPr lang="en-US" altLang="zh-CN" sz="1800" dirty="0" smtClean="0"/>
              <a:t>Proposed solution </a:t>
            </a:r>
            <a:r>
              <a:rPr lang="en-US" altLang="zh-CN" sz="1800" dirty="0" smtClean="0">
                <a:solidFill>
                  <a:srgbClr val="FF0000"/>
                </a:solidFill>
              </a:rPr>
              <a:t>WFC III</a:t>
            </a:r>
            <a:r>
              <a:rPr lang="en-US" altLang="zh-CN" sz="1800" dirty="0" smtClean="0"/>
              <a:t>: A </a:t>
            </a:r>
            <a:r>
              <a:rPr lang="en-US" altLang="zh-CN" sz="1800" i="1" dirty="0" smtClean="0"/>
              <a:t>blank energy GI </a:t>
            </a:r>
            <a:r>
              <a:rPr lang="en-US" altLang="zh-CN" sz="1800" dirty="0" smtClean="0"/>
              <a:t>with 0.8us duration is placed before transmitting each of the 3.2us OFDM symbol. The GI is removed at RX before performing symbol detection.</a:t>
            </a:r>
          </a:p>
          <a:p>
            <a:pPr lvl="1"/>
            <a:r>
              <a:rPr lang="en-US" altLang="zh-CN" sz="1400" dirty="0" smtClean="0">
                <a:solidFill>
                  <a:srgbClr val="0000FF"/>
                </a:solidFill>
              </a:rPr>
              <a:t>The energy supposed to be consumed for CP, is now added to the energy of the ON portion with the proposed blank GI</a:t>
            </a:r>
          </a:p>
          <a:p>
            <a:pPr lvl="1"/>
            <a:r>
              <a:rPr lang="en-US" altLang="zh-CN" sz="1400" dirty="0" smtClean="0"/>
              <a:t>ISI suppression , and No energy loss</a:t>
            </a:r>
          </a:p>
          <a:p>
            <a:pPr lvl="1"/>
            <a:r>
              <a:rPr lang="en-US" altLang="zh-CN" sz="1400" dirty="0" smtClean="0">
                <a:solidFill>
                  <a:srgbClr val="0000FF"/>
                </a:solidFill>
              </a:rPr>
              <a:t>No extra cost</a:t>
            </a:r>
            <a:r>
              <a:rPr lang="en-US" altLang="zh-CN" sz="1400" dirty="0" smtClean="0"/>
              <a:t>: same symbol duration with symbol energy unchanged, no additional RX complexity, no additional RX power consumption</a:t>
            </a:r>
            <a:endParaRPr lang="zh-CN" altLang="en-US" sz="14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grpSp>
        <p:nvGrpSpPr>
          <p:cNvPr id="7" name="组合 36"/>
          <p:cNvGrpSpPr/>
          <p:nvPr/>
        </p:nvGrpSpPr>
        <p:grpSpPr>
          <a:xfrm>
            <a:off x="1311085" y="4400135"/>
            <a:ext cx="2701925" cy="1272339"/>
            <a:chOff x="1903574" y="4702777"/>
            <a:chExt cx="2701925" cy="1272339"/>
          </a:xfrm>
        </p:grpSpPr>
        <p:grpSp>
          <p:nvGrpSpPr>
            <p:cNvPr id="8" name="그룹 138"/>
            <p:cNvGrpSpPr>
              <a:grpSpLocks/>
            </p:cNvGrpSpPr>
            <p:nvPr/>
          </p:nvGrpSpPr>
          <p:grpSpPr bwMode="auto">
            <a:xfrm>
              <a:off x="1903574" y="4702777"/>
              <a:ext cx="2701925" cy="1272339"/>
              <a:chOff x="1524000" y="2716063"/>
              <a:chExt cx="2702512" cy="1272174"/>
            </a:xfrm>
          </p:grpSpPr>
          <p:cxnSp>
            <p:nvCxnSpPr>
              <p:cNvPr id="11" name="직선 연결선 7"/>
              <p:cNvCxnSpPr>
                <a:cxnSpLocks noChangeShapeType="1"/>
              </p:cNvCxnSpPr>
              <p:nvPr/>
            </p:nvCxnSpPr>
            <p:spPr bwMode="auto">
              <a:xfrm>
                <a:off x="1676400" y="3486941"/>
                <a:ext cx="20574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" name="직선 연결선 9"/>
              <p:cNvCxnSpPr>
                <a:cxnSpLocks noChangeShapeType="1"/>
              </p:cNvCxnSpPr>
              <p:nvPr/>
            </p:nvCxnSpPr>
            <p:spPr bwMode="auto">
              <a:xfrm flipV="1">
                <a:off x="2098088" y="2716063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" name="직선 연결선 10"/>
              <p:cNvCxnSpPr>
                <a:cxnSpLocks noChangeShapeType="1"/>
              </p:cNvCxnSpPr>
              <p:nvPr/>
            </p:nvCxnSpPr>
            <p:spPr bwMode="auto">
              <a:xfrm flipV="1">
                <a:off x="2936288" y="2716063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" name="자유형 12"/>
              <p:cNvSpPr>
                <a:spLocks/>
              </p:cNvSpPr>
              <p:nvPr/>
            </p:nvSpPr>
            <p:spPr bwMode="auto">
              <a:xfrm>
                <a:off x="2104008" y="2867681"/>
                <a:ext cx="834501" cy="224943"/>
              </a:xfrm>
              <a:custGeom>
                <a:avLst/>
                <a:gdLst>
                  <a:gd name="T0" fmla="*/ 0 w 834501"/>
                  <a:gd name="T1" fmla="*/ 224943 h 224943"/>
                  <a:gd name="T2" fmla="*/ 159798 w 834501"/>
                  <a:gd name="T3" fmla="*/ 3002 h 224943"/>
                  <a:gd name="T4" fmla="*/ 435006 w 834501"/>
                  <a:gd name="T5" fmla="*/ 91778 h 224943"/>
                  <a:gd name="T6" fmla="*/ 568171 w 834501"/>
                  <a:gd name="T7" fmla="*/ 20757 h 224943"/>
                  <a:gd name="T8" fmla="*/ 834501 w 834501"/>
                  <a:gd name="T9" fmla="*/ 216066 h 2249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34501" h="224943">
                    <a:moveTo>
                      <a:pt x="0" y="224943"/>
                    </a:moveTo>
                    <a:cubicBezTo>
                      <a:pt x="43648" y="125069"/>
                      <a:pt x="87297" y="25196"/>
                      <a:pt x="159798" y="3002"/>
                    </a:cubicBezTo>
                    <a:cubicBezTo>
                      <a:pt x="232299" y="-19192"/>
                      <a:pt x="366944" y="88819"/>
                      <a:pt x="435006" y="91778"/>
                    </a:cubicBezTo>
                    <a:cubicBezTo>
                      <a:pt x="503068" y="94737"/>
                      <a:pt x="501589" y="42"/>
                      <a:pt x="568171" y="20757"/>
                    </a:cubicBezTo>
                    <a:cubicBezTo>
                      <a:pt x="634754" y="41472"/>
                      <a:pt x="788633" y="180555"/>
                      <a:pt x="834501" y="216066"/>
                    </a:cubicBezTo>
                  </a:path>
                </a:pathLst>
              </a:cu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cxnSp>
            <p:nvCxnSpPr>
              <p:cNvPr id="15" name="직선 연결선 15"/>
              <p:cNvCxnSpPr>
                <a:cxnSpLocks noChangeShapeType="1"/>
              </p:cNvCxnSpPr>
              <p:nvPr/>
            </p:nvCxnSpPr>
            <p:spPr bwMode="auto">
              <a:xfrm>
                <a:off x="2938509" y="3486941"/>
                <a:ext cx="811166" cy="0"/>
              </a:xfrm>
              <a:prstGeom prst="line">
                <a:avLst/>
              </a:prstGeom>
              <a:noFill/>
              <a:ln w="25400" algn="ctr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" name="직선 연결선 18"/>
              <p:cNvCxnSpPr>
                <a:cxnSpLocks noChangeShapeType="1"/>
                <a:stCxn id="14" idx="4"/>
              </p:cNvCxnSpPr>
              <p:nvPr/>
            </p:nvCxnSpPr>
            <p:spPr bwMode="auto">
              <a:xfrm>
                <a:off x="2938509" y="3083747"/>
                <a:ext cx="0" cy="398755"/>
              </a:xfrm>
              <a:prstGeom prst="line">
                <a:avLst/>
              </a:prstGeom>
              <a:noFill/>
              <a:ln w="25400" algn="ctr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7" name="TextBox 33"/>
              <p:cNvSpPr txBox="1">
                <a:spLocks noChangeArrowheads="1"/>
              </p:cNvSpPr>
              <p:nvPr/>
            </p:nvSpPr>
            <p:spPr bwMode="auto">
              <a:xfrm>
                <a:off x="1663131" y="3104244"/>
                <a:ext cx="546518" cy="246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1000" b="0" dirty="0" smtClean="0"/>
                  <a:t>Blank</a:t>
                </a:r>
                <a:endParaRPr lang="ko-KR" altLang="en-US" sz="1000" b="0" dirty="0">
                  <a:cs typeface="Arial" panose="020B0604020202020204" pitchFamily="34" charset="0"/>
                </a:endParaRPr>
              </a:p>
            </p:txBody>
          </p:sp>
          <p:sp>
            <p:nvSpPr>
              <p:cNvPr id="18" name="TextBox 34"/>
              <p:cNvSpPr txBox="1">
                <a:spLocks noChangeArrowheads="1"/>
              </p:cNvSpPr>
              <p:nvPr/>
            </p:nvSpPr>
            <p:spPr bwMode="auto">
              <a:xfrm>
                <a:off x="2169062" y="3680460"/>
                <a:ext cx="13716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1400" b="0" dirty="0">
                    <a:cs typeface="Arial" panose="020B0604020202020204" pitchFamily="34" charset="0"/>
                  </a:rPr>
                  <a:t>Information </a:t>
                </a:r>
                <a:r>
                  <a:rPr lang="en-US" altLang="ko-KR" sz="1400" b="0" dirty="0" smtClean="0">
                    <a:cs typeface="Arial" panose="020B0604020202020204" pitchFamily="34" charset="0"/>
                  </a:rPr>
                  <a:t>“1”</a:t>
                </a:r>
                <a:endParaRPr lang="ko-KR" altLang="en-US" sz="1400" b="0" dirty="0">
                  <a:cs typeface="Arial" panose="020B0604020202020204" pitchFamily="34" charset="0"/>
                </a:endParaRPr>
              </a:p>
            </p:txBody>
          </p:sp>
          <p:sp>
            <p:nvSpPr>
              <p:cNvPr id="19" name="TextBox 94"/>
              <p:cNvSpPr txBox="1">
                <a:spLocks noChangeArrowheads="1"/>
              </p:cNvSpPr>
              <p:nvPr/>
            </p:nvSpPr>
            <p:spPr bwMode="auto">
              <a:xfrm>
                <a:off x="1524000" y="3442105"/>
                <a:ext cx="270251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1200" b="0" dirty="0">
                    <a:cs typeface="Arial" panose="020B0604020202020204" pitchFamily="34" charset="0"/>
                  </a:rPr>
                  <a:t>0us    0.8us             2.4us              4us</a:t>
                </a:r>
                <a:endParaRPr lang="ko-KR" altLang="en-US" sz="1200" b="0" dirty="0"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" name="직사각형 23"/>
            <p:cNvSpPr>
              <a:spLocks noChangeArrowheads="1"/>
            </p:cNvSpPr>
            <p:nvPr/>
          </p:nvSpPr>
          <p:spPr bwMode="auto">
            <a:xfrm>
              <a:off x="2077711" y="4870852"/>
              <a:ext cx="414940" cy="601581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endParaRPr kumimoji="0" lang="ko-KR" altLang="en-US" sz="1200" b="0" dirty="0">
                <a:cs typeface="Arial" panose="020B0604020202020204" pitchFamily="34" charset="0"/>
              </a:endParaRPr>
            </a:p>
          </p:txBody>
        </p:sp>
        <p:cxnSp>
          <p:nvCxnSpPr>
            <p:cNvPr id="10" name="직선 연결선 64"/>
            <p:cNvCxnSpPr>
              <a:cxnSpLocks noChangeShapeType="1"/>
            </p:cNvCxnSpPr>
            <p:nvPr/>
          </p:nvCxnSpPr>
          <p:spPr bwMode="auto">
            <a:xfrm flipV="1">
              <a:off x="4128766" y="4710184"/>
              <a:ext cx="0" cy="76164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" name="组合 14"/>
          <p:cNvGrpSpPr/>
          <p:nvPr/>
        </p:nvGrpSpPr>
        <p:grpSpPr>
          <a:xfrm>
            <a:off x="4800600" y="4419600"/>
            <a:ext cx="2701925" cy="1271587"/>
            <a:chOff x="5334000" y="4703529"/>
            <a:chExt cx="2701925" cy="1271587"/>
          </a:xfrm>
        </p:grpSpPr>
        <p:grpSp>
          <p:nvGrpSpPr>
            <p:cNvPr id="21" name="组合 13"/>
            <p:cNvGrpSpPr/>
            <p:nvPr/>
          </p:nvGrpSpPr>
          <p:grpSpPr>
            <a:xfrm>
              <a:off x="5334000" y="4703529"/>
              <a:ext cx="2701925" cy="1271587"/>
              <a:chOff x="5334000" y="4703529"/>
              <a:chExt cx="2701925" cy="1271587"/>
            </a:xfrm>
          </p:grpSpPr>
          <p:grpSp>
            <p:nvGrpSpPr>
              <p:cNvPr id="23" name="组合 37"/>
              <p:cNvGrpSpPr/>
              <p:nvPr/>
            </p:nvGrpSpPr>
            <p:grpSpPr>
              <a:xfrm>
                <a:off x="5334000" y="4703529"/>
                <a:ext cx="2701925" cy="1271587"/>
                <a:chOff x="5334000" y="4703529"/>
                <a:chExt cx="2701925" cy="1271587"/>
              </a:xfrm>
            </p:grpSpPr>
            <p:grpSp>
              <p:nvGrpSpPr>
                <p:cNvPr id="25" name="组合 19"/>
                <p:cNvGrpSpPr/>
                <p:nvPr/>
              </p:nvGrpSpPr>
              <p:grpSpPr>
                <a:xfrm>
                  <a:off x="5334000" y="4703529"/>
                  <a:ext cx="2701925" cy="1271587"/>
                  <a:chOff x="4725826" y="2846388"/>
                  <a:chExt cx="2701925" cy="1271587"/>
                </a:xfrm>
              </p:grpSpPr>
              <p:grpSp>
                <p:nvGrpSpPr>
                  <p:cNvPr id="27" name="그룹 139"/>
                  <p:cNvGrpSpPr>
                    <a:grpSpLocks/>
                  </p:cNvGrpSpPr>
                  <p:nvPr/>
                </p:nvGrpSpPr>
                <p:grpSpPr bwMode="auto">
                  <a:xfrm>
                    <a:off x="4725826" y="2846388"/>
                    <a:ext cx="2701925" cy="1271587"/>
                    <a:chOff x="4749800" y="2716063"/>
                    <a:chExt cx="2702512" cy="1272174"/>
                  </a:xfrm>
                </p:grpSpPr>
                <p:cxnSp>
                  <p:nvCxnSpPr>
                    <p:cNvPr id="29" name="직선 연결선 63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4876800" y="3486941"/>
                      <a:ext cx="2093115" cy="0"/>
                    </a:xfrm>
                    <a:prstGeom prst="line">
                      <a:avLst/>
                    </a:prstGeom>
                    <a:noFill/>
                    <a:ln w="12700" algn="ctr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0" name="직선 연결선 64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5298488" y="2716063"/>
                      <a:ext cx="0" cy="762000"/>
                    </a:xfrm>
                    <a:prstGeom prst="line">
                      <a:avLst/>
                    </a:prstGeom>
                    <a:noFill/>
                    <a:ln w="12700" algn="ctr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1" name="직선 연결선 65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6136688" y="2716063"/>
                      <a:ext cx="0" cy="762000"/>
                    </a:xfrm>
                    <a:prstGeom prst="line">
                      <a:avLst/>
                    </a:prstGeom>
                    <a:noFill/>
                    <a:ln w="12700" algn="ctr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32" name="자유형 66"/>
                    <p:cNvSpPr>
                      <a:spLocks/>
                    </p:cNvSpPr>
                    <p:nvPr/>
                  </p:nvSpPr>
                  <p:spPr bwMode="auto">
                    <a:xfrm>
                      <a:off x="6135414" y="2867681"/>
                      <a:ext cx="834501" cy="224943"/>
                    </a:xfrm>
                    <a:custGeom>
                      <a:avLst/>
                      <a:gdLst>
                        <a:gd name="T0" fmla="*/ 0 w 834501"/>
                        <a:gd name="T1" fmla="*/ 224943 h 224943"/>
                        <a:gd name="T2" fmla="*/ 159798 w 834501"/>
                        <a:gd name="T3" fmla="*/ 3002 h 224943"/>
                        <a:gd name="T4" fmla="*/ 435006 w 834501"/>
                        <a:gd name="T5" fmla="*/ 91778 h 224943"/>
                        <a:gd name="T6" fmla="*/ 568171 w 834501"/>
                        <a:gd name="T7" fmla="*/ 20757 h 224943"/>
                        <a:gd name="T8" fmla="*/ 834501 w 834501"/>
                        <a:gd name="T9" fmla="*/ 216066 h 22494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834501" h="224943">
                          <a:moveTo>
                            <a:pt x="0" y="224943"/>
                          </a:moveTo>
                          <a:cubicBezTo>
                            <a:pt x="43648" y="125069"/>
                            <a:pt x="87297" y="25196"/>
                            <a:pt x="159798" y="3002"/>
                          </a:cubicBezTo>
                          <a:cubicBezTo>
                            <a:pt x="232299" y="-19192"/>
                            <a:pt x="366944" y="88819"/>
                            <a:pt x="435006" y="91778"/>
                          </a:cubicBezTo>
                          <a:cubicBezTo>
                            <a:pt x="503068" y="94737"/>
                            <a:pt x="501589" y="42"/>
                            <a:pt x="568171" y="20757"/>
                          </a:cubicBezTo>
                          <a:cubicBezTo>
                            <a:pt x="634754" y="41472"/>
                            <a:pt x="788633" y="180555"/>
                            <a:pt x="834501" y="216066"/>
                          </a:cubicBezTo>
                        </a:path>
                      </a:pathLst>
                    </a:custGeom>
                    <a:noFill/>
                    <a:ln w="254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cxnSp>
                  <p:nvCxnSpPr>
                    <p:cNvPr id="33" name="직선 연결선 68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4876799" y="3478064"/>
                      <a:ext cx="1268767" cy="6657"/>
                    </a:xfrm>
                    <a:prstGeom prst="line">
                      <a:avLst/>
                    </a:prstGeom>
                    <a:noFill/>
                    <a:ln w="25400" algn="ctr">
                      <a:solidFill>
                        <a:srgbClr val="FF0000"/>
                      </a:solidFill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34" name="TextBox 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64958" y="3680460"/>
                      <a:ext cx="1371600" cy="30777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•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ko-KR" sz="1400" b="0" dirty="0">
                          <a:cs typeface="Arial" panose="020B0604020202020204" pitchFamily="34" charset="0"/>
                        </a:rPr>
                        <a:t>Information </a:t>
                      </a:r>
                      <a:r>
                        <a:rPr lang="en-US" altLang="ko-KR" sz="1400" b="0" dirty="0" smtClean="0">
                          <a:cs typeface="Arial" panose="020B0604020202020204" pitchFamily="34" charset="0"/>
                        </a:rPr>
                        <a:t>“0”</a:t>
                      </a:r>
                      <a:endParaRPr lang="ko-KR" altLang="en-US" sz="1400" b="0" dirty="0"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35" name="TextBox 8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49800" y="3451002"/>
                      <a:ext cx="2702512" cy="2769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•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ko-KR" sz="1200" b="0" dirty="0">
                          <a:cs typeface="Arial" panose="020B0604020202020204" pitchFamily="34" charset="0"/>
                        </a:rPr>
                        <a:t>0us    0.8us             2.4us              4us</a:t>
                      </a:r>
                      <a:endParaRPr lang="ko-KR" altLang="en-US" sz="1200" b="0" dirty="0">
                        <a:cs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28" name="직사각형 70"/>
                  <p:cNvSpPr>
                    <a:spLocks noChangeArrowheads="1"/>
                  </p:cNvSpPr>
                  <p:nvPr/>
                </p:nvSpPr>
                <p:spPr bwMode="auto">
                  <a:xfrm>
                    <a:off x="4848750" y="2987877"/>
                    <a:ext cx="414940" cy="619693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2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•"/>
                      <a:defRPr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latinLnBrk="0">
                      <a:spcBef>
                        <a:spcPct val="0"/>
                      </a:spcBef>
                      <a:buFontTx/>
                      <a:buNone/>
                    </a:pPr>
                    <a:endParaRPr kumimoji="0" lang="ko-KR" altLang="en-US" sz="1200" b="0"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26" name="직선 연결선 64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53632" y="4710184"/>
                  <a:ext cx="0" cy="761648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24" name="TextBox 33"/>
              <p:cNvSpPr txBox="1">
                <a:spLocks noChangeArrowheads="1"/>
              </p:cNvSpPr>
              <p:nvPr/>
            </p:nvSpPr>
            <p:spPr bwMode="auto">
              <a:xfrm>
                <a:off x="5432593" y="5085012"/>
                <a:ext cx="546399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1000" b="0" dirty="0" smtClean="0"/>
                  <a:t>Blank</a:t>
                </a:r>
                <a:endParaRPr lang="ko-KR" altLang="en-US" sz="1000" b="0" dirty="0"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22" name="직선 연결선 18"/>
            <p:cNvCxnSpPr>
              <a:cxnSpLocks noChangeShapeType="1"/>
            </p:cNvCxnSpPr>
            <p:nvPr/>
          </p:nvCxnSpPr>
          <p:spPr bwMode="auto">
            <a:xfrm>
              <a:off x="6729462" y="5065904"/>
              <a:ext cx="0" cy="398807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6" name="직선 연결선 18"/>
          <p:cNvCxnSpPr>
            <a:cxnSpLocks noChangeShapeType="1"/>
          </p:cNvCxnSpPr>
          <p:nvPr/>
        </p:nvCxnSpPr>
        <p:spPr bwMode="auto">
          <a:xfrm>
            <a:off x="1891084" y="4770383"/>
            <a:ext cx="0" cy="398807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직선 연결선 18"/>
          <p:cNvCxnSpPr>
            <a:cxnSpLocks noChangeShapeType="1"/>
          </p:cNvCxnSpPr>
          <p:nvPr/>
        </p:nvCxnSpPr>
        <p:spPr bwMode="auto">
          <a:xfrm>
            <a:off x="7020232" y="4789096"/>
            <a:ext cx="0" cy="398807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直接连接符 30"/>
          <p:cNvCxnSpPr/>
          <p:nvPr/>
        </p:nvCxnSpPr>
        <p:spPr bwMode="auto">
          <a:xfrm>
            <a:off x="1485222" y="5169190"/>
            <a:ext cx="414940" cy="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05000"/>
            <a:ext cx="8610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685800" y="762000"/>
            <a:ext cx="78486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US" sz="26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Performance of Blank GI over Chan D:</a:t>
            </a:r>
            <a:br>
              <a:rPr kumimoji="0" lang="en-US" sz="26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</a:br>
            <a:r>
              <a:rPr kumimoji="0" lang="en-US" sz="20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4 order Filter, 4 </a:t>
            </a:r>
            <a:r>
              <a:rPr kumimoji="0" lang="en-US" sz="2000" b="1" kern="0" dirty="0" err="1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usec</a:t>
            </a:r>
            <a:r>
              <a:rPr kumimoji="0" lang="en-US" sz="20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 symbol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914400"/>
          </a:xfrm>
        </p:spPr>
        <p:txBody>
          <a:bodyPr/>
          <a:lstStyle/>
          <a:p>
            <a:r>
              <a:rPr lang="en-US" altLang="zh-CN" sz="2400" dirty="0" smtClean="0"/>
              <a:t>Performance of different RX Filter Taps w/ or w/o Blank GI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70" name="TextBox 69"/>
          <p:cNvSpPr txBox="1"/>
          <p:nvPr/>
        </p:nvSpPr>
        <p:spPr>
          <a:xfrm>
            <a:off x="381000" y="1447800"/>
            <a:ext cx="4048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Middle 13 tones occupied with L-LTS out of 64 subcarriers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Without any GI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648200" y="1447800"/>
            <a:ext cx="4048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Middle 13 tones occupied with L-LTS out of 64 subcarriers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With Blank GI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4800" y="6172200"/>
            <a:ext cx="4373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AWGN and RF impairments (CFO and Phase noise) considered  [1]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1200"/>
            <a:ext cx="4419600" cy="4248150"/>
          </a:xfrm>
          <a:prstGeom prst="rect">
            <a:avLst/>
          </a:prstGeom>
        </p:spPr>
      </p:pic>
      <p:pic>
        <p:nvPicPr>
          <p:cNvPr id="13" name="Picture 12" descr="ber_bgi_64_13_L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600" y="1828800"/>
            <a:ext cx="4724400" cy="434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pPr lvl="0"/>
            <a:r>
              <a:rPr lang="en-US" sz="2000" dirty="0" smtClean="0"/>
              <a:t>Performance loss with ISI is compensated by Blank GI</a:t>
            </a:r>
          </a:p>
          <a:p>
            <a:pPr lvl="1">
              <a:buFontTx/>
              <a:buChar char="•"/>
            </a:pPr>
            <a:r>
              <a:rPr lang="en-US" sz="1800" dirty="0" smtClean="0"/>
              <a:t>There is no cost, No Additional Power consumption and No Additional Complexity related with Blank GI</a:t>
            </a:r>
          </a:p>
          <a:p>
            <a:pPr lvl="1">
              <a:buFontTx/>
              <a:buChar char="•"/>
            </a:pPr>
            <a:r>
              <a:rPr lang="en-US" sz="1800" dirty="0" smtClean="0"/>
              <a:t>1.5 dB gain over Chan D at 1% PER</a:t>
            </a:r>
          </a:p>
          <a:p>
            <a:pPr lvl="1">
              <a:buFontTx/>
              <a:buChar char="•"/>
            </a:pPr>
            <a:r>
              <a:rPr lang="en-US" sz="1800" dirty="0" smtClean="0"/>
              <a:t>1.5 dB gain for Filter tap order 4 at 1% BER</a:t>
            </a:r>
          </a:p>
          <a:p>
            <a:pPr lvl="1">
              <a:buFontTx/>
              <a:buChar char="•"/>
            </a:pPr>
            <a:endParaRPr lang="en-US" sz="1800" dirty="0" smtClean="0"/>
          </a:p>
          <a:p>
            <a:r>
              <a:rPr lang="en-US" sz="2200" dirty="0" smtClean="0"/>
              <a:t>CP in main radio is necessary to enable a cyclic convolution after taking an FFT at the receiver and thus to enable the easier equalization (EQ) on Freq domain as well as ISI compensation</a:t>
            </a:r>
          </a:p>
          <a:p>
            <a:pPr lvl="1">
              <a:buFontTx/>
              <a:buChar char="•"/>
            </a:pPr>
            <a:r>
              <a:rPr lang="en-US" sz="1800" dirty="0" smtClean="0"/>
              <a:t>WUR does not need EQ but only needs ISI compensation </a:t>
            </a:r>
            <a:r>
              <a:rPr lang="en-US" sz="1800" dirty="0" smtClean="0">
                <a:sym typeface="Wingdings" pitchFamily="2" charset="2"/>
              </a:rPr>
              <a:t> Blank GI is proposed</a:t>
            </a:r>
          </a:p>
          <a:p>
            <a:pPr lvl="1">
              <a:buFontTx/>
              <a:buChar char="•"/>
            </a:pPr>
            <a:r>
              <a:rPr lang="en-US" sz="1800" dirty="0" smtClean="0">
                <a:sym typeface="Wingdings" pitchFamily="2" charset="2"/>
              </a:rPr>
              <a:t>There is no received symbol energy loss with GI removal  Blank GI is proposed </a:t>
            </a:r>
            <a:endParaRPr lang="en-US" sz="18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Huawei “</a:t>
            </a:r>
            <a:r>
              <a:rPr lang="en-US" altLang="ko-KR" dirty="0" smtClean="0"/>
              <a:t>17/376r0 Waveform Generation for Waveform Coding”, IEEE 802.11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, Mar 2017, Vancouver, BC Canada</a:t>
            </a:r>
          </a:p>
          <a:p>
            <a:r>
              <a:rPr lang="en-US" dirty="0" smtClean="0"/>
              <a:t>[2] Huawei “</a:t>
            </a:r>
            <a:r>
              <a:rPr lang="en-US" altLang="ko-KR" dirty="0" smtClean="0"/>
              <a:t>17/373r2 Performance Investigations on Single-Carrier and Multi Carrier based WUR”, IEEE 802.11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, Mar 2017, Vancouver, BC Canada</a:t>
            </a:r>
          </a:p>
          <a:p>
            <a:r>
              <a:rPr lang="en-US" dirty="0" smtClean="0"/>
              <a:t>[3] Intel “</a:t>
            </a:r>
            <a:r>
              <a:rPr lang="en-US" altLang="ko-KR" dirty="0" smtClean="0"/>
              <a:t>17/367r0 Studies of PER Performance”, IEEE 802.11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, Mar 2017, Vancouver, BC Canada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131568</TotalTime>
  <Words>688</Words>
  <Application>Microsoft Office PowerPoint</Application>
  <PresentationFormat>On-screen Show (4:3)</PresentationFormat>
  <Paragraphs>111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 Unicode MS</vt:lpstr>
      <vt:lpstr>Gulim</vt:lpstr>
      <vt:lpstr>Gulim</vt:lpstr>
      <vt:lpstr>맑은 고딕</vt:lpstr>
      <vt:lpstr>MS Gothic</vt:lpstr>
      <vt:lpstr>Arial</vt:lpstr>
      <vt:lpstr>Times New Roman</vt:lpstr>
      <vt:lpstr>Wingdings</vt:lpstr>
      <vt:lpstr>802-11-Submission</vt:lpstr>
      <vt:lpstr>Blank GI for the Waveform Coding</vt:lpstr>
      <vt:lpstr>Background</vt:lpstr>
      <vt:lpstr>Performance of Blank GI over Chan D</vt:lpstr>
      <vt:lpstr>PowerPoint Presentation</vt:lpstr>
      <vt:lpstr>PowerPoint Presentation</vt:lpstr>
      <vt:lpstr>Performance of different RX Filter Taps w/ or w/o Blank GI</vt:lpstr>
      <vt:lpstr>Conclusion</vt:lpstr>
      <vt:lpstr>Reference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2772</cp:revision>
  <cp:lastPrinted>2016-07-18T07:45:05Z</cp:lastPrinted>
  <dcterms:created xsi:type="dcterms:W3CDTF">2007-05-21T21:00:37Z</dcterms:created>
  <dcterms:modified xsi:type="dcterms:W3CDTF">2017-05-05T08:04:24Z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1493388576</vt:lpwstr>
  </property>
</Properties>
</file>