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13" r:id="rId4"/>
    <p:sldId id="322" r:id="rId5"/>
    <p:sldId id="317" r:id="rId6"/>
    <p:sldId id="320" r:id="rId7"/>
    <p:sldId id="321" r:id="rId8"/>
    <p:sldId id="314" r:id="rId9"/>
    <p:sldId id="315" r:id="rId10"/>
    <p:sldId id="316" r:id="rId11"/>
    <p:sldId id="319" r:id="rId12"/>
    <p:sldId id="302" r:id="rId13"/>
    <p:sldId id="311" r:id="rId14"/>
    <p:sldId id="323" r:id="rId15"/>
    <p:sldId id="31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>
        <p:scale>
          <a:sx n="100" d="100"/>
          <a:sy n="100" d="100"/>
        </p:scale>
        <p:origin x="-2376" y="-3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/>
              <a:t>Kyungtae</a:t>
            </a:r>
            <a:r>
              <a:rPr lang="en-US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</a:t>
            </a:r>
            <a:r>
              <a:rPr lang="en-US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JAN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802.11-17/0685r0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Efficient WUR </a:t>
            </a:r>
            <a:r>
              <a:rPr lang="en-US" altLang="ko-KR" dirty="0"/>
              <a:t>Mode Signaling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2017-05-07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990600"/>
          </a:xfrm>
        </p:spPr>
        <p:txBody>
          <a:bodyPr/>
          <a:lstStyle/>
          <a:p>
            <a:r>
              <a:rPr lang="en-US" dirty="0"/>
              <a:t>Acknowledgement Frame with Piggybacked WUR Mode </a:t>
            </a:r>
            <a:r>
              <a:rPr lang="en-US" dirty="0" smtClean="0"/>
              <a:t>Signaling (Example 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" y="2057400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The Acknowledgement frame with the piggybacked WUR mode response may be a 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 </a:t>
            </a:r>
            <a:r>
              <a:rPr lang="en-US" altLang="ko-KR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BlockAck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  <a:r>
              <a:rPr lang="en-US" altLang="ko-K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ko-K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indent="-21590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reserved bit in BA Control field is used for WUR mode request/response.</a:t>
            </a:r>
            <a:endParaRPr lang="en-SG" altLang="ko-K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indent="-21590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SG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SG" altLang="ko-K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BlockAck</a:t>
            </a:r>
            <a:r>
              <a:rPr lang="en-SG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frame transmitted by the AP implies WUR mode response.</a:t>
            </a:r>
          </a:p>
          <a:p>
            <a:pPr marL="520700" lvl="1" indent="-21590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SG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SG" altLang="ko-K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BlockAck</a:t>
            </a:r>
            <a:r>
              <a:rPr lang="en-SG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frame transmitted by the STA implies WUR mode request.</a:t>
            </a:r>
          </a:p>
          <a:p>
            <a:pPr marL="74295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79479"/>
              </p:ext>
            </p:extLst>
          </p:nvPr>
        </p:nvGraphicFramePr>
        <p:xfrm>
          <a:off x="1219200" y="4191000"/>
          <a:ext cx="64843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Visio" r:id="rId3" imgW="3736522" imgH="838684" progId="Visio.Drawing.11">
                  <p:embed/>
                </p:oleObj>
              </mc:Choice>
              <mc:Fallback>
                <p:oleObj name="Visio" r:id="rId3" imgW="3736522" imgH="838684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91000"/>
                        <a:ext cx="648433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47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9600" y="18288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The Data frame with the piggybacked WUR mode request may be a new </a:t>
            </a:r>
            <a:r>
              <a:rPr lang="en-US" altLang="ko-KR" sz="18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 Data frame. For example,</a:t>
            </a:r>
            <a:endParaRPr lang="en-US" altLang="ko-K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0" lvl="1" indent="-25400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altLang="ko-K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Data frame is defined especially for data transmission with WUR mode request.</a:t>
            </a:r>
          </a:p>
          <a:p>
            <a:pPr marL="74295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" y="4648200"/>
            <a:ext cx="9144000" cy="1792754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1143000" y="3352800"/>
            <a:ext cx="3672408" cy="715485"/>
          </a:xfrm>
          <a:prstGeom prst="wedgeRoundRectCallout">
            <a:avLst>
              <a:gd name="adj1" fmla="val -63218"/>
              <a:gd name="adj2" fmla="val 205167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Type field indicates “Data” and the Subtype field indicates “</a:t>
            </a:r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+ WUR Mode Request”</a:t>
            </a:r>
            <a:endParaRPr lang="en-SG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Data Frame </a:t>
            </a:r>
            <a:r>
              <a:rPr lang="en-US" dirty="0"/>
              <a:t>with Piggybacked WUR Mode </a:t>
            </a:r>
            <a:r>
              <a:rPr lang="en-US" dirty="0" smtClean="0"/>
              <a:t>Signaling (Example)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5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We </a:t>
            </a:r>
            <a:r>
              <a:rPr lang="en-US" b="0" dirty="0" smtClean="0"/>
              <a:t>suggested various methods for improving channel efficiency of WUR mode signaling.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acknowledgement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frame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may be piggybacked with WUR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mode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signaling. 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SG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  <a:tabLst>
                <a:tab pos="361950" algn="l"/>
              </a:tabLs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data frame may be piggybacked with WUR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mode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signaling.</a:t>
            </a: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828109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11-17-0575-00-00ba-spec-framework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 smtClean="0"/>
              <a:t>11-17-0379-00-00ba-sfd-mac-proposal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 smtClean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11-17-0071-00-00ba-high-level-mac-concept-for-wur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3048000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SG" altLang="ko-K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WUR </a:t>
            </a:r>
            <a:r>
              <a:rPr lang="en-SG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Action </a:t>
            </a:r>
            <a:r>
              <a:rPr lang="en-SG" altLang="ko-K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frames need to be defined </a:t>
            </a:r>
            <a:r>
              <a:rPr lang="en-SG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to enable WUR negotiation [1-4], </a:t>
            </a:r>
            <a:r>
              <a:rPr lang="en-SG" altLang="ko-K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e.g.,</a:t>
            </a:r>
            <a:endParaRPr lang="en-SG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WUR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Mode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frame</a:t>
            </a:r>
          </a:p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WUR Mode Response frame</a:t>
            </a:r>
          </a:p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SG" sz="2000" b="0" dirty="0">
                <a:latin typeface="Arial" panose="020B0604020202020204" pitchFamily="34" charset="0"/>
                <a:cs typeface="Arial" panose="020B0604020202020204" pitchFamily="34" charset="0"/>
              </a:rPr>
              <a:t>WUR operating parameters can be negotiated </a:t>
            </a:r>
            <a:r>
              <a:rPr lang="en-SG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WUR Mode element included in the WUR Action frame, e.g., </a:t>
            </a:r>
          </a:p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WUR Beacon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interval</a:t>
            </a:r>
          </a:p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Duty cycle mode of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WURx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902917"/>
              </p:ext>
            </p:extLst>
          </p:nvPr>
        </p:nvGraphicFramePr>
        <p:xfrm>
          <a:off x="457200" y="3733800"/>
          <a:ext cx="8108950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Visio" r:id="rId3" imgW="6220517" imgH="2026661" progId="Visio.Drawing.11">
                  <p:embed/>
                </p:oleObj>
              </mc:Choice>
              <mc:Fallback>
                <p:oleObj name="Visio" r:id="rId3" imgW="6220517" imgH="202666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33800"/>
                        <a:ext cx="8108950" cy="260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249046"/>
              </p:ext>
            </p:extLst>
          </p:nvPr>
        </p:nvGraphicFramePr>
        <p:xfrm>
          <a:off x="0" y="1447800"/>
          <a:ext cx="89090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Visio" r:id="rId5" imgW="7030610" imgH="2008576" progId="Visio.Drawing.11">
                  <p:embed/>
                </p:oleObj>
              </mc:Choice>
              <mc:Fallback>
                <p:oleObj name="Visio" r:id="rId5" imgW="7030610" imgH="2008576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890905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228600" y="3657600"/>
            <a:ext cx="8686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6200" y="1219199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WUR mode signaling after DL data transmission is completed</a:t>
            </a:r>
            <a:endParaRPr lang="en-SG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" y="5943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WUR mode signaling after UL data transmission is completed</a:t>
            </a:r>
            <a:endParaRPr lang="en-SG" b="1" u="sng" dirty="0"/>
          </a:p>
        </p:txBody>
      </p:sp>
    </p:spTree>
    <p:extLst>
      <p:ext uri="{BB962C8B-B14F-4D97-AF65-F5344CB8AC3E}">
        <p14:creationId xmlns:p14="http://schemas.microsoft.com/office/powerpoint/2010/main" val="359718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6764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dirty="0" smtClean="0"/>
              <a:t>The purpose of this contribution is to address various methods for improving channel efficiency of WUR mode signaling.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405580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dirty="0" smtClean="0"/>
              <a:t>Improved WUR Mode Signaling in case of No More DL Traffic Buffered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3648658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After receiving </a:t>
            </a: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Data frame(s) </a:t>
            </a: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that indicates no more buffered traffic for a STA, the STA may send </a:t>
            </a:r>
          </a:p>
          <a:p>
            <a:pPr marL="628650" lvl="1" indent="-22860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b="0" dirty="0">
                <a:latin typeface="Arial" panose="020B0604020202020204" pitchFamily="34" charset="0"/>
                <a:cs typeface="Arial" panose="020B0604020202020204" pitchFamily="34" charset="0"/>
              </a:rPr>
              <a:t>an Acknowledgement frame </a:t>
            </a:r>
            <a:r>
              <a:rPr lang="en-US" altLang="ko-KR" sz="1600" b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with a WUR Mode Request frame </a:t>
            </a:r>
            <a:r>
              <a:rPr lang="en-US" altLang="ko-KR" sz="1600" b="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an A-MPDU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ko-KR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1" indent="-24923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 Acknowledgement frame with </a:t>
            </a: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piggybacked WUR mode request </a:t>
            </a:r>
            <a:endParaRPr lang="en-US" altLang="ko-KR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3138" lvl="2" indent="-24923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case, the </a:t>
            </a: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STA intends not to negotiate new WUR operating parameters.</a:t>
            </a:r>
          </a:p>
          <a:p>
            <a:pPr marL="630238" lvl="1" indent="-249238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responds </a:t>
            </a: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with a WUR Mode Response frame</a:t>
            </a: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ko-KR" sz="18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97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Improved WUR Mode Signaling in case of No More DL Traffic Buffered (cont.)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62965"/>
              </p:ext>
            </p:extLst>
          </p:nvPr>
        </p:nvGraphicFramePr>
        <p:xfrm>
          <a:off x="0" y="2401491"/>
          <a:ext cx="89916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Visio" r:id="rId3" imgW="6562610" imgH="2044710" progId="Visio.Drawing.11">
                  <p:embed/>
                </p:oleObj>
              </mc:Choice>
              <mc:Fallback>
                <p:oleObj name="Visio" r:id="rId3" imgW="6562610" imgH="2044710" progId="Visio.Drawing.11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01491"/>
                        <a:ext cx="89916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ular Callout 9"/>
          <p:cNvSpPr/>
          <p:nvPr/>
        </p:nvSpPr>
        <p:spPr>
          <a:xfrm>
            <a:off x="5638800" y="5811441"/>
            <a:ext cx="1828800" cy="513159"/>
          </a:xfrm>
          <a:prstGeom prst="wedgeRoundRectCallout">
            <a:avLst>
              <a:gd name="adj1" fmla="val 14643"/>
              <a:gd name="adj2" fmla="val -176719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Piggybacked WUR mode request</a:t>
            </a:r>
            <a:endParaRPr lang="en-SG" sz="1400" b="1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919242" y="2065549"/>
            <a:ext cx="1395958" cy="455525"/>
          </a:xfrm>
          <a:prstGeom prst="wedgeRoundRectCallout">
            <a:avLst>
              <a:gd name="adj1" fmla="val -52355"/>
              <a:gd name="adj2" fmla="val 127510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No more buffered traffic</a:t>
            </a:r>
            <a:endParaRPr lang="en-SG" sz="1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Example: Option 2 used by the STA</a:t>
            </a:r>
            <a:endParaRPr lang="en-SG" sz="1600" b="1" u="sng" dirty="0"/>
          </a:p>
        </p:txBody>
      </p:sp>
    </p:spTree>
    <p:extLst>
      <p:ext uri="{BB962C8B-B14F-4D97-AF65-F5344CB8AC3E}">
        <p14:creationId xmlns:p14="http://schemas.microsoft.com/office/powerpoint/2010/main" val="48886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914400"/>
          </a:xfrm>
        </p:spPr>
        <p:txBody>
          <a:bodyPr/>
          <a:lstStyle/>
          <a:p>
            <a:r>
              <a:rPr lang="en-US" dirty="0"/>
              <a:t>Improved WUR Mode Signaling in case of No More </a:t>
            </a:r>
            <a:r>
              <a:rPr lang="en-US" dirty="0" smtClean="0"/>
              <a:t>UL </a:t>
            </a:r>
            <a:r>
              <a:rPr lang="en-US" dirty="0"/>
              <a:t>Traffic Buffered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3962400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When no more UL buffered traffic, the STA may send </a:t>
            </a:r>
          </a:p>
          <a:p>
            <a:pPr marL="762000" lvl="1" indent="-4000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Data frame(s) </a:t>
            </a:r>
            <a:r>
              <a:rPr lang="en-US" altLang="ko-KR" sz="1600" b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with a WUR Mode Request </a:t>
            </a:r>
            <a:r>
              <a:rPr lang="en-US" altLang="ko-KR" sz="1600" b="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 an A-MPDU</a:t>
            </a:r>
            <a:r>
              <a:rPr lang="en-US" altLang="ko-KR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; or</a:t>
            </a:r>
            <a:endParaRPr lang="en-US" altLang="ko-KR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0" lvl="1" indent="-4000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Data frame(s) with </a:t>
            </a: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piggybacked WUR mode </a:t>
            </a: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3138" lvl="2" indent="-24923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In this case, the STA intends not to negotiate new WUR operating parameters.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case, the </a:t>
            </a:r>
            <a:r>
              <a:rPr lang="en-US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altLang="ko-KR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responds with </a:t>
            </a:r>
            <a:endParaRPr lang="en-US" altLang="ko-KR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0" lvl="1" indent="-4000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an Acknowledgement frame </a:t>
            </a:r>
            <a:r>
              <a:rPr lang="en-US" altLang="ko-KR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with a WUR Mode Response </a:t>
            </a:r>
            <a:r>
              <a:rPr lang="en-US" altLang="ko-KR" sz="16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 an A-MPDU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or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0" lvl="2" indent="-4000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an Acknowledgement frame with </a:t>
            </a: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piggybacked WUR mode response</a:t>
            </a:r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3138" lvl="2" indent="-249238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400" dirty="0">
                <a:latin typeface="Arial" panose="020B0604020202020204" pitchFamily="34" charset="0"/>
                <a:cs typeface="Arial" panose="020B0604020202020204" pitchFamily="34" charset="0"/>
              </a:rPr>
              <a:t>In this case, the AP intends not to negotiate new WUR operating parameters.</a:t>
            </a:r>
          </a:p>
          <a:p>
            <a:pPr marL="762000" lvl="2" indent="-4000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8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95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38770"/>
          </a:xfrm>
        </p:spPr>
        <p:txBody>
          <a:bodyPr/>
          <a:lstStyle/>
          <a:p>
            <a:r>
              <a:rPr lang="en-US" dirty="0"/>
              <a:t>Improved WUR Mode Signaling in case of No More UL Traffic Buffered(cont.)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9812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Example: Option 2 used by the STA and Option 2 used by the AP</a:t>
            </a:r>
            <a:endParaRPr lang="en-SG" sz="1600" b="1" u="sng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279004"/>
              </p:ext>
            </p:extLst>
          </p:nvPr>
        </p:nvGraphicFramePr>
        <p:xfrm>
          <a:off x="467544" y="3022848"/>
          <a:ext cx="7704856" cy="263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Visio" r:id="rId3" imgW="5032577" imgH="2026620" progId="Visio.Drawing.11">
                  <p:embed/>
                </p:oleObj>
              </mc:Choice>
              <mc:Fallback>
                <p:oleObj name="Visio" r:id="rId3" imgW="5032577" imgH="2026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022848"/>
                        <a:ext cx="7704856" cy="263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ular Callout 9"/>
          <p:cNvSpPr/>
          <p:nvPr/>
        </p:nvSpPr>
        <p:spPr>
          <a:xfrm>
            <a:off x="5580112" y="5687145"/>
            <a:ext cx="1735088" cy="485056"/>
          </a:xfrm>
          <a:prstGeom prst="wedgeRoundRectCallout">
            <a:avLst>
              <a:gd name="adj1" fmla="val -29886"/>
              <a:gd name="adj2" fmla="val -180341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piggybacked WUR mode request</a:t>
            </a:r>
            <a:endParaRPr lang="en-SG" sz="1400" b="1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2438400"/>
            <a:ext cx="1676400" cy="433875"/>
          </a:xfrm>
          <a:prstGeom prst="wedgeRoundRectCallout">
            <a:avLst>
              <a:gd name="adj1" fmla="val -49191"/>
              <a:gd name="adj2" fmla="val 135447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piggybacked WUR mode response</a:t>
            </a:r>
            <a:endParaRPr lang="en-SG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0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914400"/>
          </a:xfrm>
        </p:spPr>
        <p:txBody>
          <a:bodyPr/>
          <a:lstStyle/>
          <a:p>
            <a:r>
              <a:rPr lang="en-US" dirty="0" smtClean="0"/>
              <a:t>Acknowledgement Frame with Piggybacked WUR Mode Signaling (Example 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9600" y="1905000"/>
            <a:ext cx="7848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frame with the piggybacked WUR mode request or response may be a 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Control frame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similar to </a:t>
            </a:r>
            <a:r>
              <a:rPr lang="en-US" altLang="ko-KR" sz="2000" dirty="0" err="1"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frame.</a:t>
            </a:r>
          </a:p>
          <a:p>
            <a:pPr marL="520700" lvl="1" indent="-21590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The new Control frame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addressed to STA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implies WUR mode response.</a:t>
            </a:r>
          </a:p>
          <a:p>
            <a:pPr marL="520700" lvl="1" indent="-215900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The new Control frame 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addressed to AP implies </a:t>
            </a:r>
            <a:r>
              <a:rPr lang="en-US" altLang="ko-KR" sz="1800" dirty="0">
                <a:latin typeface="Arial" panose="020B0604020202020204" pitchFamily="34" charset="0"/>
                <a:cs typeface="Arial" panose="020B0604020202020204" pitchFamily="34" charset="0"/>
              </a:rPr>
              <a:t>WUR mode request.</a:t>
            </a:r>
          </a:p>
          <a:p>
            <a:pPr marL="74295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US" altLang="ko-K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067" y="4837754"/>
            <a:ext cx="3600333" cy="1182046"/>
          </a:xfrm>
          <a:prstGeom prst="rect">
            <a:avLst/>
          </a:prstGeom>
        </p:spPr>
      </p:pic>
      <p:sp>
        <p:nvSpPr>
          <p:cNvPr id="20" name="Rounded Rectangular Callout 8"/>
          <p:cNvSpPr/>
          <p:nvPr/>
        </p:nvSpPr>
        <p:spPr>
          <a:xfrm>
            <a:off x="2843808" y="3861884"/>
            <a:ext cx="4032448" cy="902354"/>
          </a:xfrm>
          <a:prstGeom prst="wedgeRoundRectCallout">
            <a:avLst>
              <a:gd name="adj1" fmla="val -47623"/>
              <a:gd name="adj2" fmla="val 89474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Type field indicates “Control” and the Subtype field indicates “Ack + WUR Mode Request/Response”</a:t>
            </a:r>
            <a:endParaRPr lang="en-SG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030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37413</TotalTime>
  <Words>817</Words>
  <Application>Microsoft Office PowerPoint</Application>
  <PresentationFormat>On-screen Show (4:3)</PresentationFormat>
  <Paragraphs>130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Visio</vt:lpstr>
      <vt:lpstr>Efficient WUR Mode Signaling</vt:lpstr>
      <vt:lpstr>Background</vt:lpstr>
      <vt:lpstr>Background (cont.)</vt:lpstr>
      <vt:lpstr>Purpose</vt:lpstr>
      <vt:lpstr>Improved WUR Mode Signaling in case of No More DL Traffic Buffered</vt:lpstr>
      <vt:lpstr>Improved WUR Mode Signaling in case of No More DL Traffic Buffered (cont.) </vt:lpstr>
      <vt:lpstr>Improved WUR Mode Signaling in case of No More UL Traffic Buffered</vt:lpstr>
      <vt:lpstr>Improved WUR Mode Signaling in case of No More UL Traffic Buffered(cont.)</vt:lpstr>
      <vt:lpstr>Acknowledgement Frame with Piggybacked WUR Mode Signaling (Example 1)</vt:lpstr>
      <vt:lpstr>Acknowledgement Frame with Piggybacked WUR Mode Signaling (Example 2)</vt:lpstr>
      <vt:lpstr>Data Frame with Piggybacked WUR Mode Signaling (Example)</vt:lpstr>
      <vt:lpstr>Summary</vt:lpstr>
      <vt:lpstr>Straw Poll 1</vt:lpstr>
      <vt:lpstr>Straw Poll 2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2274</cp:revision>
  <cp:lastPrinted>2014-11-04T15:04:57Z</cp:lastPrinted>
  <dcterms:created xsi:type="dcterms:W3CDTF">2007-04-17T18:10:23Z</dcterms:created>
  <dcterms:modified xsi:type="dcterms:W3CDTF">2017-05-03T05:15:25Z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