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46" r:id="rId3"/>
    <p:sldId id="347" r:id="rId4"/>
    <p:sldId id="340" r:id="rId5"/>
    <p:sldId id="348" r:id="rId6"/>
    <p:sldId id="349" r:id="rId7"/>
    <p:sldId id="312" r:id="rId8"/>
    <p:sldId id="345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31" autoAdjust="0"/>
    <p:restoredTop sz="94660"/>
  </p:normalViewPr>
  <p:slideViewPr>
    <p:cSldViewPr>
      <p:cViewPr varScale="1">
        <p:scale>
          <a:sx n="69" d="100"/>
          <a:sy n="69" d="100"/>
        </p:scale>
        <p:origin x="1722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0597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802.11-17/0684r1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January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sz="2800" dirty="0"/>
              <a:t>WUR Action Frame Format</a:t>
            </a:r>
            <a:endParaRPr lang="en-US" altLang="en-US" sz="2800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2018-1-15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07586"/>
              </p:ext>
            </p:extLst>
          </p:nvPr>
        </p:nvGraphicFramePr>
        <p:xfrm>
          <a:off x="457200" y="2667000"/>
          <a:ext cx="8305800" cy="120265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1508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39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47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50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791200" y="6481158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81158"/>
            <a:ext cx="530225" cy="182562"/>
          </a:xfrm>
        </p:spPr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55576" y="1371600"/>
            <a:ext cx="7772400" cy="2504728"/>
          </a:xfrm>
          <a:prstGeom prst="rect">
            <a:avLst/>
          </a:prstGeom>
        </p:spPr>
        <p:txBody>
          <a:bodyPr/>
          <a:lstStyle>
            <a:lvl1pPr marL="609600" indent="-609600" algn="l" rtl="0" eaLnBrk="1" fontAlgn="base" hangingPunct="1">
              <a:spcBef>
                <a:spcPct val="20000"/>
              </a:spcBef>
              <a:spcAft>
                <a:spcPct val="0"/>
              </a:spcAft>
              <a:buAutoNum type="arabicPeriod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533400" algn="l" rtl="0" eaLnBrk="1" fontAlgn="base" hangingPunct="1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3716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752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209800" indent="-3825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6670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124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814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4038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685800" lvl="2" indent="-342900"/>
            <a:endParaRPr lang="en-US" kern="0" dirty="0"/>
          </a:p>
          <a:p>
            <a:pPr marL="685800" lvl="2" indent="-342900"/>
            <a:endParaRPr lang="en-US" kern="0" dirty="0"/>
          </a:p>
          <a:p>
            <a:pPr marL="685800" lvl="2" indent="-342900"/>
            <a:endParaRPr lang="en-US" kern="0" dirty="0"/>
          </a:p>
          <a:p>
            <a:pPr marL="685800" lvl="2" indent="-342900"/>
            <a:endParaRPr lang="en-US" kern="0" dirty="0"/>
          </a:p>
          <a:p>
            <a:pPr marL="685800" lvl="2" indent="-342900"/>
            <a:endParaRPr lang="en-US" kern="0" dirty="0"/>
          </a:p>
          <a:p>
            <a:pPr marL="685800" lvl="2" indent="-342900"/>
            <a:endParaRPr lang="en-US" kern="0" dirty="0"/>
          </a:p>
          <a:p>
            <a:endParaRPr lang="en-US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1376" y="1746855"/>
            <a:ext cx="6348413" cy="1165651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 flipH="1">
            <a:off x="3498776" y="2505313"/>
            <a:ext cx="31242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7232576" y="2505313"/>
            <a:ext cx="2794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996603"/>
              </p:ext>
            </p:extLst>
          </p:nvPr>
        </p:nvGraphicFramePr>
        <p:xfrm>
          <a:off x="2431976" y="3124488"/>
          <a:ext cx="5080000" cy="79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Category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WUR Action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Dialog Token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WUR Mode Element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Octets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TBD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>
          <a:xfrm>
            <a:off x="43582" y="707528"/>
            <a:ext cx="9024218" cy="540296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en-US" sz="2800" b="1" kern="0" dirty="0"/>
              <a:t>Background (1/2)</a:t>
            </a:r>
            <a:endParaRPr lang="en-SG" sz="2800" b="1" kern="0" dirty="0"/>
          </a:p>
        </p:txBody>
      </p:sp>
      <p:sp>
        <p:nvSpPr>
          <p:cNvPr id="12" name="TextBox 11"/>
          <p:cNvSpPr txBox="1"/>
          <p:nvPr/>
        </p:nvSpPr>
        <p:spPr>
          <a:xfrm>
            <a:off x="223094" y="1287149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dirty="0"/>
              <a:t>WUR Action frame is used to enable WUR negotiation and WUR mode signaling [1].</a:t>
            </a:r>
            <a:endParaRPr lang="en-SG" sz="1800" dirty="0"/>
          </a:p>
        </p:txBody>
      </p:sp>
      <p:sp>
        <p:nvSpPr>
          <p:cNvPr id="13" name="TextBox 12"/>
          <p:cNvSpPr txBox="1"/>
          <p:nvPr/>
        </p:nvSpPr>
        <p:spPr>
          <a:xfrm>
            <a:off x="240654" y="3072246"/>
            <a:ext cx="2203376" cy="67710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lvl="1">
              <a:tabLst>
                <a:tab pos="180975" algn="l"/>
              </a:tabLst>
            </a:pPr>
            <a:r>
              <a:rPr lang="en-SG" sz="1400" kern="0" dirty="0"/>
              <a:t>WUR Action field: </a:t>
            </a:r>
          </a:p>
          <a:p>
            <a:pPr marL="534988" lvl="2" indent="-211138">
              <a:buFont typeface="Arial" panose="020B0604020202020204" pitchFamily="34" charset="0"/>
              <a:buChar char="•"/>
            </a:pPr>
            <a:r>
              <a:rPr lang="en-SG" kern="0" dirty="0"/>
              <a:t>WUR Mode Setup</a:t>
            </a:r>
          </a:p>
          <a:p>
            <a:pPr marL="534988" lvl="2" indent="-211138">
              <a:buFont typeface="Arial" panose="020B0604020202020204" pitchFamily="34" charset="0"/>
              <a:buChar char="•"/>
            </a:pPr>
            <a:r>
              <a:rPr lang="en-SG" kern="0" dirty="0"/>
              <a:t>WUR Mode Teardown</a:t>
            </a:r>
            <a:endParaRPr lang="en-SG" sz="11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79952"/>
              </p:ext>
            </p:extLst>
          </p:nvPr>
        </p:nvGraphicFramePr>
        <p:xfrm>
          <a:off x="1366272" y="4114800"/>
          <a:ext cx="7091928" cy="826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6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6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4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3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61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49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0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1480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Element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Element ID Extension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Action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WUR Mode Response Status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WUR Parameters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Octets: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TBD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5" name="Straight Connector 14"/>
          <p:cNvCxnSpPr/>
          <p:nvPr/>
        </p:nvCxnSpPr>
        <p:spPr bwMode="auto">
          <a:xfrm flipH="1">
            <a:off x="2133600" y="3558740"/>
            <a:ext cx="4360789" cy="5560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7510389" y="3558740"/>
            <a:ext cx="947811" cy="5560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4469606" y="3124200"/>
            <a:ext cx="1016794" cy="43454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800600" y="4117460"/>
            <a:ext cx="1143000" cy="481301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66800" y="5027784"/>
            <a:ext cx="3200400" cy="1449216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/>
            <a:r>
              <a:rPr lang="en-SG" sz="1400" kern="0" dirty="0"/>
              <a:t>Action Type field:  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SG" kern="0" dirty="0"/>
              <a:t>Enter WUR Mode Request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SG" kern="0" dirty="0"/>
              <a:t>Enter WUR Mode Response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US" kern="0" dirty="0"/>
              <a:t>Enter WUR Mode Suspend Request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US" kern="0" dirty="0"/>
              <a:t>Enter WUR Mode Suspend Response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US" kern="0" dirty="0"/>
              <a:t>Enter WUR Mode Suspend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US" kern="0" dirty="0"/>
              <a:t>Enter WUR Mode</a:t>
            </a:r>
            <a:endParaRPr lang="en-SG" kern="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954723" y="5103985"/>
            <a:ext cx="2835066" cy="915815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/>
            <a:r>
              <a:rPr lang="en-SG" sz="1400" kern="0" dirty="0"/>
              <a:t>WUR Mode Response Status field</a:t>
            </a:r>
            <a:r>
              <a:rPr lang="en-SG" sz="1600" kern="0" dirty="0"/>
              <a:t>:  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SG" kern="0" dirty="0"/>
              <a:t>Enter WUR Mode or </a:t>
            </a:r>
            <a:r>
              <a:rPr lang="en-US" kern="0" dirty="0"/>
              <a:t>WUR Mode Suspend Accept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SG" kern="0" dirty="0"/>
              <a:t>Denied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943599" y="4115649"/>
            <a:ext cx="1318117" cy="481301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014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731462"/>
            <a:ext cx="9144000" cy="534006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en-US" sz="2800" b="1" kern="0" dirty="0"/>
              <a:t>Background (2/2)</a:t>
            </a:r>
            <a:endParaRPr lang="en-SG" sz="2800" b="1" kern="0" dirty="0"/>
          </a:p>
        </p:txBody>
      </p:sp>
      <p:grpSp>
        <p:nvGrpSpPr>
          <p:cNvPr id="6" name="Group 5"/>
          <p:cNvGrpSpPr/>
          <p:nvPr/>
        </p:nvGrpSpPr>
        <p:grpSpPr>
          <a:xfrm>
            <a:off x="3667125" y="2798166"/>
            <a:ext cx="4876800" cy="2971800"/>
            <a:chOff x="4864984" y="2590800"/>
            <a:chExt cx="3590168" cy="2743200"/>
          </a:xfrm>
        </p:grpSpPr>
        <p:sp>
          <p:nvSpPr>
            <p:cNvPr id="7" name="Oval 6"/>
            <p:cNvSpPr/>
            <p:nvPr/>
          </p:nvSpPr>
          <p:spPr bwMode="auto">
            <a:xfrm>
              <a:off x="5330952" y="2590800"/>
              <a:ext cx="914400" cy="838200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>
                  <a:latin typeface="Arial" panose="020B0604020202020204" pitchFamily="34" charset="0"/>
                  <a:cs typeface="Arial" panose="020B0604020202020204" pitchFamily="34" charset="0"/>
                </a:rPr>
                <a:t>WUR Mode</a:t>
              </a: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7464552" y="3905693"/>
              <a:ext cx="990600" cy="838200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WUR Mode Suspend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254752" y="4495800"/>
              <a:ext cx="990600" cy="838200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No WUR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V="1">
              <a:off x="5635752" y="3429000"/>
              <a:ext cx="0" cy="1066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>
              <a:off x="6243764" y="2906233"/>
              <a:ext cx="1525588" cy="99946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 flipH="1" flipV="1">
              <a:off x="6243763" y="3176356"/>
              <a:ext cx="1275712" cy="83220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3" name="Straight Arrow Connector 12"/>
            <p:cNvCxnSpPr>
              <a:endCxn id="9" idx="6"/>
            </p:cNvCxnSpPr>
            <p:nvPr/>
          </p:nvCxnSpPr>
          <p:spPr bwMode="auto">
            <a:xfrm flipH="1">
              <a:off x="6245352" y="4513706"/>
              <a:ext cx="1219201" cy="40119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H="1">
              <a:off x="5838100" y="3434408"/>
              <a:ext cx="13665" cy="109497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5806625" y="3874752"/>
              <a:ext cx="1198736" cy="277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latin typeface="Arial" panose="020B0604020202020204" pitchFamily="34" charset="0"/>
                  <a:cs typeface="Arial" panose="020B0604020202020204" pitchFamily="34" charset="0"/>
                </a:rPr>
                <a:t>One-way Teardown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78457" y="4764740"/>
              <a:ext cx="879153" cy="213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latin typeface="Arial" panose="020B0604020202020204" pitchFamily="34" charset="0"/>
                  <a:cs typeface="Arial" panose="020B0604020202020204" pitchFamily="34" charset="0"/>
                </a:rPr>
                <a:t>One-way Teardown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864984" y="3825673"/>
              <a:ext cx="838201" cy="277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latin typeface="Arial" panose="020B0604020202020204" pitchFamily="34" charset="0"/>
                  <a:cs typeface="Arial" panose="020B0604020202020204" pitchFamily="34" charset="0"/>
                </a:rPr>
                <a:t>Two-way Setup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 rot="1744342">
              <a:off x="6175878" y="3581358"/>
              <a:ext cx="1217612" cy="213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latin typeface="Arial" panose="020B0604020202020204" pitchFamily="34" charset="0"/>
                  <a:cs typeface="Arial" panose="020B0604020202020204" pitchFamily="34" charset="0"/>
                </a:rPr>
                <a:t>One-way or two-way Setup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889819" y="3008730"/>
              <a:ext cx="1285044" cy="277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latin typeface="Arial" panose="020B0604020202020204" pitchFamily="34" charset="0"/>
                  <a:cs typeface="Arial" panose="020B0604020202020204" pitchFamily="34" charset="0"/>
                </a:rPr>
                <a:t>One-way Setup</a:t>
              </a:r>
            </a:p>
          </p:txBody>
        </p:sp>
        <p:cxnSp>
          <p:nvCxnSpPr>
            <p:cNvPr id="20" name="Straight Arrow Connector 19"/>
            <p:cNvCxnSpPr>
              <a:endCxn id="8" idx="2"/>
            </p:cNvCxnSpPr>
            <p:nvPr/>
          </p:nvCxnSpPr>
          <p:spPr bwMode="auto">
            <a:xfrm flipV="1">
              <a:off x="6199633" y="4324793"/>
              <a:ext cx="1264919" cy="4295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6170498" y="4238910"/>
              <a:ext cx="1182731" cy="277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latin typeface="Arial" panose="020B0604020202020204" pitchFamily="34" charset="0"/>
                  <a:cs typeface="Arial" panose="020B0604020202020204" pitchFamily="34" charset="0"/>
                </a:rPr>
                <a:t>Two-way Setup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17789" y="1446388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dirty="0"/>
              <a:t>The WUR action frame containing WUR mode element supports the following state machine for WUR mode operation [1][2] </a:t>
            </a:r>
            <a:endParaRPr lang="en-SG" sz="1800" dirty="0"/>
          </a:p>
        </p:txBody>
      </p:sp>
      <p:sp>
        <p:nvSpPr>
          <p:cNvPr id="24" name="TextBox 23"/>
          <p:cNvSpPr txBox="1"/>
          <p:nvPr/>
        </p:nvSpPr>
        <p:spPr>
          <a:xfrm>
            <a:off x="592381" y="2512260"/>
            <a:ext cx="3109784" cy="147732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u="sng" dirty="0"/>
              <a:t>Note</a:t>
            </a:r>
            <a:r>
              <a:rPr lang="en-US" sz="1800" u="sng" dirty="0"/>
              <a:t>:</a:t>
            </a:r>
            <a:r>
              <a:rPr lang="en-US" sz="1800" dirty="0"/>
              <a:t> for a non-AP STA in WUR mode, the STA may initiate to change WUR parameters (e.g., </a:t>
            </a:r>
            <a:r>
              <a:rPr lang="en-US" sz="1800" dirty="0" err="1"/>
              <a:t>WURx</a:t>
            </a:r>
            <a:r>
              <a:rPr lang="en-US" sz="1800" dirty="0"/>
              <a:t> duty cycle) via two-way Setup.</a:t>
            </a:r>
            <a:endParaRPr lang="en-SG" sz="1800" dirty="0"/>
          </a:p>
        </p:txBody>
      </p:sp>
    </p:spTree>
    <p:extLst>
      <p:ext uri="{BB962C8B-B14F-4D97-AF65-F5344CB8AC3E}">
        <p14:creationId xmlns:p14="http://schemas.microsoft.com/office/powerpoint/2010/main" val="2184606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993" y="1807348"/>
            <a:ext cx="8228013" cy="2057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800" b="0" dirty="0"/>
              <a:t>AP may need to change WUR parameters (e.g., WUR ID) for a non-AP STA in WUR Mode.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8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0" dirty="0"/>
              <a:t>There is no mechanism in current 11ay SFD to support this.</a:t>
            </a:r>
          </a:p>
          <a:p>
            <a:pPr marL="457200" indent="-457200">
              <a:buFont typeface="+mj-lt"/>
              <a:buAutoNum type="arabicParenR"/>
            </a:pPr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0130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731462"/>
            <a:ext cx="9144000" cy="534006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en-US" sz="2800" b="1" kern="0" dirty="0"/>
              <a:t>Proposal</a:t>
            </a:r>
            <a:endParaRPr lang="en-SG" sz="2800" b="1" kern="0" dirty="0"/>
          </a:p>
        </p:txBody>
      </p:sp>
      <p:sp>
        <p:nvSpPr>
          <p:cNvPr id="7" name="TextBox 6"/>
          <p:cNvSpPr txBox="1"/>
          <p:nvPr/>
        </p:nvSpPr>
        <p:spPr>
          <a:xfrm>
            <a:off x="455338" y="1514748"/>
            <a:ext cx="80885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/>
              <a:t>The WUR action frame format is revised to support that AP initiates to change WUR parameters (e.g., WUR ID) for a non-AP STA in WUR Mode via one-way setup.</a:t>
            </a:r>
          </a:p>
        </p:txBody>
      </p:sp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0123630B-6067-4EA5-AC32-4F641A2628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9579711"/>
              </p:ext>
            </p:extLst>
          </p:nvPr>
        </p:nvGraphicFramePr>
        <p:xfrm>
          <a:off x="838200" y="3733800"/>
          <a:ext cx="7391400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7" name="Visio" r:id="rId3" imgW="6274506" imgH="1558596" progId="Visio.Drawing.11">
                  <p:embed/>
                </p:oleObj>
              </mc:Choice>
              <mc:Fallback>
                <p:oleObj name="Visio" r:id="rId3" imgW="6274506" imgH="1558596" progId="Visio.Drawing.11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3733800"/>
                        <a:ext cx="7391400" cy="205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6927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55576" y="1066800"/>
            <a:ext cx="7772400" cy="2504728"/>
          </a:xfrm>
          <a:prstGeom prst="rect">
            <a:avLst/>
          </a:prstGeom>
        </p:spPr>
        <p:txBody>
          <a:bodyPr/>
          <a:lstStyle>
            <a:lvl1pPr marL="609600" indent="-609600" algn="l" rtl="0" eaLnBrk="1" fontAlgn="base" hangingPunct="1">
              <a:spcBef>
                <a:spcPct val="20000"/>
              </a:spcBef>
              <a:spcAft>
                <a:spcPct val="0"/>
              </a:spcAft>
              <a:buAutoNum type="arabicPeriod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533400" algn="l" rtl="0" eaLnBrk="1" fontAlgn="base" hangingPunct="1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3716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752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209800" indent="-3825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6670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124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814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4038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685800" lvl="2" indent="-342900"/>
            <a:endParaRPr lang="en-US" kern="0" dirty="0"/>
          </a:p>
          <a:p>
            <a:pPr marL="685800" lvl="2" indent="-342900"/>
            <a:endParaRPr lang="en-US" kern="0" dirty="0"/>
          </a:p>
          <a:p>
            <a:pPr marL="685800" lvl="2" indent="-342900"/>
            <a:endParaRPr lang="en-US" kern="0" dirty="0"/>
          </a:p>
          <a:p>
            <a:pPr marL="685800" lvl="2" indent="-342900"/>
            <a:endParaRPr lang="en-US" kern="0" dirty="0"/>
          </a:p>
          <a:p>
            <a:pPr marL="685800" lvl="2" indent="-342900"/>
            <a:endParaRPr lang="en-US" kern="0" dirty="0"/>
          </a:p>
          <a:p>
            <a:pPr marL="685800" lvl="2" indent="-342900"/>
            <a:endParaRPr lang="en-US" kern="0" dirty="0"/>
          </a:p>
          <a:p>
            <a:endParaRPr lang="en-US" kern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1376" y="1365855"/>
            <a:ext cx="6348413" cy="116565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 bwMode="auto">
          <a:xfrm flipH="1">
            <a:off x="3498776" y="2124313"/>
            <a:ext cx="31242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7232576" y="2124313"/>
            <a:ext cx="2794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105264"/>
              </p:ext>
            </p:extLst>
          </p:nvPr>
        </p:nvGraphicFramePr>
        <p:xfrm>
          <a:off x="2431976" y="2743488"/>
          <a:ext cx="5080000" cy="79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Category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WUR Action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Dialog Token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WUR Mode Element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Octets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TBD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43582" y="707528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en-US" sz="2800" b="1" kern="0" dirty="0"/>
              <a:t>Proposed WUR Action Frame</a:t>
            </a:r>
            <a:endParaRPr lang="en-SG" sz="2800" b="1" kern="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046733"/>
              </p:ext>
            </p:extLst>
          </p:nvPr>
        </p:nvGraphicFramePr>
        <p:xfrm>
          <a:off x="1366272" y="3733800"/>
          <a:ext cx="7091928" cy="826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6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6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4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3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61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49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0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1480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Element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Element ID Extension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Action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WUR Mode Response Status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WUR Parameters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Octets: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TBD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" name="Straight Connector 12"/>
          <p:cNvCxnSpPr/>
          <p:nvPr/>
        </p:nvCxnSpPr>
        <p:spPr bwMode="auto">
          <a:xfrm flipH="1">
            <a:off x="2133600" y="3177740"/>
            <a:ext cx="4360789" cy="5560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7510389" y="3177740"/>
            <a:ext cx="947811" cy="5560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4800600" y="3736460"/>
            <a:ext cx="1143000" cy="481301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581400" y="4588030"/>
            <a:ext cx="3651176" cy="154443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/>
            <a:r>
              <a:rPr lang="en-SG" sz="1400" kern="0" dirty="0"/>
              <a:t>Action Type field:  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SG" kern="0" dirty="0"/>
              <a:t>Enter WUR Mode Request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SG" kern="0" dirty="0"/>
              <a:t>Enter WUR Mode Response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US" kern="0" dirty="0"/>
              <a:t>Enter WUR Mode Suspend Request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US" kern="0" dirty="0"/>
              <a:t>Enter WUR Mode Suspend Response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US" kern="0" dirty="0"/>
              <a:t>Enter WUR Mode Suspend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US" kern="0" dirty="0"/>
              <a:t>Enter WUR Mode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r>
              <a:rPr lang="en-SG" kern="0" dirty="0">
                <a:solidFill>
                  <a:srgbClr val="FF0000"/>
                </a:solidFill>
              </a:rPr>
              <a:t>Update WUR Parameter</a:t>
            </a:r>
          </a:p>
          <a:p>
            <a:pPr marL="534988" lvl="2" indent="-192088">
              <a:buFont typeface="Arial" panose="020B0604020202020204" pitchFamily="34" charset="0"/>
              <a:buChar char="•"/>
            </a:pPr>
            <a:endParaRPr lang="en-SG" kern="0" dirty="0">
              <a:solidFill>
                <a:srgbClr val="FF0000"/>
              </a:solidFill>
            </a:endParaRPr>
          </a:p>
          <a:p>
            <a:pPr marL="534988" lvl="2" indent="-192088">
              <a:buFont typeface="Arial" panose="020B0604020202020204" pitchFamily="34" charset="0"/>
              <a:buChar char="•"/>
            </a:pPr>
            <a:endParaRPr lang="en-SG" kern="0" dirty="0">
              <a:solidFill>
                <a:srgbClr val="FF0000"/>
              </a:solidFill>
            </a:endParaRPr>
          </a:p>
          <a:p>
            <a:pPr marL="534988" lvl="2" indent="-192088">
              <a:buFont typeface="Arial" panose="020B0604020202020204" pitchFamily="34" charset="0"/>
              <a:buChar char="•"/>
            </a:pPr>
            <a:endParaRPr lang="en-SG" kern="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088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8382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000" b="0" dirty="0"/>
              <a:t>11-17-0575-08-00ba-spec-framework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 b="0" dirty="0"/>
              <a:t>11-17-1627-02-00ba-WUR-action-frame-format-follow-up</a:t>
            </a:r>
          </a:p>
          <a:p>
            <a:pPr marL="457200" indent="-457200">
              <a:buFont typeface="+mj-lt"/>
              <a:buAutoNum type="arabicParenR"/>
            </a:pPr>
            <a:endParaRPr lang="en-US" sz="2000" b="0" dirty="0"/>
          </a:p>
          <a:p>
            <a:pPr marL="457200" indent="-457200">
              <a:buFont typeface="+mj-lt"/>
              <a:buAutoNum type="arabicParenR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657600"/>
          </a:xfrm>
        </p:spPr>
        <p:txBody>
          <a:bodyPr>
            <a:noAutofit/>
          </a:bodyPr>
          <a:lstStyle/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b="1" dirty="0"/>
              <a:t>Do you support to modify R.4.2.C in 11ba SFD as follows?</a:t>
            </a:r>
          </a:p>
          <a:p>
            <a:pPr marL="685800" lvl="2" indent="-342900"/>
            <a:r>
              <a:rPr lang="en-US" sz="1600" dirty="0"/>
              <a:t>R.4.2.C: The WUR Mode element can include the following:</a:t>
            </a:r>
          </a:p>
          <a:p>
            <a:pPr marL="1028700" lvl="3" indent="-342900"/>
            <a:r>
              <a:rPr lang="en-US" sz="1400" dirty="0"/>
              <a:t>Action Type field that includes the following indications: </a:t>
            </a:r>
          </a:p>
          <a:p>
            <a:pPr marL="1371600" lvl="4" indent="-342900">
              <a:buFont typeface="Courier New" panose="02070309020205020404" pitchFamily="49" charset="0"/>
              <a:buChar char="o"/>
            </a:pPr>
            <a:r>
              <a:rPr lang="en-US" sz="1400" dirty="0"/>
              <a:t>Enter WUR Mode Request </a:t>
            </a:r>
          </a:p>
          <a:p>
            <a:pPr marL="1371600" lvl="4" indent="-342900">
              <a:buFont typeface="Courier New" panose="02070309020205020404" pitchFamily="49" charset="0"/>
              <a:buChar char="o"/>
            </a:pPr>
            <a:r>
              <a:rPr lang="en-US" sz="1400" dirty="0"/>
              <a:t>Enter WUR Mode Response</a:t>
            </a:r>
          </a:p>
          <a:p>
            <a:pPr marL="1371600" lvl="4" indent="-342900">
              <a:buFont typeface="Courier New" panose="02070309020205020404" pitchFamily="49" charset="0"/>
              <a:buChar char="o"/>
            </a:pPr>
            <a:r>
              <a:rPr lang="en-US" sz="1400" dirty="0"/>
              <a:t>Enter WUR Mode Suspend Request</a:t>
            </a:r>
          </a:p>
          <a:p>
            <a:pPr marL="1371600" lvl="4" indent="-342900">
              <a:buFont typeface="Courier New" panose="02070309020205020404" pitchFamily="49" charset="0"/>
              <a:buChar char="o"/>
            </a:pPr>
            <a:r>
              <a:rPr lang="en-US" sz="1400" dirty="0"/>
              <a:t>Enter WUR Mode Suspend Response</a:t>
            </a:r>
          </a:p>
          <a:p>
            <a:pPr marL="1371600" lvl="4" indent="-342900">
              <a:buFont typeface="Courier New" panose="02070309020205020404" pitchFamily="49" charset="0"/>
              <a:buChar char="o"/>
            </a:pPr>
            <a:r>
              <a:rPr lang="en-US" sz="1400" dirty="0"/>
              <a:t>Enter WUR Mode Suspend</a:t>
            </a:r>
          </a:p>
          <a:p>
            <a:pPr marL="1371600" lvl="4" indent="-342900">
              <a:buFont typeface="Courier New" panose="02070309020205020404" pitchFamily="49" charset="0"/>
              <a:buChar char="o"/>
            </a:pPr>
            <a:r>
              <a:rPr lang="en-US" sz="1400" dirty="0"/>
              <a:t>Enter WUR Mode</a:t>
            </a:r>
          </a:p>
          <a:p>
            <a:pPr marL="1371600" lvl="4" indent="-342900">
              <a:buFont typeface="Courier New" panose="02070309020205020404" pitchFamily="49" charset="0"/>
              <a:buChar char="o"/>
            </a:pPr>
            <a:r>
              <a:rPr lang="en-US" sz="1400" b="1" u="sng" dirty="0"/>
              <a:t>Update WUR Parameter</a:t>
            </a:r>
          </a:p>
          <a:p>
            <a:pPr marL="800100" lvl="2" indent="0">
              <a:buNone/>
            </a:pP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1800" b="1" dirty="0"/>
              <a:t>Y/N/A:</a:t>
            </a:r>
            <a:r>
              <a:rPr lang="en-US" sz="1800" dirty="0"/>
              <a:t> </a:t>
            </a: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113874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39131</TotalTime>
  <Words>510</Words>
  <Application>Microsoft Office PowerPoint</Application>
  <PresentationFormat>On-screen Show (4:3)</PresentationFormat>
  <Paragraphs>152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맑은 고딕</vt:lpstr>
      <vt:lpstr>MS PGothic</vt:lpstr>
      <vt:lpstr>Arial</vt:lpstr>
      <vt:lpstr>Courier New</vt:lpstr>
      <vt:lpstr>Times New Roman</vt:lpstr>
      <vt:lpstr>Wingdings</vt:lpstr>
      <vt:lpstr>802-11-Submission</vt:lpstr>
      <vt:lpstr>Visio</vt:lpstr>
      <vt:lpstr>WUR Action Frame Format</vt:lpstr>
      <vt:lpstr>PowerPoint Presentation</vt:lpstr>
      <vt:lpstr>PowerPoint Presentation</vt:lpstr>
      <vt:lpstr>Problem Statement</vt:lpstr>
      <vt:lpstr>PowerPoint Presentation</vt:lpstr>
      <vt:lpstr>PowerPoint Presentation</vt:lpstr>
      <vt:lpstr>Reference</vt:lpstr>
      <vt:lpstr>SP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Lei Huang</cp:lastModifiedBy>
  <cp:revision>2458</cp:revision>
  <cp:lastPrinted>2014-11-04T15:04:57Z</cp:lastPrinted>
  <dcterms:created xsi:type="dcterms:W3CDTF">2007-04-17T18:10:23Z</dcterms:created>
  <dcterms:modified xsi:type="dcterms:W3CDTF">2018-01-15T22:04:14Z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