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92" r:id="rId3"/>
    <p:sldId id="302" r:id="rId4"/>
    <p:sldId id="303" r:id="rId5"/>
    <p:sldId id="304" r:id="rId6"/>
    <p:sldId id="305" r:id="rId7"/>
    <p:sldId id="293" r:id="rId8"/>
    <p:sldId id="306" r:id="rId9"/>
    <p:sldId id="307" r:id="rId10"/>
    <p:sldId id="308" r:id="rId11"/>
    <p:sldId id="294"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varScale="1">
        <p:scale>
          <a:sx n="91" d="100"/>
          <a:sy n="91" d="100"/>
        </p:scale>
        <p:origin x="-13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24"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2017</a:t>
            </a:r>
            <a:endParaRPr lang="en-US" dirty="0"/>
          </a:p>
        </p:txBody>
      </p:sp>
      <p:sp>
        <p:nvSpPr>
          <p:cNvPr id="1029"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802.11-17/0680r0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dirty="0" smtClean="0"/>
              <a:t>May 2017</a:t>
            </a:r>
            <a:endParaRPr lang="en-US" dirty="0"/>
          </a:p>
        </p:txBody>
      </p:sp>
      <p:sp>
        <p:nvSpPr>
          <p:cNvPr id="1028" name="Footer Placeholder 4"/>
          <p:cNvSpPr>
            <a:spLocks noGrp="1"/>
          </p:cNvSpPr>
          <p:nvPr>
            <p:ph type="ftr" sz="quarter" idx="3"/>
          </p:nvPr>
        </p:nvSpPr>
        <p:spPr>
          <a:xfrm>
            <a:off x="7198877" y="6475413"/>
            <a:ext cx="1345048" cy="184666"/>
          </a:xfrm>
        </p:spPr>
        <p:txBody>
          <a:bodyPr/>
          <a:lstStyle/>
          <a:p>
            <a:pPr>
              <a:defRPr/>
            </a:pPr>
            <a:r>
              <a:rPr lang="en-US" dirty="0" smtClean="0"/>
              <a:t>Tianyu Wu,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Wake up packet contents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2017-05-08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 xmlns:p14="http://schemas.microsoft.com/office/powerpoint/2010/main" val="2270788701"/>
              </p:ext>
            </p:extLst>
          </p:nvPr>
        </p:nvGraphicFramePr>
        <p:xfrm>
          <a:off x="523875" y="2657475"/>
          <a:ext cx="8153400" cy="3762375"/>
        </p:xfrm>
        <a:graphic>
          <a:graphicData uri="http://schemas.openxmlformats.org/presentationml/2006/ole">
            <p:oleObj spid="_x0000_s1209" name="Document" r:id="rId4" imgW="9389296" imgH="4324696" progId="Word.Document.8">
              <p:embed/>
            </p:oleObj>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SP4</a:t>
            </a:r>
            <a:endParaRPr lang="en-US" dirty="0"/>
          </a:p>
        </p:txBody>
      </p:sp>
      <p:sp>
        <p:nvSpPr>
          <p:cNvPr id="3" name="Content Placeholder 2"/>
          <p:cNvSpPr>
            <a:spLocks noGrp="1"/>
          </p:cNvSpPr>
          <p:nvPr>
            <p:ph idx="1"/>
          </p:nvPr>
        </p:nvSpPr>
        <p:spPr/>
        <p:txBody>
          <a:bodyPr/>
          <a:lstStyle/>
          <a:p>
            <a:r>
              <a:rPr lang="en-US" dirty="0" smtClean="0"/>
              <a:t>Do you support to use multiple FCSs to separately check the segments of a WUP?</a:t>
            </a:r>
          </a:p>
          <a:p>
            <a:endParaRPr lang="en-US" dirty="0" smtClean="0"/>
          </a:p>
          <a:p>
            <a:pPr lvl="1"/>
            <a:r>
              <a:rPr lang="en-US" dirty="0" smtClean="0"/>
              <a:t>Y:</a:t>
            </a:r>
          </a:p>
          <a:p>
            <a:pPr lvl="1"/>
            <a:r>
              <a:rPr lang="en-US" dirty="0" smtClean="0"/>
              <a:t>N:</a:t>
            </a:r>
          </a:p>
          <a:p>
            <a:pPr lvl="1"/>
            <a:r>
              <a:rPr lang="en-US" dirty="0" smtClean="0"/>
              <a:t>Abs:</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a:buNone/>
            </a:pPr>
            <a:r>
              <a:rPr lang="en-US" sz="2000" dirty="0" smtClean="0"/>
              <a:t>[1] 11-17-0036-02-00ba-wur-frame-structure</a:t>
            </a:r>
          </a:p>
          <a:p>
            <a:pPr>
              <a:buNone/>
            </a:pPr>
            <a:r>
              <a:rPr lang="en-US" sz="2000" dirty="0" smtClean="0"/>
              <a:t>[2] 11-17-0054-03-00ba-wur-mac-issus</a:t>
            </a:r>
          </a:p>
          <a:p>
            <a:pPr>
              <a:buNone/>
            </a:pPr>
            <a:r>
              <a:rPr lang="en-US" sz="2000" dirty="0" smtClean="0"/>
              <a:t>[3] 11-17-0066-00-00ba-wur-packet-design</a:t>
            </a:r>
          </a:p>
          <a:p>
            <a:pPr>
              <a:buNone/>
            </a:pPr>
            <a:r>
              <a:rPr lang="en-US" sz="2000" dirty="0" smtClean="0"/>
              <a:t>[4] 11-17-0124-01-00ba-wur-mac-and-wakeup-frame</a:t>
            </a:r>
          </a:p>
          <a:p>
            <a:pPr>
              <a:buNone/>
            </a:pPr>
            <a:r>
              <a:rPr lang="en-US" sz="2000" dirty="0" smtClean="0"/>
              <a:t>[5] 11-17-0352-01-00ba-wur-frame-structure-follow-up</a:t>
            </a:r>
          </a:p>
          <a:p>
            <a:pPr>
              <a:buNone/>
            </a:pPr>
            <a:r>
              <a:rPr lang="en-US" sz="2000" dirty="0" smtClean="0"/>
              <a:t>[6] 11-17-0679-00-00ba WUR packet format and preamble design</a:t>
            </a:r>
          </a:p>
          <a:p>
            <a:pPr>
              <a:buNone/>
            </a:pPr>
            <a:r>
              <a:rPr lang="en-US" sz="2000" dirty="0" smtClean="0"/>
              <a:t>[7] 11-17-0343-03-00ba-wur-beacon</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685800" y="1981200"/>
            <a:ext cx="7772400" cy="4114800"/>
          </a:xfrm>
        </p:spPr>
        <p:txBody>
          <a:bodyPr/>
          <a:lstStyle/>
          <a:p>
            <a:r>
              <a:rPr lang="en-US" sz="2000" dirty="0" smtClean="0"/>
              <a:t>Wake-up packet (WUP) structure is proposed in [1-5]</a:t>
            </a:r>
          </a:p>
          <a:p>
            <a:pPr lvl="1"/>
            <a:r>
              <a:rPr lang="en-US" sz="1600" dirty="0" smtClean="0"/>
              <a:t>Widely agreed to include legacy preamble part, WUP preamble part and WUP payload part. </a:t>
            </a:r>
          </a:p>
          <a:p>
            <a:pPr lvl="1"/>
            <a:r>
              <a:rPr lang="en-US" sz="1600" dirty="0" smtClean="0"/>
              <a:t>Legacy preamble to protect the WUP packet and spoofing other legacy devices</a:t>
            </a:r>
          </a:p>
          <a:p>
            <a:pPr lvl="1"/>
            <a:r>
              <a:rPr lang="en-US" sz="1600" dirty="0" smtClean="0"/>
              <a:t>WUP preamble part transmits in lowest supported rate. This part help WUR to:</a:t>
            </a:r>
          </a:p>
          <a:p>
            <a:pPr lvl="2"/>
            <a:r>
              <a:rPr lang="en-US" sz="1400" dirty="0" smtClean="0"/>
              <a:t>Adjust AGC, synchronization,  packet detection and signal the rate of the following WUP payload part [6]. </a:t>
            </a:r>
          </a:p>
          <a:p>
            <a:pPr lvl="1"/>
            <a:r>
              <a:rPr lang="en-US" sz="1600" dirty="0" smtClean="0"/>
              <a:t>WUP content part shall include type field, </a:t>
            </a:r>
            <a:r>
              <a:rPr lang="en-US" sz="1600" dirty="0" err="1" smtClean="0"/>
              <a:t>Tx</a:t>
            </a:r>
            <a:r>
              <a:rPr lang="en-US" sz="1600" dirty="0" smtClean="0"/>
              <a:t> id field and other contents vary for different type of WUPs. </a:t>
            </a:r>
          </a:p>
          <a:p>
            <a:pPr lvl="2"/>
            <a:r>
              <a:rPr lang="en-US" sz="1400" dirty="0" smtClean="0"/>
              <a:t>Possible type includes WU beacon, individual WUP, group WUP etc.</a:t>
            </a:r>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41"/>
          <p:cNvGrpSpPr/>
          <p:nvPr/>
        </p:nvGrpSpPr>
        <p:grpSpPr>
          <a:xfrm>
            <a:off x="838200" y="4771194"/>
            <a:ext cx="7515225" cy="1553406"/>
            <a:chOff x="801191" y="2212484"/>
            <a:chExt cx="7515225" cy="1553406"/>
          </a:xfrm>
        </p:grpSpPr>
        <p:sp>
          <p:nvSpPr>
            <p:cNvPr id="8" name="Rectangle 7"/>
            <p:cNvSpPr/>
            <p:nvPr/>
          </p:nvSpPr>
          <p:spPr>
            <a:xfrm>
              <a:off x="801191" y="2492896"/>
              <a:ext cx="1973088" cy="57606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Legacy preamble part</a:t>
              </a:r>
              <a:endParaRPr lang="en-US" sz="1400" dirty="0">
                <a:solidFill>
                  <a:schemeClr val="tx1"/>
                </a:solidFill>
              </a:endParaRPr>
            </a:p>
          </p:txBody>
        </p:sp>
        <p:sp>
          <p:nvSpPr>
            <p:cNvPr id="12" name="Rectangle 11"/>
            <p:cNvSpPr/>
            <p:nvPr/>
          </p:nvSpPr>
          <p:spPr>
            <a:xfrm>
              <a:off x="2771799" y="2660062"/>
              <a:ext cx="135657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preamble</a:t>
              </a:r>
              <a:endParaRPr lang="en-US" sz="1200" dirty="0">
                <a:solidFill>
                  <a:schemeClr val="tx1"/>
                </a:solidFill>
              </a:endParaRPr>
            </a:p>
          </p:txBody>
        </p:sp>
        <p:sp>
          <p:nvSpPr>
            <p:cNvPr id="13" name="Rectangle 12"/>
            <p:cNvSpPr/>
            <p:nvPr/>
          </p:nvSpPr>
          <p:spPr>
            <a:xfrm>
              <a:off x="4128376" y="2660062"/>
              <a:ext cx="41044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Contents in WUP payload</a:t>
              </a:r>
              <a:endParaRPr lang="en-US" sz="1200" dirty="0">
                <a:solidFill>
                  <a:schemeClr val="tx1"/>
                </a:solidFill>
              </a:endParaRPr>
            </a:p>
          </p:txBody>
        </p:sp>
        <p:sp>
          <p:nvSpPr>
            <p:cNvPr id="18" name="Rectangle 17"/>
            <p:cNvSpPr/>
            <p:nvPr/>
          </p:nvSpPr>
          <p:spPr>
            <a:xfrm>
              <a:off x="3707904" y="3501008"/>
              <a:ext cx="936104"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Frame type</a:t>
              </a:r>
              <a:endParaRPr lang="en-US" sz="1200" dirty="0">
                <a:solidFill>
                  <a:schemeClr val="tx1"/>
                </a:solidFill>
              </a:endParaRPr>
            </a:p>
          </p:txBody>
        </p:sp>
        <p:sp>
          <p:nvSpPr>
            <p:cNvPr id="19" name="Rectangle 18"/>
            <p:cNvSpPr/>
            <p:nvPr/>
          </p:nvSpPr>
          <p:spPr>
            <a:xfrm>
              <a:off x="4644009" y="3501008"/>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Transmitter ID</a:t>
              </a:r>
              <a:endParaRPr lang="en-US" sz="1200" dirty="0">
                <a:solidFill>
                  <a:schemeClr val="tx1"/>
                </a:solidFill>
              </a:endParaRPr>
            </a:p>
          </p:txBody>
        </p:sp>
        <p:sp>
          <p:nvSpPr>
            <p:cNvPr id="20" name="Rectangle 19"/>
            <p:cNvSpPr/>
            <p:nvPr/>
          </p:nvSpPr>
          <p:spPr>
            <a:xfrm>
              <a:off x="5796136" y="3501008"/>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Receiver ID</a:t>
              </a:r>
              <a:endParaRPr lang="en-US" sz="1200" dirty="0">
                <a:solidFill>
                  <a:schemeClr val="tx1"/>
                </a:solidFill>
              </a:endParaRPr>
            </a:p>
          </p:txBody>
        </p:sp>
        <p:sp>
          <p:nvSpPr>
            <p:cNvPr id="21" name="Right Brace 20"/>
            <p:cNvSpPr/>
            <p:nvPr/>
          </p:nvSpPr>
          <p:spPr>
            <a:xfrm rot="16200000">
              <a:off x="5445652" y="-140698"/>
              <a:ext cx="133412" cy="5400600"/>
            </a:xfrm>
            <a:prstGeom prst="rightBrace">
              <a:avLst/>
            </a:prstGeom>
            <a:ln w="6350">
              <a:solidFill>
                <a:schemeClr val="tx1"/>
              </a:solidFill>
              <a:prstDash val="soli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TextBox 21"/>
            <p:cNvSpPr txBox="1"/>
            <p:nvPr/>
          </p:nvSpPr>
          <p:spPr>
            <a:xfrm>
              <a:off x="4690075" y="2212484"/>
              <a:ext cx="1826141" cy="307777"/>
            </a:xfrm>
            <a:prstGeom prst="rect">
              <a:avLst/>
            </a:prstGeom>
            <a:noFill/>
          </p:spPr>
          <p:txBody>
            <a:bodyPr wrap="none" rtlCol="0">
              <a:spAutoFit/>
            </a:bodyPr>
            <a:lstStyle/>
            <a:p>
              <a:r>
                <a:rPr lang="en-US" sz="1400" b="0" i="0" dirty="0" smtClean="0"/>
                <a:t>OOK modulated part</a:t>
              </a:r>
              <a:endParaRPr lang="en-US" sz="1400" b="0" i="0" dirty="0"/>
            </a:p>
          </p:txBody>
        </p:sp>
        <p:sp>
          <p:nvSpPr>
            <p:cNvPr id="23" name="Rectangle 22"/>
            <p:cNvSpPr/>
            <p:nvPr/>
          </p:nvSpPr>
          <p:spPr>
            <a:xfrm>
              <a:off x="6948264" y="3501008"/>
              <a:ext cx="1368152"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Other information</a:t>
              </a:r>
              <a:endParaRPr lang="en-US" sz="1200" dirty="0">
                <a:solidFill>
                  <a:schemeClr val="tx1"/>
                </a:solidFill>
              </a:endParaRPr>
            </a:p>
          </p:txBody>
        </p:sp>
        <p:cxnSp>
          <p:nvCxnSpPr>
            <p:cNvPr id="24" name="Straight Connector 23"/>
            <p:cNvCxnSpPr/>
            <p:nvPr/>
          </p:nvCxnSpPr>
          <p:spPr>
            <a:xfrm flipH="1">
              <a:off x="3707904" y="2924944"/>
              <a:ext cx="432048" cy="57606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8229168" y="2924944"/>
              <a:ext cx="72008" cy="57606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5772186" y="2987427"/>
              <a:ext cx="1228221" cy="553998"/>
            </a:xfrm>
            <a:prstGeom prst="rect">
              <a:avLst/>
            </a:prstGeom>
            <a:noFill/>
          </p:spPr>
          <p:txBody>
            <a:bodyPr wrap="none" rtlCol="0">
              <a:spAutoFit/>
            </a:bodyPr>
            <a:lstStyle/>
            <a:p>
              <a:pPr algn="l"/>
              <a:r>
                <a:rPr lang="en-US" sz="1000" b="0" i="0" dirty="0" smtClean="0"/>
                <a:t>May not include</a:t>
              </a:r>
            </a:p>
            <a:p>
              <a:pPr algn="l"/>
              <a:r>
                <a:rPr lang="en-US" sz="1000" b="0" i="0" dirty="0" smtClean="0"/>
                <a:t>Receiver ID in </a:t>
              </a:r>
            </a:p>
            <a:p>
              <a:pPr algn="l"/>
              <a:r>
                <a:rPr lang="en-US" sz="1000" b="0" i="0" dirty="0" smtClean="0"/>
                <a:t>Some WUP types.</a:t>
              </a:r>
              <a:endParaRPr lang="en-US" sz="1000" b="0" i="0" dirty="0"/>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WUP contents for WU beacon</a:t>
            </a:r>
            <a:endParaRPr lang="en-US" dirty="0"/>
          </a:p>
        </p:txBody>
      </p:sp>
      <p:sp>
        <p:nvSpPr>
          <p:cNvPr id="3" name="Content Placeholder 2"/>
          <p:cNvSpPr>
            <a:spLocks noGrp="1"/>
          </p:cNvSpPr>
          <p:nvPr>
            <p:ph idx="1"/>
          </p:nvPr>
        </p:nvSpPr>
        <p:spPr/>
        <p:txBody>
          <a:bodyPr/>
          <a:lstStyle/>
          <a:p>
            <a:r>
              <a:rPr lang="en-US" sz="2000" dirty="0" smtClean="0"/>
              <a:t>WU beacon [7] will be defined to maintain connection and synchronization for WUR STAs. </a:t>
            </a:r>
          </a:p>
          <a:p>
            <a:pPr lvl="1"/>
            <a:r>
              <a:rPr lang="en-US" sz="1600" dirty="0" smtClean="0"/>
              <a:t>TSF is proposed for synchronization. Other information TBD. </a:t>
            </a:r>
          </a:p>
          <a:p>
            <a:r>
              <a:rPr lang="en-US" sz="2000" dirty="0" smtClean="0"/>
              <a:t>We propose to allow WU information appending to the beacon</a:t>
            </a:r>
          </a:p>
          <a:p>
            <a:pPr lvl="1"/>
            <a:r>
              <a:rPr lang="en-US" sz="1600" dirty="0" smtClean="0"/>
              <a:t>Can save the overhead and smaller latency with no cost. </a:t>
            </a:r>
          </a:p>
          <a:p>
            <a:pPr lvl="2"/>
            <a:r>
              <a:rPr lang="en-US" sz="1400" dirty="0" smtClean="0"/>
              <a:t>A specific type can be defined for WU beacon with appended WU info</a:t>
            </a:r>
          </a:p>
          <a:p>
            <a:pPr lvl="2"/>
            <a:r>
              <a:rPr lang="en-US" sz="1400" dirty="0" smtClean="0"/>
              <a:t>Appended field can be Receiver ID or Group ID with additional control information such as wake up complete time(WCT) and access category (AC) etc.  </a:t>
            </a:r>
          </a:p>
          <a:p>
            <a:pPr lvl="2"/>
            <a:r>
              <a:rPr lang="en-US" sz="1400" dirty="0" smtClean="0"/>
              <a:t>May use a length field in the appended info to indicate the length of the appended part.</a:t>
            </a:r>
          </a:p>
          <a:p>
            <a:pPr lvl="2"/>
            <a:endParaRPr lang="en-US" sz="1400"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66" name="Group 65"/>
          <p:cNvGrpSpPr/>
          <p:nvPr/>
        </p:nvGrpSpPr>
        <p:grpSpPr>
          <a:xfrm>
            <a:off x="381000" y="4648200"/>
            <a:ext cx="8382000" cy="1687056"/>
            <a:chOff x="609600" y="4757936"/>
            <a:chExt cx="8382000" cy="1687056"/>
          </a:xfrm>
        </p:grpSpPr>
        <p:sp>
          <p:nvSpPr>
            <p:cNvPr id="45" name="Rectangle 44"/>
            <p:cNvSpPr/>
            <p:nvPr/>
          </p:nvSpPr>
          <p:spPr>
            <a:xfrm>
              <a:off x="609600" y="4757936"/>
              <a:ext cx="1782638" cy="57606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Legacy preamble part</a:t>
              </a:r>
              <a:endParaRPr lang="en-US" sz="1400" dirty="0">
                <a:solidFill>
                  <a:schemeClr val="tx1"/>
                </a:solidFill>
              </a:endParaRPr>
            </a:p>
          </p:txBody>
        </p:sp>
        <p:sp>
          <p:nvSpPr>
            <p:cNvPr id="46" name="Rectangle 45"/>
            <p:cNvSpPr/>
            <p:nvPr/>
          </p:nvSpPr>
          <p:spPr>
            <a:xfrm>
              <a:off x="2391121" y="4925102"/>
              <a:ext cx="135657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preamble</a:t>
              </a:r>
              <a:endParaRPr lang="en-US" sz="1200" dirty="0">
                <a:solidFill>
                  <a:schemeClr val="tx1"/>
                </a:solidFill>
              </a:endParaRPr>
            </a:p>
          </p:txBody>
        </p:sp>
        <p:sp>
          <p:nvSpPr>
            <p:cNvPr id="47" name="Rectangle 46"/>
            <p:cNvSpPr/>
            <p:nvPr/>
          </p:nvSpPr>
          <p:spPr>
            <a:xfrm>
              <a:off x="3747698" y="4925102"/>
              <a:ext cx="41044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contents</a:t>
              </a:r>
              <a:endParaRPr lang="en-US" sz="1200" dirty="0">
                <a:solidFill>
                  <a:schemeClr val="tx1"/>
                </a:solidFill>
              </a:endParaRPr>
            </a:p>
          </p:txBody>
        </p:sp>
        <p:sp>
          <p:nvSpPr>
            <p:cNvPr id="48" name="Rectangle 47"/>
            <p:cNvSpPr/>
            <p:nvPr/>
          </p:nvSpPr>
          <p:spPr>
            <a:xfrm>
              <a:off x="3153807" y="5580112"/>
              <a:ext cx="936104"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Frame type</a:t>
              </a:r>
              <a:endParaRPr lang="en-US" sz="1200" dirty="0">
                <a:solidFill>
                  <a:schemeClr val="tx1"/>
                </a:solidFill>
              </a:endParaRPr>
            </a:p>
          </p:txBody>
        </p:sp>
        <p:sp>
          <p:nvSpPr>
            <p:cNvPr id="49" name="Rectangle 48"/>
            <p:cNvSpPr/>
            <p:nvPr/>
          </p:nvSpPr>
          <p:spPr>
            <a:xfrm>
              <a:off x="4089912" y="5580112"/>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Transmitter ID</a:t>
              </a:r>
              <a:endParaRPr lang="en-US" sz="1200" dirty="0">
                <a:solidFill>
                  <a:schemeClr val="tx1"/>
                </a:solidFill>
              </a:endParaRPr>
            </a:p>
          </p:txBody>
        </p:sp>
        <p:sp>
          <p:nvSpPr>
            <p:cNvPr id="50" name="Rectangle 49"/>
            <p:cNvSpPr/>
            <p:nvPr/>
          </p:nvSpPr>
          <p:spPr>
            <a:xfrm>
              <a:off x="5242040" y="5580112"/>
              <a:ext cx="648072"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TSF</a:t>
              </a:r>
              <a:endParaRPr lang="en-US" sz="1200" dirty="0">
                <a:solidFill>
                  <a:schemeClr val="tx1"/>
                </a:solidFill>
              </a:endParaRPr>
            </a:p>
          </p:txBody>
        </p:sp>
        <p:sp>
          <p:nvSpPr>
            <p:cNvPr id="51" name="Rectangle 50"/>
            <p:cNvSpPr/>
            <p:nvPr/>
          </p:nvSpPr>
          <p:spPr>
            <a:xfrm>
              <a:off x="5890111" y="5580112"/>
              <a:ext cx="122413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TBD info</a:t>
              </a:r>
              <a:endParaRPr lang="en-US" sz="1200" dirty="0">
                <a:solidFill>
                  <a:schemeClr val="tx1"/>
                </a:solidFill>
              </a:endParaRPr>
            </a:p>
          </p:txBody>
        </p:sp>
        <p:cxnSp>
          <p:nvCxnSpPr>
            <p:cNvPr id="52" name="Straight Connector 51"/>
            <p:cNvCxnSpPr/>
            <p:nvPr/>
          </p:nvCxnSpPr>
          <p:spPr>
            <a:xfrm flipH="1">
              <a:off x="3183210" y="5181600"/>
              <a:ext cx="550590" cy="387479"/>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7848600" y="5181600"/>
              <a:ext cx="735210" cy="387479"/>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4460304" y="5220072"/>
              <a:ext cx="1343637" cy="276999"/>
            </a:xfrm>
            <a:prstGeom prst="rect">
              <a:avLst/>
            </a:prstGeom>
            <a:noFill/>
          </p:spPr>
          <p:txBody>
            <a:bodyPr wrap="none" rtlCol="0">
              <a:spAutoFit/>
            </a:bodyPr>
            <a:lstStyle/>
            <a:p>
              <a:r>
                <a:rPr lang="en-US" sz="1200" b="0" i="0" dirty="0" smtClean="0"/>
                <a:t>type = BEACON</a:t>
              </a:r>
            </a:p>
          </p:txBody>
        </p:sp>
        <p:sp>
          <p:nvSpPr>
            <p:cNvPr id="55" name="Rectangle 54"/>
            <p:cNvSpPr/>
            <p:nvPr/>
          </p:nvSpPr>
          <p:spPr>
            <a:xfrm>
              <a:off x="7114247" y="5578604"/>
              <a:ext cx="14756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Appending WU info</a:t>
              </a:r>
              <a:endParaRPr lang="en-US" sz="1200" dirty="0">
                <a:solidFill>
                  <a:schemeClr val="tx1"/>
                </a:solidFill>
              </a:endParaRPr>
            </a:p>
          </p:txBody>
        </p:sp>
        <p:sp>
          <p:nvSpPr>
            <p:cNvPr id="56" name="Rectangle 55"/>
            <p:cNvSpPr/>
            <p:nvPr/>
          </p:nvSpPr>
          <p:spPr>
            <a:xfrm>
              <a:off x="7429872" y="6156176"/>
              <a:ext cx="936103"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Receiver ID/Group ID</a:t>
              </a:r>
              <a:endParaRPr lang="en-US" sz="1050" dirty="0">
                <a:solidFill>
                  <a:schemeClr val="tx1"/>
                </a:solidFill>
              </a:endParaRPr>
            </a:p>
          </p:txBody>
        </p:sp>
        <p:sp>
          <p:nvSpPr>
            <p:cNvPr id="57" name="Rectangle 56"/>
            <p:cNvSpPr/>
            <p:nvPr/>
          </p:nvSpPr>
          <p:spPr>
            <a:xfrm>
              <a:off x="6781800" y="6156176"/>
              <a:ext cx="648072"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Length</a:t>
              </a:r>
              <a:endParaRPr lang="en-US" sz="1200" dirty="0">
                <a:solidFill>
                  <a:schemeClr val="tx1"/>
                </a:solidFill>
              </a:endParaRPr>
            </a:p>
          </p:txBody>
        </p:sp>
        <p:cxnSp>
          <p:nvCxnSpPr>
            <p:cNvPr id="58" name="Straight Connector 57"/>
            <p:cNvCxnSpPr/>
            <p:nvPr/>
          </p:nvCxnSpPr>
          <p:spPr>
            <a:xfrm flipH="1">
              <a:off x="6781800" y="5860127"/>
              <a:ext cx="342800" cy="312073"/>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8583810" y="5858619"/>
              <a:ext cx="407790" cy="347117"/>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flipH="1">
              <a:off x="7104723" y="5235525"/>
              <a:ext cx="19877" cy="562981"/>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42" name="Rectangle 41"/>
            <p:cNvSpPr/>
            <p:nvPr/>
          </p:nvSpPr>
          <p:spPr>
            <a:xfrm>
              <a:off x="4685315" y="5951185"/>
              <a:ext cx="2248885" cy="276999"/>
            </a:xfrm>
            <a:prstGeom prst="rect">
              <a:avLst/>
            </a:prstGeom>
          </p:spPr>
          <p:txBody>
            <a:bodyPr wrap="none">
              <a:spAutoFit/>
            </a:bodyPr>
            <a:lstStyle/>
            <a:p>
              <a:r>
                <a:rPr lang="en-US" sz="1200" b="0" i="0" dirty="0" smtClean="0"/>
                <a:t>Type = BEACON with WU info</a:t>
              </a:r>
              <a:endParaRPr lang="en-US" sz="1200" b="0" i="0" dirty="0"/>
            </a:p>
          </p:txBody>
        </p:sp>
        <p:sp>
          <p:nvSpPr>
            <p:cNvPr id="43" name="Right Brace 42"/>
            <p:cNvSpPr/>
            <p:nvPr/>
          </p:nvSpPr>
          <p:spPr>
            <a:xfrm rot="16200000">
              <a:off x="5072911" y="3522582"/>
              <a:ext cx="133412" cy="3960440"/>
            </a:xfrm>
            <a:prstGeom prst="rightBrace">
              <a:avLst/>
            </a:prstGeom>
            <a:ln w="6350">
              <a:solidFill>
                <a:schemeClr val="tx1"/>
              </a:solidFill>
              <a:prstDash val="soli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Right Brace 43"/>
            <p:cNvSpPr/>
            <p:nvPr/>
          </p:nvSpPr>
          <p:spPr>
            <a:xfrm rot="5400000">
              <a:off x="5797754" y="3234550"/>
              <a:ext cx="133412" cy="5400600"/>
            </a:xfrm>
            <a:prstGeom prst="rightBrace">
              <a:avLst/>
            </a:prstGeom>
            <a:ln w="6350">
              <a:solidFill>
                <a:schemeClr val="tx1"/>
              </a:solidFill>
              <a:prstDash val="soli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4" name="Rectangle 63"/>
            <p:cNvSpPr/>
            <p:nvPr/>
          </p:nvSpPr>
          <p:spPr>
            <a:xfrm>
              <a:off x="8366760" y="6156960"/>
              <a:ext cx="624839"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Control info</a:t>
              </a:r>
              <a:endParaRPr lang="en-US" sz="1050" dirty="0">
                <a:solidFill>
                  <a:schemeClr val="tx1"/>
                </a:solidFil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WUP for single WUR</a:t>
            </a:r>
            <a:endParaRPr lang="en-US" dirty="0"/>
          </a:p>
        </p:txBody>
      </p:sp>
      <p:sp>
        <p:nvSpPr>
          <p:cNvPr id="3" name="Content Placeholder 2"/>
          <p:cNvSpPr>
            <a:spLocks noGrp="1"/>
          </p:cNvSpPr>
          <p:nvPr>
            <p:ph idx="1"/>
          </p:nvPr>
        </p:nvSpPr>
        <p:spPr/>
        <p:txBody>
          <a:bodyPr/>
          <a:lstStyle/>
          <a:p>
            <a:r>
              <a:rPr lang="en-US" sz="2000" dirty="0" smtClean="0"/>
              <a:t>Propose to include a priority/Access category field </a:t>
            </a:r>
          </a:p>
          <a:p>
            <a:pPr lvl="1"/>
            <a:r>
              <a:rPr lang="en-US" sz="1600" dirty="0" smtClean="0"/>
              <a:t>Priority field indicates the highest AC of the buffered DL data for the target STA.</a:t>
            </a:r>
          </a:p>
          <a:p>
            <a:pPr lvl="1"/>
            <a:r>
              <a:rPr lang="en-US" sz="1600" dirty="0" smtClean="0"/>
              <a:t>This field can be 2 bit access category (AC_VO,AC_VI,AC_BE,AC_BK). </a:t>
            </a:r>
          </a:p>
          <a:p>
            <a:pPr lvl="1"/>
            <a:r>
              <a:rPr lang="en-US" sz="1600" dirty="0" smtClean="0"/>
              <a:t>Benefit:</a:t>
            </a:r>
          </a:p>
          <a:p>
            <a:pPr lvl="2"/>
            <a:r>
              <a:rPr lang="en-US" sz="1400" dirty="0" smtClean="0"/>
              <a:t>WU STA can send PS_POLL based on the indicated access category.</a:t>
            </a:r>
            <a:endParaRPr lang="en-US" sz="1600" dirty="0" smtClean="0"/>
          </a:p>
          <a:p>
            <a:pPr lvl="2"/>
            <a:r>
              <a:rPr lang="en-US" sz="1400" dirty="0" smtClean="0"/>
              <a:t>WU STA can decide whether wake up or not. In low battery mode, STA may choose to wake up less frequently or wait until higher priority data arrives. </a:t>
            </a:r>
          </a:p>
          <a:p>
            <a:r>
              <a:rPr lang="en-US" sz="2000" dirty="0" smtClean="0"/>
              <a:t>TSF field should be included in all WUPs. </a:t>
            </a:r>
          </a:p>
          <a:p>
            <a:pPr lvl="1"/>
            <a:r>
              <a:rPr lang="en-US" sz="1600" dirty="0" smtClean="0"/>
              <a:t>Help WU STAs in duty cycle mode to synchronize the clock more often. With more precise timing, duty cycle WU STAs can wake up less time for each wake up window and further save the power. </a:t>
            </a:r>
          </a:p>
          <a:p>
            <a:endParaRPr lang="en-US" sz="2000"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50" name="Group 49"/>
          <p:cNvGrpSpPr/>
          <p:nvPr/>
        </p:nvGrpSpPr>
        <p:grpSpPr>
          <a:xfrm>
            <a:off x="914400" y="5158408"/>
            <a:ext cx="7848600" cy="1318592"/>
            <a:chOff x="914400" y="5158408"/>
            <a:chExt cx="7848600" cy="1318592"/>
          </a:xfrm>
        </p:grpSpPr>
        <p:sp>
          <p:nvSpPr>
            <p:cNvPr id="29" name="Rectangle 28"/>
            <p:cNvSpPr/>
            <p:nvPr/>
          </p:nvSpPr>
          <p:spPr>
            <a:xfrm>
              <a:off x="914400" y="5158408"/>
              <a:ext cx="1750640" cy="57606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Legacy preamble part</a:t>
              </a:r>
              <a:endParaRPr lang="en-US" sz="1400" dirty="0">
                <a:solidFill>
                  <a:schemeClr val="tx1"/>
                </a:solidFill>
              </a:endParaRPr>
            </a:p>
          </p:txBody>
        </p:sp>
        <p:sp>
          <p:nvSpPr>
            <p:cNvPr id="33" name="Rectangle 32"/>
            <p:cNvSpPr/>
            <p:nvPr/>
          </p:nvSpPr>
          <p:spPr>
            <a:xfrm>
              <a:off x="2666361" y="5325574"/>
              <a:ext cx="135657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preamble</a:t>
              </a:r>
              <a:endParaRPr lang="en-US" sz="1200" dirty="0">
                <a:solidFill>
                  <a:schemeClr val="tx1"/>
                </a:solidFill>
              </a:endParaRPr>
            </a:p>
          </p:txBody>
        </p:sp>
        <p:sp>
          <p:nvSpPr>
            <p:cNvPr id="34" name="Rectangle 33"/>
            <p:cNvSpPr/>
            <p:nvPr/>
          </p:nvSpPr>
          <p:spPr>
            <a:xfrm>
              <a:off x="4022938" y="5325574"/>
              <a:ext cx="41044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contents</a:t>
              </a:r>
              <a:endParaRPr lang="en-US" sz="1200" dirty="0">
                <a:solidFill>
                  <a:schemeClr val="tx1"/>
                </a:solidFill>
              </a:endParaRPr>
            </a:p>
          </p:txBody>
        </p:sp>
        <p:sp>
          <p:nvSpPr>
            <p:cNvPr id="35" name="Rectangle 34"/>
            <p:cNvSpPr/>
            <p:nvPr/>
          </p:nvSpPr>
          <p:spPr>
            <a:xfrm>
              <a:off x="2900773" y="5943499"/>
              <a:ext cx="936104"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Frame type</a:t>
              </a:r>
              <a:endParaRPr lang="en-US" sz="1200" dirty="0">
                <a:solidFill>
                  <a:schemeClr val="tx1"/>
                </a:solidFill>
              </a:endParaRPr>
            </a:p>
          </p:txBody>
        </p:sp>
        <p:sp>
          <p:nvSpPr>
            <p:cNvPr id="36" name="Rectangle 35"/>
            <p:cNvSpPr/>
            <p:nvPr/>
          </p:nvSpPr>
          <p:spPr>
            <a:xfrm>
              <a:off x="3836878" y="5943499"/>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Transmitter ID</a:t>
              </a:r>
              <a:endParaRPr lang="en-US" sz="1200" dirty="0">
                <a:solidFill>
                  <a:schemeClr val="tx1"/>
                </a:solidFill>
              </a:endParaRPr>
            </a:p>
          </p:txBody>
        </p:sp>
        <p:sp>
          <p:nvSpPr>
            <p:cNvPr id="37" name="Rectangle 36"/>
            <p:cNvSpPr/>
            <p:nvPr/>
          </p:nvSpPr>
          <p:spPr>
            <a:xfrm>
              <a:off x="4989005" y="5943499"/>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Receiver ID</a:t>
              </a:r>
              <a:endParaRPr lang="en-US" sz="1200" dirty="0">
                <a:solidFill>
                  <a:schemeClr val="tx1"/>
                </a:solidFill>
              </a:endParaRPr>
            </a:p>
          </p:txBody>
        </p:sp>
        <p:sp>
          <p:nvSpPr>
            <p:cNvPr id="38" name="Rectangle 37"/>
            <p:cNvSpPr/>
            <p:nvPr/>
          </p:nvSpPr>
          <p:spPr>
            <a:xfrm>
              <a:off x="6141133" y="5943499"/>
              <a:ext cx="1008112"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Priority (AC)</a:t>
              </a:r>
              <a:endParaRPr lang="en-US" sz="1200" dirty="0">
                <a:solidFill>
                  <a:schemeClr val="tx1"/>
                </a:solidFill>
              </a:endParaRPr>
            </a:p>
          </p:txBody>
        </p:sp>
        <p:cxnSp>
          <p:nvCxnSpPr>
            <p:cNvPr id="39" name="Straight Connector 38"/>
            <p:cNvCxnSpPr/>
            <p:nvPr/>
          </p:nvCxnSpPr>
          <p:spPr>
            <a:xfrm flipH="1">
              <a:off x="2895600" y="5582072"/>
              <a:ext cx="1130530" cy="36152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8140930" y="5582072"/>
              <a:ext cx="622070" cy="36152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1" name="Rectangle 40"/>
            <p:cNvSpPr/>
            <p:nvPr/>
          </p:nvSpPr>
          <p:spPr>
            <a:xfrm>
              <a:off x="7149245" y="5939399"/>
              <a:ext cx="518592"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TSF</a:t>
              </a:r>
              <a:endParaRPr lang="en-US" sz="1200" dirty="0">
                <a:solidFill>
                  <a:schemeClr val="tx1"/>
                </a:solidFill>
              </a:endParaRPr>
            </a:p>
          </p:txBody>
        </p:sp>
        <p:sp>
          <p:nvSpPr>
            <p:cNvPr id="42" name="TextBox 41"/>
            <p:cNvSpPr txBox="1"/>
            <p:nvPr/>
          </p:nvSpPr>
          <p:spPr>
            <a:xfrm>
              <a:off x="2819400" y="6200001"/>
              <a:ext cx="809837" cy="276999"/>
            </a:xfrm>
            <a:prstGeom prst="rect">
              <a:avLst/>
            </a:prstGeom>
            <a:noFill/>
          </p:spPr>
          <p:txBody>
            <a:bodyPr wrap="none" rtlCol="0">
              <a:spAutoFit/>
            </a:bodyPr>
            <a:lstStyle/>
            <a:p>
              <a:r>
                <a:rPr lang="en-US" sz="1200" b="0" i="0" dirty="0" smtClean="0"/>
                <a:t>type = SU</a:t>
              </a:r>
              <a:endParaRPr lang="en-US" sz="1200" b="0" i="0" dirty="0"/>
            </a:p>
          </p:txBody>
        </p:sp>
        <p:sp>
          <p:nvSpPr>
            <p:cNvPr id="47" name="Rectangle 46"/>
            <p:cNvSpPr/>
            <p:nvPr/>
          </p:nvSpPr>
          <p:spPr>
            <a:xfrm>
              <a:off x="7664670" y="5938848"/>
              <a:ext cx="1098330"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Other info such as WCT etc.</a:t>
              </a:r>
              <a:endParaRPr lang="en-US" sz="1000" dirty="0">
                <a:solidFill>
                  <a:schemeClr val="tx1"/>
                </a:solidFil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of WUP for a group of STAs</a:t>
            </a:r>
            <a:endParaRPr lang="en-US" dirty="0"/>
          </a:p>
        </p:txBody>
      </p:sp>
      <p:sp>
        <p:nvSpPr>
          <p:cNvPr id="3" name="Content Placeholder 2"/>
          <p:cNvSpPr>
            <a:spLocks noGrp="1"/>
          </p:cNvSpPr>
          <p:nvPr>
            <p:ph idx="1"/>
          </p:nvPr>
        </p:nvSpPr>
        <p:spPr/>
        <p:txBody>
          <a:bodyPr/>
          <a:lstStyle/>
          <a:p>
            <a:r>
              <a:rPr lang="en-US" sz="2000" dirty="0" smtClean="0"/>
              <a:t>Group ID with a TIM is proposed in [2]. We propose to include a per user field for each WUR STA in the group to be woken up. </a:t>
            </a:r>
          </a:p>
          <a:p>
            <a:pPr lvl="1"/>
            <a:r>
              <a:rPr lang="en-US" sz="1600" dirty="0" smtClean="0"/>
              <a:t>Similar to 11ax HE SIG B, number of per user field and order of per user field is decided by the TIM field. Per user field can include the AC for this user and other TBD control information. </a:t>
            </a:r>
          </a:p>
          <a:p>
            <a:pPr lvl="1"/>
            <a:r>
              <a:rPr lang="en-US" sz="1600" dirty="0" smtClean="0"/>
              <a:t>WCT can also be signaled in per user field to be more flexible or signaled outside the per user field as a common WCT to save the overhead. </a:t>
            </a:r>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46" name="Group 45"/>
          <p:cNvGrpSpPr/>
          <p:nvPr/>
        </p:nvGrpSpPr>
        <p:grpSpPr>
          <a:xfrm>
            <a:off x="797556" y="4156840"/>
            <a:ext cx="7584444" cy="2231504"/>
            <a:chOff x="797556" y="3657600"/>
            <a:chExt cx="7584444" cy="2231504"/>
          </a:xfrm>
        </p:grpSpPr>
        <p:sp>
          <p:nvSpPr>
            <p:cNvPr id="8" name="Rectangle 7"/>
            <p:cNvSpPr/>
            <p:nvPr/>
          </p:nvSpPr>
          <p:spPr>
            <a:xfrm>
              <a:off x="797556" y="3657600"/>
              <a:ext cx="1752600" cy="57606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Legacy preamble part</a:t>
              </a:r>
              <a:endParaRPr lang="en-US" sz="1400" dirty="0">
                <a:solidFill>
                  <a:schemeClr val="tx1"/>
                </a:solidFill>
              </a:endParaRPr>
            </a:p>
          </p:txBody>
        </p:sp>
        <p:sp>
          <p:nvSpPr>
            <p:cNvPr id="12" name="Rectangle 11"/>
            <p:cNvSpPr/>
            <p:nvPr/>
          </p:nvSpPr>
          <p:spPr>
            <a:xfrm>
              <a:off x="2549351" y="3824766"/>
              <a:ext cx="135657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preamble</a:t>
              </a:r>
              <a:endParaRPr lang="en-US" sz="1200" dirty="0">
                <a:solidFill>
                  <a:schemeClr val="tx1"/>
                </a:solidFill>
              </a:endParaRPr>
            </a:p>
          </p:txBody>
        </p:sp>
        <p:sp>
          <p:nvSpPr>
            <p:cNvPr id="13" name="Rectangle 12"/>
            <p:cNvSpPr/>
            <p:nvPr/>
          </p:nvSpPr>
          <p:spPr>
            <a:xfrm>
              <a:off x="3905928" y="3824766"/>
              <a:ext cx="41044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contents</a:t>
              </a:r>
              <a:endParaRPr lang="en-US" sz="1200" dirty="0">
                <a:solidFill>
                  <a:schemeClr val="tx1"/>
                </a:solidFill>
              </a:endParaRPr>
            </a:p>
          </p:txBody>
        </p:sp>
        <p:sp>
          <p:nvSpPr>
            <p:cNvPr id="14" name="Rectangle 13"/>
            <p:cNvSpPr/>
            <p:nvPr/>
          </p:nvSpPr>
          <p:spPr>
            <a:xfrm>
              <a:off x="1757948" y="4483996"/>
              <a:ext cx="936104"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Frame type</a:t>
              </a:r>
              <a:endParaRPr lang="en-US" sz="1200" dirty="0">
                <a:solidFill>
                  <a:schemeClr val="tx1"/>
                </a:solidFill>
              </a:endParaRPr>
            </a:p>
          </p:txBody>
        </p:sp>
        <p:sp>
          <p:nvSpPr>
            <p:cNvPr id="15" name="Rectangle 14"/>
            <p:cNvSpPr/>
            <p:nvPr/>
          </p:nvSpPr>
          <p:spPr>
            <a:xfrm>
              <a:off x="2694053" y="4483996"/>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Transmitter ID</a:t>
              </a:r>
              <a:endParaRPr lang="en-US" sz="1200" dirty="0">
                <a:solidFill>
                  <a:schemeClr val="tx1"/>
                </a:solidFill>
              </a:endParaRPr>
            </a:p>
          </p:txBody>
        </p:sp>
        <p:sp>
          <p:nvSpPr>
            <p:cNvPr id="16" name="Rectangle 15"/>
            <p:cNvSpPr/>
            <p:nvPr/>
          </p:nvSpPr>
          <p:spPr>
            <a:xfrm>
              <a:off x="3846181" y="4483996"/>
              <a:ext cx="792088"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Group ID</a:t>
              </a:r>
              <a:endParaRPr lang="en-US" sz="1200" dirty="0">
                <a:solidFill>
                  <a:schemeClr val="tx1"/>
                </a:solidFill>
              </a:endParaRPr>
            </a:p>
          </p:txBody>
        </p:sp>
        <p:sp>
          <p:nvSpPr>
            <p:cNvPr id="17" name="Rectangle 16"/>
            <p:cNvSpPr/>
            <p:nvPr/>
          </p:nvSpPr>
          <p:spPr>
            <a:xfrm>
              <a:off x="4638268" y="4483996"/>
              <a:ext cx="1080120"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TIM for group</a:t>
              </a:r>
              <a:endParaRPr lang="en-US" sz="1200" dirty="0">
                <a:solidFill>
                  <a:schemeClr val="tx1"/>
                </a:solidFill>
              </a:endParaRPr>
            </a:p>
          </p:txBody>
        </p:sp>
        <p:cxnSp>
          <p:nvCxnSpPr>
            <p:cNvPr id="18" name="Straight Connector 17"/>
            <p:cNvCxnSpPr/>
            <p:nvPr/>
          </p:nvCxnSpPr>
          <p:spPr>
            <a:xfrm flipH="1">
              <a:off x="1757264" y="4089648"/>
              <a:ext cx="2160240" cy="39209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8006720" y="4089648"/>
              <a:ext cx="375280" cy="39209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5718388" y="4486246"/>
              <a:ext cx="1152128"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Per User fields</a:t>
              </a:r>
              <a:endParaRPr lang="en-US" sz="1200" dirty="0">
                <a:solidFill>
                  <a:schemeClr val="tx1"/>
                </a:solidFill>
              </a:endParaRPr>
            </a:p>
          </p:txBody>
        </p:sp>
        <p:sp>
          <p:nvSpPr>
            <p:cNvPr id="21" name="Rectangle 20"/>
            <p:cNvSpPr/>
            <p:nvPr/>
          </p:nvSpPr>
          <p:spPr>
            <a:xfrm>
              <a:off x="6869832" y="4485938"/>
              <a:ext cx="1080120"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2">
                      <a:lumMod val="75000"/>
                    </a:schemeClr>
                  </a:solidFill>
                </a:rPr>
                <a:t>Common WCT</a:t>
              </a:r>
              <a:endParaRPr lang="en-US" sz="1100" dirty="0">
                <a:solidFill>
                  <a:schemeClr val="tx2">
                    <a:lumMod val="75000"/>
                  </a:schemeClr>
                </a:solidFill>
              </a:endParaRPr>
            </a:p>
          </p:txBody>
        </p:sp>
        <p:sp>
          <p:nvSpPr>
            <p:cNvPr id="22" name="Rectangle 21"/>
            <p:cNvSpPr/>
            <p:nvPr/>
          </p:nvSpPr>
          <p:spPr>
            <a:xfrm>
              <a:off x="7949952" y="4481746"/>
              <a:ext cx="432048" cy="2693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TSF</a:t>
              </a:r>
              <a:endParaRPr lang="en-US" sz="1100" dirty="0">
                <a:solidFill>
                  <a:schemeClr val="tx1"/>
                </a:solidFill>
              </a:endParaRPr>
            </a:p>
          </p:txBody>
        </p:sp>
        <p:sp>
          <p:nvSpPr>
            <p:cNvPr id="23" name="TextBox 22"/>
            <p:cNvSpPr txBox="1"/>
            <p:nvPr/>
          </p:nvSpPr>
          <p:spPr>
            <a:xfrm>
              <a:off x="1651348" y="4769778"/>
              <a:ext cx="1077539" cy="276999"/>
            </a:xfrm>
            <a:prstGeom prst="rect">
              <a:avLst/>
            </a:prstGeom>
            <a:noFill/>
          </p:spPr>
          <p:txBody>
            <a:bodyPr wrap="none" rtlCol="0">
              <a:spAutoFit/>
            </a:bodyPr>
            <a:lstStyle/>
            <a:p>
              <a:r>
                <a:rPr lang="en-US" sz="1200" b="0" i="0" dirty="0" smtClean="0"/>
                <a:t>type = Group</a:t>
              </a:r>
              <a:endParaRPr lang="en-US" sz="1200" b="0" i="0" dirty="0"/>
            </a:p>
          </p:txBody>
        </p:sp>
        <p:sp>
          <p:nvSpPr>
            <p:cNvPr id="25" name="Rectangle 24"/>
            <p:cNvSpPr/>
            <p:nvPr/>
          </p:nvSpPr>
          <p:spPr>
            <a:xfrm>
              <a:off x="3409256" y="5241032"/>
              <a:ext cx="1080120"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0 0 1 … 0 1 0</a:t>
              </a:r>
              <a:endParaRPr lang="en-US" sz="1200" dirty="0">
                <a:solidFill>
                  <a:schemeClr val="tx1"/>
                </a:solidFill>
              </a:endParaRPr>
            </a:p>
          </p:txBody>
        </p:sp>
        <p:sp>
          <p:nvSpPr>
            <p:cNvPr id="26" name="Rectangle 25"/>
            <p:cNvSpPr/>
            <p:nvPr/>
          </p:nvSpPr>
          <p:spPr>
            <a:xfrm>
              <a:off x="4489376" y="5243282"/>
              <a:ext cx="1152128"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Per User field 1</a:t>
              </a:r>
              <a:endParaRPr lang="en-US" sz="1200" dirty="0">
                <a:solidFill>
                  <a:schemeClr val="tx1"/>
                </a:solidFill>
              </a:endParaRPr>
            </a:p>
          </p:txBody>
        </p:sp>
        <p:sp>
          <p:nvSpPr>
            <p:cNvPr id="27" name="TextBox 26"/>
            <p:cNvSpPr txBox="1"/>
            <p:nvPr/>
          </p:nvSpPr>
          <p:spPr>
            <a:xfrm>
              <a:off x="3730151" y="5035981"/>
              <a:ext cx="817853" cy="261610"/>
            </a:xfrm>
            <a:prstGeom prst="rect">
              <a:avLst/>
            </a:prstGeom>
            <a:noFill/>
          </p:spPr>
          <p:txBody>
            <a:bodyPr wrap="none" rtlCol="0">
              <a:spAutoFit/>
            </a:bodyPr>
            <a:lstStyle/>
            <a:p>
              <a:r>
                <a:rPr lang="en-US" sz="1100" b="0" i="0" dirty="0" smtClean="0"/>
                <a:t>N bits TIM</a:t>
              </a:r>
              <a:endParaRPr lang="en-US" sz="1100" b="0" i="0" dirty="0"/>
            </a:p>
          </p:txBody>
        </p:sp>
        <p:sp>
          <p:nvSpPr>
            <p:cNvPr id="28" name="Rectangle 27"/>
            <p:cNvSpPr/>
            <p:nvPr/>
          </p:nvSpPr>
          <p:spPr>
            <a:xfrm>
              <a:off x="5641504" y="5241032"/>
              <a:ext cx="1152128"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Per User field 2</a:t>
              </a:r>
              <a:endParaRPr lang="en-US" sz="1200" dirty="0">
                <a:solidFill>
                  <a:schemeClr val="tx1"/>
                </a:solidFill>
              </a:endParaRPr>
            </a:p>
          </p:txBody>
        </p:sp>
        <p:sp>
          <p:nvSpPr>
            <p:cNvPr id="29" name="TextBox 28"/>
            <p:cNvSpPr txBox="1"/>
            <p:nvPr/>
          </p:nvSpPr>
          <p:spPr>
            <a:xfrm flipH="1">
              <a:off x="6721624" y="5144641"/>
              <a:ext cx="504055" cy="338554"/>
            </a:xfrm>
            <a:prstGeom prst="rect">
              <a:avLst/>
            </a:prstGeom>
            <a:noFill/>
          </p:spPr>
          <p:txBody>
            <a:bodyPr wrap="square" rtlCol="0">
              <a:spAutoFit/>
            </a:bodyPr>
            <a:lstStyle/>
            <a:p>
              <a:r>
                <a:rPr lang="en-US" dirty="0" smtClean="0"/>
                <a:t>…</a:t>
              </a:r>
              <a:endParaRPr lang="en-US" dirty="0"/>
            </a:p>
          </p:txBody>
        </p:sp>
        <p:sp>
          <p:nvSpPr>
            <p:cNvPr id="30" name="Rectangle 29"/>
            <p:cNvSpPr/>
            <p:nvPr/>
          </p:nvSpPr>
          <p:spPr>
            <a:xfrm>
              <a:off x="7153672" y="5241032"/>
              <a:ext cx="1228328"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Per User field K</a:t>
              </a:r>
              <a:endParaRPr lang="en-US" sz="1200" dirty="0">
                <a:solidFill>
                  <a:schemeClr val="tx1"/>
                </a:solidFill>
              </a:endParaRPr>
            </a:p>
          </p:txBody>
        </p:sp>
        <p:sp>
          <p:nvSpPr>
            <p:cNvPr id="31" name="TextBox 30"/>
            <p:cNvSpPr txBox="1"/>
            <p:nvPr/>
          </p:nvSpPr>
          <p:spPr>
            <a:xfrm>
              <a:off x="2473152" y="5612105"/>
              <a:ext cx="1335622" cy="276999"/>
            </a:xfrm>
            <a:prstGeom prst="rect">
              <a:avLst/>
            </a:prstGeom>
            <a:noFill/>
          </p:spPr>
          <p:txBody>
            <a:bodyPr wrap="none" rtlCol="0">
              <a:spAutoFit/>
            </a:bodyPr>
            <a:lstStyle/>
            <a:p>
              <a:r>
                <a:rPr lang="en-US" sz="1200" b="0" i="0" dirty="0" smtClean="0"/>
                <a:t>Indicating user 1</a:t>
              </a:r>
              <a:endParaRPr lang="en-US" sz="1200" b="0" i="0" dirty="0"/>
            </a:p>
          </p:txBody>
        </p:sp>
        <p:sp>
          <p:nvSpPr>
            <p:cNvPr id="32" name="TextBox 31"/>
            <p:cNvSpPr txBox="1"/>
            <p:nvPr/>
          </p:nvSpPr>
          <p:spPr>
            <a:xfrm>
              <a:off x="3943302" y="5612105"/>
              <a:ext cx="628698" cy="276999"/>
            </a:xfrm>
            <a:prstGeom prst="rect">
              <a:avLst/>
            </a:prstGeom>
            <a:noFill/>
          </p:spPr>
          <p:txBody>
            <a:bodyPr wrap="none" rtlCol="0">
              <a:spAutoFit/>
            </a:bodyPr>
            <a:lstStyle/>
            <a:p>
              <a:r>
                <a:rPr lang="en-US" sz="1200" b="0" i="0" dirty="0" smtClean="0"/>
                <a:t>user K</a:t>
              </a:r>
              <a:endParaRPr lang="en-US" sz="1200" b="0" i="0" dirty="0"/>
            </a:p>
          </p:txBody>
        </p:sp>
        <p:cxnSp>
          <p:nvCxnSpPr>
            <p:cNvPr id="33" name="Straight Arrow Connector 32"/>
            <p:cNvCxnSpPr/>
            <p:nvPr/>
          </p:nvCxnSpPr>
          <p:spPr>
            <a:xfrm flipH="1" flipV="1">
              <a:off x="4223447" y="5446023"/>
              <a:ext cx="52269" cy="227057"/>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V="1">
              <a:off x="3233710" y="5447532"/>
              <a:ext cx="542157" cy="225548"/>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H="1">
              <a:off x="3429000" y="4745420"/>
              <a:ext cx="1219200" cy="51238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6858000" y="4745420"/>
              <a:ext cx="1524000" cy="51238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Segmented error check for WUP</a:t>
            </a:r>
            <a:endParaRPr lang="en-US" dirty="0"/>
          </a:p>
        </p:txBody>
      </p:sp>
      <p:sp>
        <p:nvSpPr>
          <p:cNvPr id="3" name="Content Placeholder 2"/>
          <p:cNvSpPr>
            <a:spLocks noGrp="1"/>
          </p:cNvSpPr>
          <p:nvPr>
            <p:ph idx="1"/>
          </p:nvPr>
        </p:nvSpPr>
        <p:spPr/>
        <p:txBody>
          <a:bodyPr/>
          <a:lstStyle/>
          <a:p>
            <a:r>
              <a:rPr lang="en-US" sz="2000" dirty="0" smtClean="0"/>
              <a:t>We propose to use multiple FCS to check segments of a WUP. </a:t>
            </a:r>
          </a:p>
          <a:p>
            <a:pPr lvl="1"/>
            <a:r>
              <a:rPr lang="en-US" sz="1600" dirty="0" smtClean="0"/>
              <a:t>Different part of WUP has different importance. Some information are more essential while other information improve the performance but WUR still works without it. Check segments separately will help improve the WUR performance. </a:t>
            </a:r>
          </a:p>
          <a:p>
            <a:pPr lvl="1"/>
            <a:r>
              <a:rPr lang="en-US" sz="1600" dirty="0" smtClean="0"/>
              <a:t>One FCS to check the essential segment including frame type, transmitter ID, receiver ID fields etc. If this segment failed, the whole WUP shall be discarded.</a:t>
            </a:r>
          </a:p>
          <a:p>
            <a:pPr lvl="1"/>
            <a:r>
              <a:rPr lang="en-US" sz="1600" dirty="0" smtClean="0"/>
              <a:t>WUR still works without WCT, AC and TSF field etc. These fields shall be placed in other segment(s). The non-essential information fields can also be partitioned into segments and check by separate FCSs. More FCSs will help increase the total number of correctly received information fields. </a:t>
            </a:r>
          </a:p>
          <a:p>
            <a:pPr lvl="1"/>
            <a:endParaRPr lang="en-US" sz="1600"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29"/>
          <p:cNvGrpSpPr/>
          <p:nvPr/>
        </p:nvGrpSpPr>
        <p:grpSpPr>
          <a:xfrm>
            <a:off x="704528" y="5029200"/>
            <a:ext cx="7906072" cy="1190476"/>
            <a:chOff x="1066800" y="4964318"/>
            <a:chExt cx="7906072" cy="1190476"/>
          </a:xfrm>
        </p:grpSpPr>
        <p:sp>
          <p:nvSpPr>
            <p:cNvPr id="8" name="Rectangle 7"/>
            <p:cNvSpPr/>
            <p:nvPr/>
          </p:nvSpPr>
          <p:spPr>
            <a:xfrm>
              <a:off x="1066800" y="4964318"/>
              <a:ext cx="1828800" cy="57606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Legacy preamble part</a:t>
              </a:r>
              <a:endParaRPr lang="en-US" sz="1400" dirty="0">
                <a:solidFill>
                  <a:schemeClr val="tx1"/>
                </a:solidFill>
              </a:endParaRPr>
            </a:p>
          </p:txBody>
        </p:sp>
        <p:sp>
          <p:nvSpPr>
            <p:cNvPr id="12" name="Rectangle 11"/>
            <p:cNvSpPr/>
            <p:nvPr/>
          </p:nvSpPr>
          <p:spPr>
            <a:xfrm>
              <a:off x="2896764" y="5131484"/>
              <a:ext cx="135657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preamble</a:t>
              </a:r>
              <a:endParaRPr lang="en-US" sz="1200" dirty="0">
                <a:solidFill>
                  <a:schemeClr val="tx1"/>
                </a:solidFill>
              </a:endParaRPr>
            </a:p>
          </p:txBody>
        </p:sp>
        <p:sp>
          <p:nvSpPr>
            <p:cNvPr id="13" name="Rectangle 12"/>
            <p:cNvSpPr/>
            <p:nvPr/>
          </p:nvSpPr>
          <p:spPr>
            <a:xfrm>
              <a:off x="4253341" y="5131484"/>
              <a:ext cx="41044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contents</a:t>
              </a:r>
              <a:endParaRPr lang="en-US" sz="1200" dirty="0">
                <a:solidFill>
                  <a:schemeClr val="tx1"/>
                </a:solidFill>
              </a:endParaRPr>
            </a:p>
          </p:txBody>
        </p:sp>
        <p:sp>
          <p:nvSpPr>
            <p:cNvPr id="14" name="Rectangle 13"/>
            <p:cNvSpPr/>
            <p:nvPr/>
          </p:nvSpPr>
          <p:spPr>
            <a:xfrm>
              <a:off x="2724472" y="5804279"/>
              <a:ext cx="2817838"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Essential segment, including field like </a:t>
              </a:r>
            </a:p>
            <a:p>
              <a:pPr algn="ctr"/>
              <a:r>
                <a:rPr lang="en-US" sz="1100" dirty="0" smtClean="0">
                  <a:solidFill>
                    <a:schemeClr val="tx1"/>
                  </a:solidFill>
                </a:rPr>
                <a:t>Frame type, </a:t>
              </a:r>
              <a:r>
                <a:rPr lang="en-US" sz="1100" dirty="0" err="1" smtClean="0">
                  <a:solidFill>
                    <a:schemeClr val="tx1"/>
                  </a:solidFill>
                </a:rPr>
                <a:t>Tx</a:t>
              </a:r>
              <a:r>
                <a:rPr lang="en-US" sz="1100" dirty="0" smtClean="0">
                  <a:solidFill>
                    <a:schemeClr val="tx1"/>
                  </a:solidFill>
                </a:rPr>
                <a:t> id, Rx id etc.</a:t>
              </a:r>
              <a:endParaRPr lang="en-US" sz="1100" dirty="0">
                <a:solidFill>
                  <a:schemeClr val="tx1"/>
                </a:solidFill>
              </a:endParaRPr>
            </a:p>
          </p:txBody>
        </p:sp>
        <p:sp>
          <p:nvSpPr>
            <p:cNvPr id="15" name="Rectangle 14"/>
            <p:cNvSpPr/>
            <p:nvPr/>
          </p:nvSpPr>
          <p:spPr>
            <a:xfrm>
              <a:off x="6074644" y="5804279"/>
              <a:ext cx="936103"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Segment 2</a:t>
              </a:r>
              <a:endParaRPr lang="en-US" sz="1200" dirty="0">
                <a:solidFill>
                  <a:schemeClr val="tx1"/>
                </a:solidFill>
              </a:endParaRPr>
            </a:p>
          </p:txBody>
        </p:sp>
        <p:cxnSp>
          <p:nvCxnSpPr>
            <p:cNvPr id="16" name="Straight Connector 15"/>
            <p:cNvCxnSpPr/>
            <p:nvPr/>
          </p:nvCxnSpPr>
          <p:spPr>
            <a:xfrm flipH="1">
              <a:off x="2724472" y="5396366"/>
              <a:ext cx="1540446" cy="390642"/>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8354133" y="5396366"/>
              <a:ext cx="618739" cy="390642"/>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5543872" y="5804279"/>
              <a:ext cx="530773"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FCS</a:t>
              </a:r>
              <a:endParaRPr lang="en-US" sz="1100" dirty="0">
                <a:solidFill>
                  <a:schemeClr val="tx1"/>
                </a:solidFill>
              </a:endParaRPr>
            </a:p>
          </p:txBody>
        </p:sp>
        <p:sp>
          <p:nvSpPr>
            <p:cNvPr id="19" name="Rectangle 18"/>
            <p:cNvSpPr/>
            <p:nvPr/>
          </p:nvSpPr>
          <p:spPr>
            <a:xfrm>
              <a:off x="8455098" y="5804279"/>
              <a:ext cx="517774"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FCS</a:t>
              </a:r>
              <a:endParaRPr lang="en-US" sz="1100" dirty="0">
                <a:solidFill>
                  <a:schemeClr val="tx1"/>
                </a:solidFill>
              </a:endParaRPr>
            </a:p>
          </p:txBody>
        </p:sp>
        <p:sp>
          <p:nvSpPr>
            <p:cNvPr id="20" name="Rectangle 19"/>
            <p:cNvSpPr/>
            <p:nvPr/>
          </p:nvSpPr>
          <p:spPr>
            <a:xfrm>
              <a:off x="7524389" y="5804279"/>
              <a:ext cx="936103"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Segment 3</a:t>
              </a:r>
              <a:endParaRPr lang="en-US" sz="1200" dirty="0">
                <a:solidFill>
                  <a:schemeClr val="tx1"/>
                </a:solidFill>
              </a:endParaRPr>
            </a:p>
          </p:txBody>
        </p:sp>
        <p:sp>
          <p:nvSpPr>
            <p:cNvPr id="21" name="Rectangle 20"/>
            <p:cNvSpPr/>
            <p:nvPr/>
          </p:nvSpPr>
          <p:spPr>
            <a:xfrm>
              <a:off x="7010746" y="5804279"/>
              <a:ext cx="514326"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FCS</a:t>
              </a:r>
              <a:endParaRPr lang="en-US" sz="1100" dirty="0">
                <a:solidFill>
                  <a:schemeClr val="tx1"/>
                </a:solidFil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a:t>
            </a:r>
            <a:endParaRPr lang="en-US" dirty="0"/>
          </a:p>
        </p:txBody>
      </p:sp>
      <p:sp>
        <p:nvSpPr>
          <p:cNvPr id="3" name="Content Placeholder 2"/>
          <p:cNvSpPr>
            <a:spLocks noGrp="1"/>
          </p:cNvSpPr>
          <p:nvPr>
            <p:ph idx="1"/>
          </p:nvPr>
        </p:nvSpPr>
        <p:spPr/>
        <p:txBody>
          <a:bodyPr/>
          <a:lstStyle/>
          <a:p>
            <a:r>
              <a:rPr lang="en-US" dirty="0" smtClean="0"/>
              <a:t>Do you support to allow wake up information fields appending to the WUR beacon?</a:t>
            </a:r>
          </a:p>
          <a:p>
            <a:endParaRPr lang="en-US" dirty="0" smtClean="0"/>
          </a:p>
          <a:p>
            <a:pPr lvl="1"/>
            <a:r>
              <a:rPr lang="en-US" dirty="0" smtClean="0"/>
              <a:t>Y: </a:t>
            </a:r>
          </a:p>
          <a:p>
            <a:pPr lvl="1"/>
            <a:r>
              <a:rPr lang="en-US" dirty="0" smtClean="0"/>
              <a:t>N:</a:t>
            </a:r>
          </a:p>
          <a:p>
            <a:pPr lvl="1"/>
            <a:r>
              <a:rPr lang="en-US" dirty="0" smtClean="0"/>
              <a:t>Abs:</a:t>
            </a:r>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SP2</a:t>
            </a:r>
            <a:endParaRPr lang="en-US" dirty="0"/>
          </a:p>
        </p:txBody>
      </p:sp>
      <p:sp>
        <p:nvSpPr>
          <p:cNvPr id="3" name="Content Placeholder 2"/>
          <p:cNvSpPr>
            <a:spLocks noGrp="1"/>
          </p:cNvSpPr>
          <p:nvPr>
            <p:ph idx="1"/>
          </p:nvPr>
        </p:nvSpPr>
        <p:spPr/>
        <p:txBody>
          <a:bodyPr/>
          <a:lstStyle/>
          <a:p>
            <a:r>
              <a:rPr lang="en-US" dirty="0" smtClean="0"/>
              <a:t>Do you support to include access category field in wake up </a:t>
            </a:r>
            <a:r>
              <a:rPr lang="en-US" dirty="0" smtClean="0"/>
              <a:t>packet?</a:t>
            </a:r>
            <a:endParaRPr lang="en-US" smtClean="0"/>
          </a:p>
          <a:p>
            <a:pPr lvl="1"/>
            <a:r>
              <a:rPr lang="en-US" smtClean="0"/>
              <a:t>The </a:t>
            </a:r>
            <a:r>
              <a:rPr lang="en-US" dirty="0" smtClean="0"/>
              <a:t>access category field indicates the highest AC of the </a:t>
            </a:r>
            <a:r>
              <a:rPr lang="en-US" dirty="0" err="1" smtClean="0"/>
              <a:t>queueing</a:t>
            </a:r>
            <a:r>
              <a:rPr lang="en-US" dirty="0" smtClean="0"/>
              <a:t> data for the target STA</a:t>
            </a:r>
          </a:p>
          <a:p>
            <a:endParaRPr lang="en-US" dirty="0" smtClean="0"/>
          </a:p>
          <a:p>
            <a:endParaRPr lang="en-US" dirty="0" smtClean="0"/>
          </a:p>
          <a:p>
            <a:pPr lvl="1"/>
            <a:r>
              <a:rPr lang="en-US" dirty="0" smtClean="0"/>
              <a:t>Y:</a:t>
            </a:r>
          </a:p>
          <a:p>
            <a:pPr lvl="1"/>
            <a:r>
              <a:rPr lang="en-US" dirty="0" smtClean="0"/>
              <a:t>N:</a:t>
            </a:r>
          </a:p>
          <a:p>
            <a:pPr lvl="1"/>
            <a:r>
              <a:rPr lang="en-US" dirty="0" smtClean="0"/>
              <a:t>Abs:</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SP3</a:t>
            </a:r>
            <a:endParaRPr lang="en-US" dirty="0"/>
          </a:p>
        </p:txBody>
      </p:sp>
      <p:sp>
        <p:nvSpPr>
          <p:cNvPr id="3" name="Content Placeholder 2"/>
          <p:cNvSpPr>
            <a:spLocks noGrp="1"/>
          </p:cNvSpPr>
          <p:nvPr>
            <p:ph idx="1"/>
          </p:nvPr>
        </p:nvSpPr>
        <p:spPr/>
        <p:txBody>
          <a:bodyPr/>
          <a:lstStyle/>
          <a:p>
            <a:r>
              <a:rPr lang="en-US" dirty="0" smtClean="0"/>
              <a:t>Do you support to include per user fields in group addressed WUP?</a:t>
            </a:r>
          </a:p>
          <a:p>
            <a:endParaRPr lang="en-US" dirty="0" smtClean="0"/>
          </a:p>
          <a:p>
            <a:pPr lvl="1"/>
            <a:r>
              <a:rPr lang="en-US" dirty="0" smtClean="0"/>
              <a:t>Y:</a:t>
            </a:r>
          </a:p>
          <a:p>
            <a:pPr lvl="1"/>
            <a:r>
              <a:rPr lang="en-US" dirty="0" smtClean="0"/>
              <a:t>N:</a:t>
            </a:r>
          </a:p>
          <a:p>
            <a:pPr lvl="1"/>
            <a:r>
              <a:rPr lang="en-US" dirty="0" smtClean="0"/>
              <a:t>Abs:</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99065</TotalTime>
  <Words>1020</Words>
  <Application>Microsoft Office PowerPoint</Application>
  <PresentationFormat>On-screen Show (4:3)</PresentationFormat>
  <Paragraphs>172</Paragraphs>
  <Slides>11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Wake up packet contents</vt:lpstr>
      <vt:lpstr>Background</vt:lpstr>
      <vt:lpstr>WUP contents for WU beacon</vt:lpstr>
      <vt:lpstr>Content of WUP for single WUR</vt:lpstr>
      <vt:lpstr>Contents of WUP for a group of STAs</vt:lpstr>
      <vt:lpstr>Segmented error check for WUP</vt:lpstr>
      <vt:lpstr>SP 1</vt:lpstr>
      <vt:lpstr>SP2</vt:lpstr>
      <vt:lpstr>SP3</vt:lpstr>
      <vt:lpstr>SP4</vt:lpstr>
      <vt:lpstr>Reference</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mtk06611</cp:lastModifiedBy>
  <cp:revision>1271</cp:revision>
  <cp:lastPrinted>1998-02-10T13:28:06Z</cp:lastPrinted>
  <dcterms:created xsi:type="dcterms:W3CDTF">2007-05-21T21:00:37Z</dcterms:created>
  <dcterms:modified xsi:type="dcterms:W3CDTF">2017-05-09T14:29:35Z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