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1" r:id="rId2"/>
  </p:sldMasterIdLst>
  <p:notesMasterIdLst>
    <p:notesMasterId r:id="rId12"/>
  </p:notesMasterIdLst>
  <p:handoutMasterIdLst>
    <p:handoutMasterId r:id="rId13"/>
  </p:handoutMasterIdLst>
  <p:sldIdLst>
    <p:sldId id="548" r:id="rId3"/>
    <p:sldId id="575" r:id="rId4"/>
    <p:sldId id="571" r:id="rId5"/>
    <p:sldId id="580" r:id="rId6"/>
    <p:sldId id="581" r:id="rId7"/>
    <p:sldId id="582" r:id="rId8"/>
    <p:sldId id="583" r:id="rId9"/>
    <p:sldId id="584" r:id="rId10"/>
    <p:sldId id="58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731"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Date Placeholder 10"/>
          <p:cNvSpPr>
            <a:spLocks noGrp="1"/>
          </p:cNvSpPr>
          <p:nvPr>
            <p:ph type="dt" sz="half" idx="10"/>
          </p:nvPr>
        </p:nvSpPr>
        <p:spPr/>
        <p:txBody>
          <a:bodyPr/>
          <a:lstStyle/>
          <a:p>
            <a:pPr>
              <a:defRPr/>
            </a:pPr>
            <a:r>
              <a:rPr lang="en-US" smtClean="0"/>
              <a:t>May, 2016</a:t>
            </a:r>
            <a:endParaRPr lang="en-US" dirty="0"/>
          </a:p>
        </p:txBody>
      </p:sp>
      <p:sp>
        <p:nvSpPr>
          <p:cNvPr id="12" name="Slide Number Placeholder 11"/>
          <p:cNvSpPr>
            <a:spLocks noGrp="1"/>
          </p:cNvSpPr>
          <p:nvPr>
            <p:ph type="sldNum" sz="quarter" idx="11"/>
          </p:nvPr>
        </p:nvSpPr>
        <p:spPr/>
        <p:txBody>
          <a:bodyPr/>
          <a:lstStyle/>
          <a:p>
            <a:pPr>
              <a:defRPr/>
            </a:pPr>
            <a:r>
              <a:rPr lang="en-US" smtClean="0"/>
              <a:t>Slide </a:t>
            </a:r>
            <a:fld id="{7614916F-BBEF-4684-B6F5-1E636F42BA02}" type="slidenum">
              <a:rPr lang="en-US" smtClean="0"/>
              <a:pPr>
                <a:defRPr/>
              </a:pPr>
              <a:t>‹#›</a:t>
            </a:fld>
            <a:endParaRPr lang="en-US" dirty="0"/>
          </a:p>
        </p:txBody>
      </p:sp>
      <p:sp>
        <p:nvSpPr>
          <p:cNvPr id="13" name="Footer Placeholder 12"/>
          <p:cNvSpPr>
            <a:spLocks noGrp="1"/>
          </p:cNvSpPr>
          <p:nvPr>
            <p:ph type="ftr" sz="quarter" idx="12"/>
          </p:nvPr>
        </p:nvSpPr>
        <p:spPr/>
        <p:txBody>
          <a:bodyPr/>
          <a:lstStyle/>
          <a:p>
            <a:pPr>
              <a:defRPr/>
            </a:pPr>
            <a:r>
              <a:rPr lang="nl-NL" altLang="ko-KR" dirty="0" smtClean="0"/>
              <a:t>Jianhan Liu,  Mediatek,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5/8/2017</a:t>
            </a:fld>
            <a:endParaRPr lang="en-US"/>
          </a:p>
        </p:txBody>
      </p:sp>
      <p:sp>
        <p:nvSpPr>
          <p:cNvPr id="5" name="Footer Placeholder 4"/>
          <p:cNvSpPr>
            <a:spLocks noGrp="1"/>
          </p:cNvSpPr>
          <p:nvPr>
            <p:ph type="ftr" sz="quarter" idx="11"/>
          </p:nvPr>
        </p:nvSpPr>
        <p:spPr/>
        <p:txBody>
          <a:bodyPr/>
          <a:lstStyle/>
          <a:p>
            <a:fld id="{C751D437-EFA9-40CB-A78D-6B1825EA98B7}" type="slidenum">
              <a:rPr lang="en-US" smtClean="0"/>
              <a:pPr/>
              <a:t>‹#›</a:t>
            </a:fld>
            <a:endParaRPr lang="en-US" dirty="0"/>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D4E80-49E3-4A1A-A516-F743799E5D0C}"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D4E80-49E3-4A1A-A516-F743799E5D0C}" type="datetimeFigureOut">
              <a:rPr lang="en-US" smtClean="0"/>
              <a:pPr/>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D4E80-49E3-4A1A-A516-F743799E5D0C}" type="datetimeFigureOut">
              <a:rPr lang="en-US" smtClean="0"/>
              <a:pPr/>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D4E80-49E3-4A1A-A516-F743799E5D0C}" type="datetimeFigureOut">
              <a:rPr lang="en-US" smtClean="0"/>
              <a:pPr/>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D4E80-49E3-4A1A-A516-F743799E5D0C}" type="datetimeFigureOut">
              <a:rPr lang="en-US" smtClean="0"/>
              <a:pPr/>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802.11-17/0679r1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D4E80-49E3-4A1A-A516-F743799E5D0C}" type="datetimeFigureOut">
              <a:rPr lang="en-US" smtClean="0"/>
              <a:pPr/>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365E3-71E8-4ACD-8DE1-3C3BA14601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altLang="zh-TW" sz="2400" dirty="0" smtClean="0"/>
              <a:t>Preamble  Design for WUR WLAN</a:t>
            </a:r>
            <a:endParaRPr lang="en-US" sz="2400" dirty="0"/>
          </a:p>
        </p:txBody>
      </p:sp>
      <p:sp>
        <p:nvSpPr>
          <p:cNvPr id="7" name="Rectangle 6"/>
          <p:cNvSpPr txBox="1">
            <a:spLocks noChangeArrowheads="1"/>
          </p:cNvSpPr>
          <p:nvPr/>
        </p:nvSpPr>
        <p:spPr bwMode="auto">
          <a:xfrm>
            <a:off x="685800" y="16002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2017-03-10</a:t>
            </a:r>
          </a:p>
        </p:txBody>
      </p:sp>
      <p:sp>
        <p:nvSpPr>
          <p:cNvPr id="8" name="Rectangle 12"/>
          <p:cNvSpPr>
            <a:spLocks noChangeArrowheads="1"/>
          </p:cNvSpPr>
          <p:nvPr/>
        </p:nvSpPr>
        <p:spPr bwMode="auto">
          <a:xfrm>
            <a:off x="1066800" y="1828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nvGraphicFramePr>
        <p:xfrm>
          <a:off x="838200" y="2514600"/>
          <a:ext cx="7467600" cy="1085436"/>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9"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4"/>
          <p:cNvSpPr>
            <a:spLocks noGrp="1"/>
          </p:cNvSpPr>
          <p:nvPr>
            <p:ph sz="quarter" idx="4294967295"/>
          </p:nvPr>
        </p:nvSpPr>
        <p:spPr>
          <a:xfrm>
            <a:off x="533400" y="1524000"/>
            <a:ext cx="8229600" cy="4824536"/>
          </a:xfrm>
          <a:prstGeom prst="rect">
            <a:avLst/>
          </a:prstGeom>
        </p:spPr>
        <p:txBody>
          <a:bodyPr>
            <a:normAutofit/>
          </a:bodyPr>
          <a:lstStyle/>
          <a:p>
            <a:r>
              <a:rPr lang="en-US" sz="2000" dirty="0" smtClean="0"/>
              <a:t>A WUR packet is a wake-up signal that can be received and resolved by wake-up receivers of WUR stations. A typical format of a WUR packet is shown as the following figure.</a:t>
            </a:r>
          </a:p>
          <a:p>
            <a:pPr lvl="1"/>
            <a:r>
              <a:rPr lang="en-US" sz="1600" dirty="0" smtClean="0"/>
              <a:t>Preamble: contains on-off keying sequences for automatic gain control and frequency/timing synchronization. The timing synchronization can be done through a signature sequence matching.  </a:t>
            </a:r>
          </a:p>
          <a:p>
            <a:pPr lvl="1"/>
            <a:r>
              <a:rPr lang="en-US" sz="1600" dirty="0" smtClean="0"/>
              <a:t>Control Information contains the identification of AP (such as, BSS color), the identification of the target station/group (such as assigned ID for the station/group) and wake-up control field. </a:t>
            </a:r>
          </a:p>
          <a:p>
            <a:pPr lvl="1"/>
            <a:endParaRPr lang="en-US" sz="1600" dirty="0" smtClean="0"/>
          </a:p>
          <a:p>
            <a:pPr lvl="1"/>
            <a:endParaRPr lang="en-US" sz="2000" dirty="0" smtClean="0"/>
          </a:p>
          <a:p>
            <a:pPr lvl="1"/>
            <a:r>
              <a:rPr lang="en-US" sz="1600" dirty="0" smtClean="0"/>
              <a:t>To avoid complexity and reduction of efficiency, error control coding shall not be applied to WUR packet. </a:t>
            </a:r>
          </a:p>
          <a:p>
            <a:pPr lvl="1"/>
            <a:r>
              <a:rPr lang="en-US" sz="1600" dirty="0" smtClean="0"/>
              <a:t>However, a cyclic redundancy check (CRC) shall be applied to the control information to avoid  false wake-ups due to reception errors. </a:t>
            </a:r>
            <a:endParaRPr lang="en-US" sz="1600" dirty="0"/>
          </a:p>
        </p:txBody>
      </p:sp>
      <p:pic>
        <p:nvPicPr>
          <p:cNvPr id="1026" name="Picture 2"/>
          <p:cNvPicPr>
            <a:picLocks noChangeAspect="1" noChangeArrowheads="1"/>
          </p:cNvPicPr>
          <p:nvPr/>
        </p:nvPicPr>
        <p:blipFill>
          <a:blip r:embed="rId2" cstate="print"/>
          <a:srcRect/>
          <a:stretch>
            <a:fillRect/>
          </a:stretch>
        </p:blipFill>
        <p:spPr bwMode="auto">
          <a:xfrm>
            <a:off x="1295400" y="4267200"/>
            <a:ext cx="7119938" cy="381000"/>
          </a:xfrm>
          <a:prstGeom prst="rect">
            <a:avLst/>
          </a:prstGeom>
          <a:noFill/>
          <a:ln w="9525">
            <a:noFill/>
            <a:miter lim="800000"/>
            <a:headEnd/>
            <a:tailEnd/>
          </a:ln>
        </p:spPr>
      </p:pic>
      <p:sp>
        <p:nvSpPr>
          <p:cNvPr id="11" name="Title 1"/>
          <p:cNvSpPr>
            <a:spLocks noGrp="1"/>
          </p:cNvSpPr>
          <p:nvPr>
            <p:ph type="title"/>
          </p:nvPr>
        </p:nvSpPr>
        <p:spPr>
          <a:xfrm>
            <a:off x="685800" y="533400"/>
            <a:ext cx="8229600" cy="836760"/>
          </a:xfrm>
        </p:spPr>
        <p:txBody>
          <a:bodyPr>
            <a:noAutofit/>
          </a:bodyPr>
          <a:lstStyle/>
          <a:p>
            <a:r>
              <a:rPr lang="en-US" sz="3600" dirty="0" smtClean="0"/>
              <a:t>Format of wake-up radio (WUR) packet</a:t>
            </a:r>
            <a:endParaRPr lang="en-US" sz="36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457200" y="5334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 of WUR packet</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3" name="Content Placeholder 4"/>
          <p:cNvSpPr>
            <a:spLocks noGrp="1"/>
          </p:cNvSpPr>
          <p:nvPr>
            <p:ph sz="quarter" idx="4294967295"/>
          </p:nvPr>
        </p:nvSpPr>
        <p:spPr>
          <a:xfrm>
            <a:off x="457200" y="1412776"/>
            <a:ext cx="8229600" cy="4743550"/>
          </a:xfrm>
          <a:prstGeom prst="rect">
            <a:avLst/>
          </a:prstGeom>
        </p:spPr>
        <p:txBody>
          <a:bodyPr>
            <a:normAutofit lnSpcReduction="10000"/>
          </a:bodyPr>
          <a:lstStyle/>
          <a:p>
            <a:r>
              <a:rPr lang="en-US" dirty="0" smtClean="0"/>
              <a:t>The preamble serves a few purposes: </a:t>
            </a:r>
          </a:p>
          <a:p>
            <a:pPr lvl="1"/>
            <a:r>
              <a:rPr lang="en-US" dirty="0" smtClean="0"/>
              <a:t>Automatic gain control (AGC): </a:t>
            </a:r>
          </a:p>
          <a:p>
            <a:pPr lvl="2"/>
            <a:r>
              <a:rPr lang="en-US" dirty="0" smtClean="0"/>
              <a:t>To adjust the received signal strength to reduce distortions.   </a:t>
            </a:r>
          </a:p>
          <a:p>
            <a:pPr lvl="1"/>
            <a:r>
              <a:rPr lang="en-US" dirty="0" smtClean="0"/>
              <a:t>Timing Synchronization: </a:t>
            </a:r>
          </a:p>
          <a:p>
            <a:pPr lvl="2"/>
            <a:r>
              <a:rPr lang="en-US" dirty="0" smtClean="0"/>
              <a:t>To obtain the correct sampling time to minimize the non-coherent detection error. </a:t>
            </a:r>
          </a:p>
          <a:p>
            <a:pPr lvl="1"/>
            <a:r>
              <a:rPr lang="en-US" dirty="0" smtClean="0"/>
              <a:t>Packet detection: </a:t>
            </a:r>
          </a:p>
          <a:p>
            <a:pPr lvl="2"/>
            <a:r>
              <a:rPr lang="en-US" dirty="0" smtClean="0"/>
              <a:t>To identify the WUR packet is received. </a:t>
            </a:r>
          </a:p>
          <a:p>
            <a:pPr lvl="1"/>
            <a:r>
              <a:rPr lang="en-US" dirty="0" smtClean="0"/>
              <a:t>Boundary detection</a:t>
            </a:r>
          </a:p>
          <a:p>
            <a:pPr lvl="2"/>
            <a:r>
              <a:rPr lang="en-US" dirty="0" smtClean="0"/>
              <a:t>To detect the boundary of preamble and control information</a:t>
            </a:r>
          </a:p>
          <a:p>
            <a:pPr lvl="1"/>
            <a:r>
              <a:rPr lang="en-US" dirty="0" smtClean="0"/>
              <a:t>Rate indication: information can be transmit using different data rates.</a:t>
            </a:r>
          </a:p>
          <a:p>
            <a:r>
              <a:rPr lang="en-US" dirty="0" smtClean="0"/>
              <a:t>Packet detection, Boundary detection and rate indication can be realized by insert signature sequences into the preamble.  </a:t>
            </a:r>
          </a:p>
          <a:p>
            <a:endParaRPr lang="en-US" dirty="0"/>
          </a:p>
        </p:txBody>
      </p:sp>
      <p:sp>
        <p:nvSpPr>
          <p:cNvPr id="4"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5"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3</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7772400" cy="4495800"/>
          </a:xfrm>
        </p:spPr>
        <p:txBody>
          <a:bodyPr/>
          <a:lstStyle/>
          <a:p>
            <a:r>
              <a:rPr lang="en-US" dirty="0" smtClean="0"/>
              <a:t>Preamble structure:</a:t>
            </a:r>
          </a:p>
          <a:p>
            <a:pPr lvl="1"/>
            <a:endParaRPr lang="en-US" dirty="0" smtClean="0"/>
          </a:p>
          <a:p>
            <a:endParaRPr lang="en-US" dirty="0" smtClean="0"/>
          </a:p>
          <a:p>
            <a:endParaRPr lang="en-US" dirty="0" smtClean="0"/>
          </a:p>
          <a:p>
            <a:endParaRPr lang="en-US" dirty="0" smtClean="0"/>
          </a:p>
          <a:p>
            <a:r>
              <a:rPr lang="en-US" dirty="0" smtClean="0"/>
              <a:t>The </a:t>
            </a:r>
            <a:r>
              <a:rPr lang="en-US" dirty="0" smtClean="0"/>
              <a:t>AGC/sync-up sequence should enable the following properties:</a:t>
            </a:r>
          </a:p>
          <a:p>
            <a:pPr lvl="1"/>
            <a:r>
              <a:rPr lang="en-US" dirty="0" smtClean="0"/>
              <a:t>Each symbol should be OOK modulated.  </a:t>
            </a:r>
          </a:p>
          <a:p>
            <a:pPr lvl="1"/>
            <a:r>
              <a:rPr lang="en-US" dirty="0" smtClean="0"/>
              <a:t>The sequence should guarantee that the power measurement is stable and therefore settles the AGC quickly. </a:t>
            </a:r>
          </a:p>
          <a:p>
            <a:pPr lvl="1"/>
            <a:r>
              <a:rPr lang="en-US" dirty="0" smtClean="0"/>
              <a:t>The sequence also accelerates synchronization by measuring the power within each symbol.   </a:t>
            </a:r>
          </a:p>
          <a:p>
            <a:pPr lvl="2"/>
            <a:r>
              <a:rPr lang="en-US" dirty="0" smtClean="0"/>
              <a:t>To find at least symbol boundary for OOK demodulation. </a:t>
            </a:r>
          </a:p>
          <a:p>
            <a:endParaRPr lang="en-US" dirty="0" smtClean="0"/>
          </a:p>
          <a:p>
            <a:endParaRPr lang="en-US" dirty="0"/>
          </a:p>
        </p:txBody>
      </p:sp>
      <p:sp>
        <p:nvSpPr>
          <p:cNvPr id="6" name="Title 1"/>
          <p:cNvSpPr txBox="1">
            <a:spLocks/>
          </p:cNvSpPr>
          <p:nvPr/>
        </p:nvSpPr>
        <p:spPr bwMode="auto">
          <a:xfrm>
            <a:off x="457200" y="6858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7"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8"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4</a:t>
            </a:fld>
            <a:endParaRPr lang="en-US"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066800" y="2438400"/>
            <a:ext cx="7905750" cy="304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AGC and Sync Sequence</a:t>
            </a:r>
            <a:endParaRPr lang="en-US" dirty="0"/>
          </a:p>
        </p:txBody>
      </p:sp>
      <p:sp>
        <p:nvSpPr>
          <p:cNvPr id="3" name="Content Placeholder 2"/>
          <p:cNvSpPr>
            <a:spLocks noGrp="1"/>
          </p:cNvSpPr>
          <p:nvPr>
            <p:ph idx="1"/>
          </p:nvPr>
        </p:nvSpPr>
        <p:spPr>
          <a:xfrm>
            <a:off x="685800" y="1371600"/>
            <a:ext cx="7772400" cy="3048000"/>
          </a:xfrm>
        </p:spPr>
        <p:txBody>
          <a:bodyPr/>
          <a:lstStyle/>
          <a:p>
            <a:r>
              <a:rPr lang="en-US" dirty="0" smtClean="0"/>
              <a:t>We propose that the AGC/sync-up sequences is designed as a sequences with alternative “1” and “0”, such as 1 0 1 0 1 0…, where each symbol 1 or 0 is OOK modulated.  </a:t>
            </a:r>
          </a:p>
          <a:p>
            <a:pPr lvl="1"/>
            <a:r>
              <a:rPr lang="en-US" dirty="0" smtClean="0"/>
              <a:t>If each symbol is 4us and when the WUR receiver measures using 8us, then for any measuring window (without synchronization), the power measurement variations are minimized.  Therefore AGC adjustments are accurate and quick. </a:t>
            </a:r>
          </a:p>
          <a:p>
            <a:pPr lvl="1"/>
            <a:r>
              <a:rPr lang="en-US" dirty="0" smtClean="0"/>
              <a:t>The sequence also accelerates synchronization by measuring the power within each symbol. The symbol boundary can be  easily detected by choosing the 4us window with maximum power.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2438400" y="4495800"/>
            <a:ext cx="4343400" cy="2061234"/>
          </a:xfrm>
          <a:prstGeom prst="rect">
            <a:avLst/>
          </a:prstGeom>
          <a:noFill/>
          <a:ln w="9525">
            <a:noFill/>
            <a:miter lim="800000"/>
            <a:headEnd/>
            <a:tailEnd/>
          </a:ln>
          <a:effectLst/>
        </p:spPr>
      </p:pic>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5</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signature sequence design</a:t>
            </a:r>
            <a:endParaRPr lang="en-US" dirty="0"/>
          </a:p>
        </p:txBody>
      </p:sp>
      <p:sp>
        <p:nvSpPr>
          <p:cNvPr id="4" name="Content Placeholder 4"/>
          <p:cNvSpPr>
            <a:spLocks noGrp="1"/>
          </p:cNvSpPr>
          <p:nvPr>
            <p:ph idx="1"/>
          </p:nvPr>
        </p:nvSpPr>
        <p:spPr/>
        <p:txBody>
          <a:bodyPr>
            <a:normAutofit fontScale="92500"/>
          </a:bodyPr>
          <a:lstStyle/>
          <a:p>
            <a:r>
              <a:rPr lang="en-US" sz="2400" dirty="0" smtClean="0"/>
              <a:t>WUR signature sequence is a special sequence with random “1” and “0”, for example, the sequence can be a Barker sequence,  a pseudo-random sequence or a Golay sequence.  </a:t>
            </a:r>
          </a:p>
          <a:p>
            <a:pPr lvl="1"/>
            <a:r>
              <a:rPr lang="en-US" sz="2000" dirty="0" smtClean="0"/>
              <a:t>Note the common information can be used as signature sequence as well, for example, BSS color. </a:t>
            </a:r>
          </a:p>
          <a:p>
            <a:r>
              <a:rPr lang="en-US" sz="2600" dirty="0" smtClean="0"/>
              <a:t>The WUR receiver relies on the detection of WUR signature sequence to claim the WUR packet detection and to find the boundary between preamble and control information. </a:t>
            </a:r>
          </a:p>
          <a:p>
            <a:pPr lvl="1"/>
            <a:r>
              <a:rPr lang="en-US" sz="2400" dirty="0" smtClean="0"/>
              <a:t>WUR signature sequence should be on-off keying modulated  or on-off keying with Manchester coding to enhance the reliability. </a:t>
            </a:r>
          </a:p>
          <a:p>
            <a:endParaRPr lang="en-US" sz="24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6</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idx="1"/>
          </p:nvPr>
        </p:nvSpPr>
        <p:spPr/>
        <p:txBody>
          <a:bodyPr>
            <a:normAutofit/>
          </a:bodyPr>
          <a:lstStyle/>
          <a:p>
            <a:r>
              <a:rPr lang="en-US" dirty="0" smtClean="0"/>
              <a:t>Since the control information can be transmit with different data rate for different coverage, WUR signature sequence is used also as an indicator of the data rate of WUR packet. </a:t>
            </a:r>
          </a:p>
          <a:p>
            <a:pPr lvl="1"/>
            <a:r>
              <a:rPr lang="en-US" dirty="0" smtClean="0"/>
              <a:t>WUR receiver needs to know the data rate for detection and decoding. </a:t>
            </a:r>
          </a:p>
          <a:p>
            <a:pPr lvl="1"/>
            <a:r>
              <a:rPr lang="en-US" dirty="0" smtClean="0"/>
              <a:t>Our design is to introduce multiple signature sequences and each signature sequence indicates one specific data rate. </a:t>
            </a:r>
          </a:p>
          <a:p>
            <a:pPr lvl="2"/>
            <a:r>
              <a:rPr lang="en-US" dirty="0" smtClean="0"/>
              <a:t>For example, the data rate of the control information can be 125kbps, 250Kbps or 500kbps. Then 3 different signature sequences with large hamming distance are used. The first signature sequence indicates  data rate 125kbps, the second signature sequence indicates 250kbps and the third signature sequence indicates 500kbps.    </a:t>
            </a:r>
          </a:p>
          <a:p>
            <a:r>
              <a:rPr lang="en-US" dirty="0" smtClean="0"/>
              <a:t>If the data rate is indicated by SIG field, then the SIG field must use the lowest data rate, which causes significant efficiency reduction. </a:t>
            </a:r>
          </a:p>
          <a:p>
            <a:pPr lvl="1"/>
            <a:r>
              <a:rPr lang="en-US" dirty="0" smtClean="0"/>
              <a:t>For example, if the lowest data rate is 125Kbps, then compared to 500Kbps, the efficiency is reduced by more than 3 times!</a:t>
            </a:r>
          </a:p>
          <a:p>
            <a:pPr lvl="1"/>
            <a:endParaRPr lang="en-US" dirty="0"/>
          </a:p>
        </p:txBody>
      </p:sp>
      <p:sp>
        <p:nvSpPr>
          <p:cNvPr id="5" name="Title 1"/>
          <p:cNvSpPr>
            <a:spLocks noGrp="1"/>
          </p:cNvSpPr>
          <p:nvPr>
            <p:ph type="title"/>
          </p:nvPr>
        </p:nvSpPr>
        <p:spPr/>
        <p:txBody>
          <a:bodyPr>
            <a:normAutofit/>
          </a:bodyPr>
          <a:lstStyle/>
          <a:p>
            <a:r>
              <a:rPr lang="en-US" dirty="0" smtClean="0"/>
              <a:t>WUR signature sequence design for multi-rate </a:t>
            </a:r>
            <a:endParaRPr lang="en-US" dirty="0"/>
          </a:p>
        </p:txBody>
      </p:sp>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7</a:t>
            </a:fld>
            <a:endParaRPr lang="en-US"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#1</a:t>
            </a:r>
            <a:endParaRPr lang="en-US" dirty="0"/>
          </a:p>
        </p:txBody>
      </p:sp>
      <p:sp>
        <p:nvSpPr>
          <p:cNvPr id="3" name="Content Placeholder 2"/>
          <p:cNvSpPr>
            <a:spLocks noGrp="1"/>
          </p:cNvSpPr>
          <p:nvPr>
            <p:ph idx="1"/>
          </p:nvPr>
        </p:nvSpPr>
        <p:spPr/>
        <p:txBody>
          <a:bodyPr/>
          <a:lstStyle/>
          <a:p>
            <a:r>
              <a:rPr lang="en-US" dirty="0" smtClean="0"/>
              <a:t>Do you agree that the AGC/Sync sequence shall be </a:t>
            </a:r>
            <a:r>
              <a:rPr lang="en-US" dirty="0" smtClean="0"/>
              <a:t>OOK modulated </a:t>
            </a:r>
            <a:r>
              <a:rPr lang="en-US" dirty="0" smtClean="0"/>
              <a:t>using </a:t>
            </a:r>
            <a:r>
              <a:rPr lang="en-US" dirty="0" smtClean="0"/>
              <a:t>a </a:t>
            </a:r>
            <a:r>
              <a:rPr lang="en-US" dirty="0" smtClean="0"/>
              <a:t>sequence with alternative “1” and “0”, such as “1  0  1 0 …”?</a:t>
            </a:r>
          </a:p>
          <a:p>
            <a:pPr lvl="1"/>
            <a:r>
              <a:rPr lang="en-US" dirty="0" smtClean="0">
                <a:solidFill>
                  <a:srgbClr val="FF0000"/>
                </a:solidFill>
              </a:rPr>
              <a:t>The length of the sequence is TBD.</a:t>
            </a:r>
          </a:p>
          <a:p>
            <a:endParaRPr lang="en-US" dirty="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8</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to use different signature sequence to indicate the different data </a:t>
            </a:r>
            <a:r>
              <a:rPr lang="en-US" dirty="0" smtClean="0"/>
              <a:t>rate? </a:t>
            </a:r>
            <a:endParaRPr lang="en-US" dirty="0" smtClean="0"/>
          </a:p>
          <a:p>
            <a:pPr lvl="1"/>
            <a:r>
              <a:rPr lang="en-US" dirty="0" smtClean="0">
                <a:solidFill>
                  <a:srgbClr val="FF0000"/>
                </a:solidFill>
              </a:rPr>
              <a:t>The detailed signature sequence is TBD.</a:t>
            </a:r>
            <a:endParaRPr lang="en-US" dirty="0">
              <a:solidFill>
                <a:srgbClr val="FF0000"/>
              </a:solidFill>
            </a:endParaRPr>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109392</TotalTime>
  <Words>931</Words>
  <Application>Microsoft Office PowerPoint</Application>
  <PresentationFormat>On-screen Show (4:3)</PresentationFormat>
  <Paragraphs>99</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802-11-Submission</vt:lpstr>
      <vt:lpstr>Custom Design</vt:lpstr>
      <vt:lpstr>Preamble  Design for WUR WLAN</vt:lpstr>
      <vt:lpstr>Format of wake-up radio (WUR) packet</vt:lpstr>
      <vt:lpstr>Slide 3</vt:lpstr>
      <vt:lpstr>Slide 4</vt:lpstr>
      <vt:lpstr>AGC and Sync Sequence</vt:lpstr>
      <vt:lpstr>WUR signature sequence design</vt:lpstr>
      <vt:lpstr>WUR signature sequence design for multi-rate </vt:lpstr>
      <vt:lpstr>Straw poll #1</vt:lpstr>
      <vt:lpstr>Straw poll #2</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2032</cp:revision>
  <cp:lastPrinted>1998-02-10T13:28:06Z</cp:lastPrinted>
  <dcterms:created xsi:type="dcterms:W3CDTF">2007-05-21T21:00:37Z</dcterms:created>
  <dcterms:modified xsi:type="dcterms:W3CDTF">2017-05-09T03:12:50Z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