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84" r:id="rId4"/>
    <p:sldId id="270" r:id="rId5"/>
    <p:sldId id="269" r:id="rId6"/>
    <p:sldId id="271" r:id="rId7"/>
    <p:sldId id="272" r:id="rId8"/>
    <p:sldId id="274" r:id="rId9"/>
    <p:sldId id="273" r:id="rId10"/>
    <p:sldId id="281" r:id="rId11"/>
    <p:sldId id="275" r:id="rId12"/>
    <p:sldId id="288" r:id="rId13"/>
    <p:sldId id="289" r:id="rId1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57" d="100"/>
          <a:sy n="57" d="100"/>
        </p:scale>
        <p:origin x="580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802.11-17/0674r0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Additional Elements for WUR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May </a:t>
            </a:r>
            <a:r>
              <a:rPr lang="en-GB" sz="2000" b="0" dirty="0" smtClean="0"/>
              <a:t>7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763186"/>
              </p:ext>
            </p:extLst>
          </p:nvPr>
        </p:nvGraphicFramePr>
        <p:xfrm>
          <a:off x="457200" y="2895600"/>
          <a:ext cx="8305800" cy="155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Limited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(+1) </a:t>
                      </a:r>
                    </a:p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Shortening </a:t>
            </a:r>
            <a:r>
              <a:rPr lang="en-US" dirty="0" err="1"/>
              <a:t>Groupcast</a:t>
            </a:r>
            <a:r>
              <a:rPr lang="en-US" dirty="0"/>
              <a:t>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08773"/>
            <a:ext cx="7770813" cy="4113213"/>
          </a:xfrm>
        </p:spPr>
        <p:txBody>
          <a:bodyPr/>
          <a:lstStyle/>
          <a:p>
            <a:r>
              <a:rPr lang="en-US" dirty="0"/>
              <a:t>Regarding </a:t>
            </a:r>
            <a:r>
              <a:rPr lang="en-US" dirty="0" err="1"/>
              <a:t>groupcast</a:t>
            </a:r>
            <a:r>
              <a:rPr lang="en-US" dirty="0"/>
              <a:t> frames, STA needs to decide which </a:t>
            </a:r>
            <a:r>
              <a:rPr lang="en-US" dirty="0" err="1"/>
              <a:t>groupcast</a:t>
            </a:r>
            <a:r>
              <a:rPr lang="en-US" dirty="0"/>
              <a:t> frames to wake up for reception of, and which to sleep across to maximize power saving</a:t>
            </a:r>
          </a:p>
          <a:p>
            <a:r>
              <a:rPr lang="en-CA" dirty="0"/>
              <a:t>Well-known IP addresses turn into well-known MAC addresses via RFC 1112</a:t>
            </a:r>
          </a:p>
          <a:p>
            <a:r>
              <a:rPr lang="en-CA" dirty="0"/>
              <a:t>Is there a way WUR can fit some of these well-known addresses into the AID-sized header 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732926"/>
              </p:ext>
            </p:extLst>
          </p:nvPr>
        </p:nvGraphicFramePr>
        <p:xfrm>
          <a:off x="4191000" y="4647311"/>
          <a:ext cx="4230053" cy="1220088"/>
        </p:xfrm>
        <a:graphic>
          <a:graphicData uri="http://schemas.openxmlformats.org/drawingml/2006/table">
            <a:tbl>
              <a:tblPr firstRow="1" firstCol="1" bandRow="1"/>
              <a:tblGrid>
                <a:gridCol w="2114697">
                  <a:extLst>
                    <a:ext uri="{9D8B030D-6E8A-4147-A177-3AD203B41FA5}">
                      <a16:colId xmlns:a16="http://schemas.microsoft.com/office/drawing/2014/main" val="2900285035"/>
                    </a:ext>
                  </a:extLst>
                </a:gridCol>
                <a:gridCol w="2115356">
                  <a:extLst>
                    <a:ext uri="{9D8B030D-6E8A-4147-A177-3AD203B41FA5}">
                      <a16:colId xmlns:a16="http://schemas.microsoft.com/office/drawing/2014/main" val="333355307"/>
                    </a:ext>
                  </a:extLst>
                </a:gridCol>
              </a:tblGrid>
              <a:tr h="2033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48-bit address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Commonly used by: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520862"/>
                  </a:ext>
                </a:extLst>
              </a:tr>
              <a:tr h="2033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01:00:5E:00:00:FB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IPv4 Bonjour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612013"/>
                  </a:ext>
                </a:extLst>
              </a:tr>
              <a:tr h="2033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FF:FF:FF:FF:FF:FF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IPv4 ARP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592166"/>
                  </a:ext>
                </a:extLst>
              </a:tr>
              <a:tr h="2033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33-33-00-00-00-01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IPv6 Neighbor Advertisement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342351"/>
                  </a:ext>
                </a:extLst>
              </a:tr>
              <a:tr h="2033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33-33-00-00-00-02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IPv6 Router Solicitation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791717"/>
                  </a:ext>
                </a:extLst>
              </a:tr>
              <a:tr h="2033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33:33:00:00:00:FB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IPv6 Bonjour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253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529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Strawpoll</a:t>
            </a:r>
            <a:r>
              <a:rPr lang="en-CA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Should </a:t>
            </a:r>
            <a:r>
              <a:rPr lang="en-CA" dirty="0" err="1" smtClean="0"/>
              <a:t>TGba</a:t>
            </a:r>
            <a:r>
              <a:rPr lang="en-CA" dirty="0" smtClean="0"/>
              <a:t> consider Source MAC Address and </a:t>
            </a:r>
            <a:r>
              <a:rPr lang="en-CA" dirty="0" err="1" smtClean="0"/>
              <a:t>Groupcast</a:t>
            </a:r>
            <a:r>
              <a:rPr lang="en-CA" dirty="0" smtClean="0"/>
              <a:t> MAC address as optional elements in the WUR Wake-up trigger frame?</a:t>
            </a:r>
          </a:p>
          <a:p>
            <a:endParaRPr lang="en-CA" dirty="0"/>
          </a:p>
          <a:p>
            <a:pPr marL="457200" indent="-457200">
              <a:buAutoNum type="arabicParenR"/>
            </a:pPr>
            <a:r>
              <a:rPr lang="en-CA" dirty="0" smtClean="0"/>
              <a:t>Yes</a:t>
            </a:r>
          </a:p>
          <a:p>
            <a:pPr marL="457200" indent="-457200">
              <a:buAutoNum type="arabicParenR"/>
            </a:pPr>
            <a:r>
              <a:rPr lang="en-CA" dirty="0" smtClean="0"/>
              <a:t>No</a:t>
            </a:r>
          </a:p>
          <a:p>
            <a:pPr marL="457200" indent="-457200">
              <a:buAutoNum type="arabicParenR"/>
            </a:pPr>
            <a:r>
              <a:rPr lang="en-CA" dirty="0" smtClean="0"/>
              <a:t>Abstain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52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Strawpoll</a:t>
            </a:r>
            <a:r>
              <a:rPr lang="en-CA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Should </a:t>
            </a:r>
            <a:r>
              <a:rPr lang="en-CA" dirty="0" err="1" smtClean="0"/>
              <a:t>TGba</a:t>
            </a:r>
            <a:r>
              <a:rPr lang="en-CA" dirty="0" smtClean="0"/>
              <a:t> consider a solution to shorten well-known </a:t>
            </a:r>
            <a:r>
              <a:rPr lang="en-CA" dirty="0" err="1" smtClean="0"/>
              <a:t>groupcast</a:t>
            </a:r>
            <a:r>
              <a:rPr lang="en-CA" dirty="0" smtClean="0"/>
              <a:t> MAC addresses?</a:t>
            </a:r>
          </a:p>
          <a:p>
            <a:endParaRPr lang="en-CA" dirty="0"/>
          </a:p>
          <a:p>
            <a:pPr marL="457200" indent="-457200">
              <a:buAutoNum type="arabicParenR"/>
            </a:pPr>
            <a:r>
              <a:rPr lang="en-CA" dirty="0" smtClean="0"/>
              <a:t>Yes</a:t>
            </a:r>
          </a:p>
          <a:p>
            <a:pPr marL="457200" indent="-457200">
              <a:buAutoNum type="arabicParenR"/>
            </a:pPr>
            <a:r>
              <a:rPr lang="en-CA" dirty="0" smtClean="0"/>
              <a:t>No</a:t>
            </a:r>
          </a:p>
          <a:p>
            <a:pPr marL="457200" indent="-457200">
              <a:buAutoNum type="arabicParenR"/>
            </a:pPr>
            <a:r>
              <a:rPr lang="en-CA" dirty="0" smtClean="0"/>
              <a:t>Abstain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33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Additional </a:t>
            </a:r>
            <a:r>
              <a:rPr lang="en-CA" dirty="0"/>
              <a:t>ideas for elements </a:t>
            </a:r>
            <a:r>
              <a:rPr lang="en-CA" dirty="0" smtClean="0"/>
              <a:t>in the WUR Wake-up Trigger Frame to </a:t>
            </a:r>
            <a:r>
              <a:rPr lang="en-CA" dirty="0"/>
              <a:t>enable STA power saving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Source MAC </a:t>
            </a:r>
            <a:r>
              <a:rPr lang="en-CA" dirty="0" smtClean="0"/>
              <a:t>Address is useful for power saving</a:t>
            </a: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Full </a:t>
            </a:r>
            <a:r>
              <a:rPr lang="en-CA" dirty="0" err="1" smtClean="0"/>
              <a:t>Groupcast</a:t>
            </a:r>
            <a:r>
              <a:rPr lang="en-CA" dirty="0" smtClean="0"/>
              <a:t> </a:t>
            </a:r>
            <a:r>
              <a:rPr lang="en-CA" dirty="0"/>
              <a:t>MAC </a:t>
            </a:r>
            <a:r>
              <a:rPr lang="en-CA" dirty="0" smtClean="0"/>
              <a:t>Address is useful for power saving</a:t>
            </a: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Can we shorten </a:t>
            </a:r>
            <a:r>
              <a:rPr lang="en-CA" dirty="0" err="1" smtClean="0"/>
              <a:t>groupcast</a:t>
            </a:r>
            <a:r>
              <a:rPr lang="en-CA" dirty="0"/>
              <a:t> </a:t>
            </a:r>
            <a:r>
              <a:rPr lang="en-CA" dirty="0" smtClean="0"/>
              <a:t>MAC Addresses?</a:t>
            </a: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58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MAC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Most discussion has been around two addresses (transmitter/AP and receiver/STA).</a:t>
            </a:r>
          </a:p>
          <a:p>
            <a:r>
              <a:rPr lang="en-US" dirty="0"/>
              <a:t>Need further discussion about the impact on the WUR STA of losing the third address (i.e. the source)</a:t>
            </a:r>
          </a:p>
          <a:p>
            <a:endParaRPr lang="en-US" dirty="0"/>
          </a:p>
          <a:p>
            <a:r>
              <a:rPr lang="en-US" dirty="0"/>
              <a:t>(2) Decisions have been made to use shortened identifiers as opposed to full length MAC addresses in WUR.</a:t>
            </a:r>
          </a:p>
          <a:p>
            <a:r>
              <a:rPr lang="en-US" dirty="0"/>
              <a:t>Need further discussion about the impact on group addresses (multicast </a:t>
            </a:r>
            <a:r>
              <a:rPr lang="en-US" dirty="0" smtClean="0"/>
              <a:t>and </a:t>
            </a:r>
            <a:r>
              <a:rPr lang="en-US" dirty="0"/>
              <a:t>broadcast).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52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802.11’s Three Address Legacy – “downlink”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 transmission “downlink” from AP to STA: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Source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Receiver/Destination (these are the same in this case)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lowchart: Multidocument 6"/>
          <p:cNvSpPr/>
          <p:nvPr/>
        </p:nvSpPr>
        <p:spPr bwMode="auto">
          <a:xfrm>
            <a:off x="1143000" y="4727448"/>
            <a:ext cx="1060704" cy="758952"/>
          </a:xfrm>
          <a:prstGeom prst="flowChartMultidocumen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LAN</a:t>
            </a:r>
          </a:p>
        </p:txBody>
      </p:sp>
      <p:sp>
        <p:nvSpPr>
          <p:cNvPr id="8" name="Flowchart: Document 7"/>
          <p:cNvSpPr/>
          <p:nvPr/>
        </p:nvSpPr>
        <p:spPr bwMode="auto">
          <a:xfrm>
            <a:off x="3430588" y="4800600"/>
            <a:ext cx="914400" cy="612648"/>
          </a:xfrm>
          <a:prstGeom prst="flowChartDocumen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sp>
        <p:nvSpPr>
          <p:cNvPr id="9" name="Flowchart: Document 8"/>
          <p:cNvSpPr/>
          <p:nvPr/>
        </p:nvSpPr>
        <p:spPr bwMode="auto">
          <a:xfrm>
            <a:off x="5882640" y="3776409"/>
            <a:ext cx="914400" cy="612648"/>
          </a:xfrm>
          <a:prstGeom prst="flowChartDocumen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sp>
        <p:nvSpPr>
          <p:cNvPr id="10" name="Flowchart: Document 9"/>
          <p:cNvSpPr/>
          <p:nvPr/>
        </p:nvSpPr>
        <p:spPr bwMode="auto">
          <a:xfrm>
            <a:off x="5882640" y="5156585"/>
            <a:ext cx="914400" cy="612648"/>
          </a:xfrm>
          <a:prstGeom prst="flowChartDocumen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sp>
        <p:nvSpPr>
          <p:cNvPr id="11" name="Flowchart: Document 10"/>
          <p:cNvSpPr/>
          <p:nvPr/>
        </p:nvSpPr>
        <p:spPr bwMode="auto">
          <a:xfrm>
            <a:off x="5882640" y="4459098"/>
            <a:ext cx="914400" cy="612648"/>
          </a:xfrm>
          <a:prstGeom prst="flowChartDocumen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286000" y="5028406"/>
            <a:ext cx="1066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495800" y="5028406"/>
            <a:ext cx="1295400" cy="3848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820018" y="5446068"/>
            <a:ext cx="1864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Source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Address/Identifier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98372" y="5446068"/>
            <a:ext cx="1864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Transmitter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Address/Identifier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07533" y="5769233"/>
            <a:ext cx="1864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Receiver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Address/Identifier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33955"/>
            <a:ext cx="2499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solidFill>
                  <a:schemeClr val="bg1">
                    <a:lumMod val="65000"/>
                  </a:schemeClr>
                </a:solidFill>
              </a:rPr>
              <a:t>*Simple Case (non-mesh, non-GLK)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MAC address - use in Saving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receives frame addressed to a STA in the WUR-sleep state. This can be individually addressed or group addressed.</a:t>
            </a:r>
          </a:p>
          <a:p>
            <a:r>
              <a:rPr lang="en-US" dirty="0"/>
              <a:t>AP transmits a Wake-up Trigger Frame with the corresponding short identifier (individual or group addressed)</a:t>
            </a:r>
          </a:p>
          <a:p>
            <a:r>
              <a:rPr lang="en-US" dirty="0"/>
              <a:t>Sleeping STA may not think its worthwhile to wake up for </a:t>
            </a:r>
            <a:r>
              <a:rPr lang="en-US" dirty="0" err="1"/>
              <a:t>groupcast</a:t>
            </a:r>
            <a:r>
              <a:rPr lang="en-US" dirty="0"/>
              <a:t> or chatty neighbors on the LAN/WLAN.</a:t>
            </a:r>
          </a:p>
          <a:p>
            <a:r>
              <a:rPr lang="en-US" dirty="0"/>
              <a:t>If additional information is available in the Wake-Up Trigger Frame (such as the source address), the STA may stay asleep and ignore messages.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11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MAC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the third address!    “Source”</a:t>
            </a:r>
          </a:p>
          <a:p>
            <a:r>
              <a:rPr lang="en-US" dirty="0"/>
              <a:t>Enable the STA to know where the message came from to determine if its worth waking up for.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Arrow: Pentagon 6"/>
          <p:cNvSpPr/>
          <p:nvPr/>
        </p:nvSpPr>
        <p:spPr bwMode="auto">
          <a:xfrm>
            <a:off x="685800" y="5562600"/>
            <a:ext cx="1524000" cy="457200"/>
          </a:xfrm>
          <a:prstGeom prst="homePlat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Receiver</a:t>
            </a:r>
          </a:p>
        </p:txBody>
      </p:sp>
      <p:sp>
        <p:nvSpPr>
          <p:cNvPr id="8" name="Arrow: Chevron 7"/>
          <p:cNvSpPr/>
          <p:nvPr/>
        </p:nvSpPr>
        <p:spPr bwMode="auto">
          <a:xfrm>
            <a:off x="2057400" y="5562600"/>
            <a:ext cx="2168525" cy="457200"/>
          </a:xfrm>
          <a:prstGeom prst="chevr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Transmitter</a:t>
            </a:r>
          </a:p>
        </p:txBody>
      </p:sp>
      <p:sp>
        <p:nvSpPr>
          <p:cNvPr id="9" name="Arrow: Chevron 8"/>
          <p:cNvSpPr/>
          <p:nvPr/>
        </p:nvSpPr>
        <p:spPr bwMode="auto">
          <a:xfrm>
            <a:off x="4058696" y="5562600"/>
            <a:ext cx="2189704" cy="45720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Source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sz="24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Addr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Arrow: Chevron 12"/>
          <p:cNvSpPr/>
          <p:nvPr/>
        </p:nvSpPr>
        <p:spPr bwMode="auto">
          <a:xfrm>
            <a:off x="6084031" y="5562600"/>
            <a:ext cx="2665413" cy="45720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Other Elements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3336640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Benefits of Source MAC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Benefits of providing the Source address:</a:t>
            </a:r>
          </a:p>
          <a:p>
            <a:r>
              <a:rPr lang="en-CA" dirty="0"/>
              <a:t>Single purpose IOT devices can sleep through messages from chatty neighbours and only wake-up for messages from the gateway/hub (or any other particular server/device)</a:t>
            </a:r>
          </a:p>
          <a:p>
            <a:r>
              <a:rPr lang="en-CA" dirty="0"/>
              <a:t>If WUR devices are waking up for ARP or </a:t>
            </a:r>
            <a:r>
              <a:rPr lang="en-CA" dirty="0" err="1" smtClean="0"/>
              <a:t>mDNS</a:t>
            </a:r>
            <a:r>
              <a:rPr lang="en-CA" dirty="0" smtClean="0"/>
              <a:t> </a:t>
            </a:r>
            <a:r>
              <a:rPr lang="en-CA" dirty="0"/>
              <a:t>packets 5 times per minute they won’t achieve the power saving targeted in the PAR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155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Groupcast</a:t>
            </a:r>
            <a:r>
              <a:rPr lang="en-US" dirty="0"/>
              <a:t>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145" y="2133600"/>
            <a:ext cx="7770813" cy="4114800"/>
          </a:xfrm>
        </p:spPr>
        <p:txBody>
          <a:bodyPr/>
          <a:lstStyle/>
          <a:p>
            <a:r>
              <a:rPr lang="en-US" dirty="0"/>
              <a:t>Proposal has been to reuse AID as receiver address. Sounds reasonable for unicast since AIDs are assigned in the BSS and known to the AP.</a:t>
            </a:r>
          </a:p>
          <a:p>
            <a:r>
              <a:rPr lang="en-US" dirty="0" smtClean="0"/>
              <a:t>How </a:t>
            </a:r>
            <a:r>
              <a:rPr lang="en-US" dirty="0"/>
              <a:t>do we shorten a Group Address to be less than the MAC address of the LAN/WLAN device? </a:t>
            </a:r>
          </a:p>
          <a:p>
            <a:r>
              <a:rPr lang="en-US" dirty="0"/>
              <a:t>Some Multicast and Broadcast addresses are “well-known”.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537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Groupcast</a:t>
            </a:r>
            <a:r>
              <a:rPr lang="en-US" dirty="0"/>
              <a:t> MAC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145" y="1751012"/>
            <a:ext cx="7770813" cy="2816225"/>
          </a:xfrm>
        </p:spPr>
        <p:txBody>
          <a:bodyPr/>
          <a:lstStyle/>
          <a:p>
            <a:r>
              <a:rPr lang="en-CA" dirty="0"/>
              <a:t>AID is 11 bits (could be 13 bits from 11ah)</a:t>
            </a:r>
          </a:p>
          <a:p>
            <a:r>
              <a:rPr lang="en-CA" dirty="0"/>
              <a:t>BSS Color is 6 bits (“a value of 1-63” </a:t>
            </a:r>
            <a:r>
              <a:rPr lang="en-CA" sz="1200" i="1" dirty="0"/>
              <a:t>[802.11ax D1.2]</a:t>
            </a:r>
            <a:r>
              <a:rPr lang="en-CA" i="1" dirty="0"/>
              <a:t>)</a:t>
            </a:r>
          </a:p>
          <a:p>
            <a:r>
              <a:rPr lang="en-CA" i="1" dirty="0"/>
              <a:t>Problem: </a:t>
            </a:r>
            <a:r>
              <a:rPr lang="en-CA" i="1" dirty="0" err="1"/>
              <a:t>Groupcast</a:t>
            </a:r>
            <a:r>
              <a:rPr lang="en-CA" i="1" dirty="0"/>
              <a:t> MAC addresses are 47 bits which is much bigger than the AID field</a:t>
            </a:r>
          </a:p>
          <a:p>
            <a:r>
              <a:rPr lang="en-CA" dirty="0"/>
              <a:t>One solution is to convey full MAC address as an element but only when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Arrow: Pentagon 6"/>
          <p:cNvSpPr/>
          <p:nvPr/>
        </p:nvSpPr>
        <p:spPr bwMode="auto">
          <a:xfrm>
            <a:off x="1066800" y="4419600"/>
            <a:ext cx="1524000" cy="457200"/>
          </a:xfrm>
          <a:prstGeom prst="homePlat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Receiver</a:t>
            </a:r>
          </a:p>
        </p:txBody>
      </p:sp>
      <p:sp>
        <p:nvSpPr>
          <p:cNvPr id="8" name="Arrow: Chevron 7"/>
          <p:cNvSpPr/>
          <p:nvPr/>
        </p:nvSpPr>
        <p:spPr bwMode="auto">
          <a:xfrm>
            <a:off x="2438400" y="4419600"/>
            <a:ext cx="2168525" cy="457200"/>
          </a:xfrm>
          <a:prstGeom prst="chevr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Transmitter</a:t>
            </a:r>
          </a:p>
        </p:txBody>
      </p:sp>
      <p:sp>
        <p:nvSpPr>
          <p:cNvPr id="10" name="Arrow: Pentagon 9"/>
          <p:cNvSpPr/>
          <p:nvPr/>
        </p:nvSpPr>
        <p:spPr bwMode="auto">
          <a:xfrm>
            <a:off x="1066800" y="4953000"/>
            <a:ext cx="1524000" cy="457200"/>
          </a:xfrm>
          <a:prstGeom prst="homePlat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11 bits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Arrow: Chevron 10"/>
          <p:cNvSpPr/>
          <p:nvPr/>
        </p:nvSpPr>
        <p:spPr bwMode="auto">
          <a:xfrm>
            <a:off x="2438400" y="4953000"/>
            <a:ext cx="2168525" cy="457200"/>
          </a:xfrm>
          <a:prstGeom prst="chevron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 bits</a:t>
            </a:r>
          </a:p>
        </p:txBody>
      </p:sp>
      <p:sp>
        <p:nvSpPr>
          <p:cNvPr id="13" name="Arrow: Chevron 12"/>
          <p:cNvSpPr/>
          <p:nvPr/>
        </p:nvSpPr>
        <p:spPr bwMode="auto">
          <a:xfrm>
            <a:off x="4465656" y="4419600"/>
            <a:ext cx="3434864" cy="45720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Elements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Arrow: Chevron 13"/>
          <p:cNvSpPr/>
          <p:nvPr/>
        </p:nvSpPr>
        <p:spPr bwMode="auto">
          <a:xfrm>
            <a:off x="4465656" y="4953000"/>
            <a:ext cx="3434864" cy="457200"/>
          </a:xfrm>
          <a:prstGeom prst="chevron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Extensible</a:t>
            </a:r>
          </a:p>
        </p:txBody>
      </p:sp>
      <p:sp>
        <p:nvSpPr>
          <p:cNvPr id="15" name="Arrow: Pentagon 9"/>
          <p:cNvSpPr/>
          <p:nvPr/>
        </p:nvSpPr>
        <p:spPr bwMode="auto">
          <a:xfrm>
            <a:off x="1070984" y="5492264"/>
            <a:ext cx="1524001" cy="45720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err="1"/>
              <a:t>Groupcast</a:t>
            </a:r>
            <a:r>
              <a:rPr lang="en-US" sz="1600" dirty="0"/>
              <a:t> flag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6" name="Arrow: Chevron 10"/>
          <p:cNvSpPr/>
          <p:nvPr/>
        </p:nvSpPr>
        <p:spPr bwMode="auto">
          <a:xfrm>
            <a:off x="2442584" y="5492264"/>
            <a:ext cx="2168525" cy="4572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BSS Color</a:t>
            </a:r>
          </a:p>
        </p:txBody>
      </p:sp>
      <p:sp>
        <p:nvSpPr>
          <p:cNvPr id="17" name="Arrow: Chevron 11"/>
          <p:cNvSpPr/>
          <p:nvPr/>
        </p:nvSpPr>
        <p:spPr bwMode="auto">
          <a:xfrm>
            <a:off x="4469840" y="5492264"/>
            <a:ext cx="2616760" cy="4572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Full Group Address</a:t>
            </a:r>
          </a:p>
        </p:txBody>
      </p:sp>
      <p:sp>
        <p:nvSpPr>
          <p:cNvPr id="18" name="Arrow: Chevron 13"/>
          <p:cNvSpPr/>
          <p:nvPr/>
        </p:nvSpPr>
        <p:spPr bwMode="auto">
          <a:xfrm>
            <a:off x="6950078" y="5492264"/>
            <a:ext cx="1828800" cy="457200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Elements Address</a:t>
            </a:r>
          </a:p>
        </p:txBody>
      </p:sp>
    </p:spTree>
    <p:extLst>
      <p:ext uri="{BB962C8B-B14F-4D97-AF65-F5344CB8AC3E}">
        <p14:creationId xmlns:p14="http://schemas.microsoft.com/office/powerpoint/2010/main" val="346813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0</TotalTime>
  <Words>767</Words>
  <Application>Microsoft Office PowerPoint</Application>
  <PresentationFormat>On-screen Show (4:3)</PresentationFormat>
  <Paragraphs>144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MS Mincho</vt:lpstr>
      <vt:lpstr>Times New Roman</vt:lpstr>
      <vt:lpstr>IEEE802.11</vt:lpstr>
      <vt:lpstr>Custom Design</vt:lpstr>
      <vt:lpstr>Additional Elements for WUR</vt:lpstr>
      <vt:lpstr>Summary</vt:lpstr>
      <vt:lpstr>WUR MAC so far</vt:lpstr>
      <vt:lpstr>802.11’s Three Address Legacy – “downlink” frames</vt:lpstr>
      <vt:lpstr>Source MAC address - use in Saving Power</vt:lpstr>
      <vt:lpstr>Source MAC Address</vt:lpstr>
      <vt:lpstr>Benefits of Source MAC Address</vt:lpstr>
      <vt:lpstr>Groupcast Addresses</vt:lpstr>
      <vt:lpstr>Groupcast MAC Address</vt:lpstr>
      <vt:lpstr>Shortening Groupcast Addresses</vt:lpstr>
      <vt:lpstr>Strawpoll #1</vt:lpstr>
      <vt:lpstr>Strawpoll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2017-03-16T15:55:21Z</dcterms:created>
  <dcterms:modified xsi:type="dcterms:W3CDTF">2017-05-08T00:03:21Z</dcterms:modified>
</cp:coreProperties>
</file>