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docProps/core.xml" ContentType="application/vnd.openxmlformats-package.core-properties+xml"/>
  <Override PartName="/ppt/slides/slide14.xml" ContentType="application/vnd.openxmlformats-officedocument.presentationml.slide+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Default Extension="pdf" ContentType="application/pdf"/>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Times New Roman"/>
      </a:defRPr>
    </a:lvl1pPr>
    <a:lvl2pPr marL="0" marR="0" indent="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Times New Roman"/>
      </a:defRPr>
    </a:lvl2pPr>
    <a:lvl3pPr marL="0" marR="0" indent="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Times New Roman"/>
      </a:defRPr>
    </a:lvl3pPr>
    <a:lvl4pPr marL="0" marR="0" indent="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Times New Roman"/>
      </a:defRPr>
    </a:lvl4pPr>
    <a:lvl5pPr marL="0" marR="0" indent="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Times New Roman"/>
      </a:defRPr>
    </a:lvl5pPr>
    <a:lvl6pPr marL="0" marR="0" indent="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Times New Roman"/>
      </a:defRPr>
    </a:lvl6pPr>
    <a:lvl7pPr marL="0" marR="0" indent="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Times New Roman"/>
      </a:defRPr>
    </a:lvl7pPr>
    <a:lvl8pPr marL="0" marR="0" indent="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Times New Roman"/>
      </a:defRPr>
    </a:lvl8pPr>
    <a:lvl9pPr marL="0" marR="0" indent="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Times New Roman"/>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p:present/>
    <p:sldAll/>
    <p:penClr>
      <a:prstClr val="red"/>
    </p:penClr>
  </p:showPr>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CDD"/>
          </a:solidFill>
        </a:fill>
      </a:tcStyle>
    </a:wholeTbl>
    <a:band2H>
      <a:tcTxStyle/>
      <a:tcStyle>
        <a:tcBdr/>
        <a:fill>
          <a:solidFill>
            <a:srgbClr val="E6F6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CDD"/>
          </a:solidFill>
        </a:fill>
      </a:tcStyle>
    </a:wholeTbl>
    <a:band2H>
      <a:tcTxStyle/>
      <a:tcStyle>
        <a:tcBdr/>
        <a:fill>
          <a:solidFill>
            <a:srgbClr val="E6F6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DBDB"/>
          </a:solidFill>
        </a:fill>
      </a:tcStyle>
    </a:wholeTbl>
    <a:band2H>
      <a:tcTxStyle/>
      <a:tcStyle>
        <a:tcBdr/>
        <a:fill>
          <a:solidFill>
            <a:srgbClr val="EEEEEE"/>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CCE6"/>
          </a:solidFill>
        </a:fill>
      </a:tcStyle>
    </a:wholeTbl>
    <a:band2H>
      <a:tcTxStyle/>
      <a:tcStyle>
        <a:tcBdr/>
        <a:fill>
          <a:solidFill>
            <a:srgbClr val="E7E7F3"/>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137" d="100"/>
          <a:sy n="137" d="100"/>
        </p:scale>
        <p:origin x="-1528"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95" name="Shape 95"/>
          <p:cNvSpPr>
            <a:spLocks noGrp="1" noRot="1" noChangeAspect="1"/>
          </p:cNvSpPr>
          <p:nvPr>
            <p:ph type="sldImg"/>
          </p:nvPr>
        </p:nvSpPr>
        <p:spPr>
          <a:xfrm>
            <a:off x="1143000" y="685800"/>
            <a:ext cx="4572000" cy="3429000"/>
          </a:xfrm>
          <a:prstGeom prst="rect">
            <a:avLst/>
          </a:prstGeom>
        </p:spPr>
        <p:txBody>
          <a:bodyPr/>
          <a:lstStyle/>
          <a:p>
            <a:endParaRPr/>
          </a:p>
        </p:txBody>
      </p:sp>
      <p:sp>
        <p:nvSpPr>
          <p:cNvPr id="96" name="Shape 9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49262" latinLnBrk="0">
      <a:spcBef>
        <a:spcPts val="400"/>
      </a:spcBef>
      <a:defRPr sz="1200">
        <a:latin typeface="+mj-lt"/>
        <a:ea typeface="+mj-ea"/>
        <a:cs typeface="+mj-cs"/>
        <a:sym typeface="Times New Roman"/>
      </a:defRPr>
    </a:lvl1pPr>
    <a:lvl2pPr indent="228600" defTabSz="449262" latinLnBrk="0">
      <a:spcBef>
        <a:spcPts val="400"/>
      </a:spcBef>
      <a:defRPr sz="1200">
        <a:latin typeface="+mj-lt"/>
        <a:ea typeface="+mj-ea"/>
        <a:cs typeface="+mj-cs"/>
        <a:sym typeface="Times New Roman"/>
      </a:defRPr>
    </a:lvl2pPr>
    <a:lvl3pPr indent="457200" defTabSz="449262" latinLnBrk="0">
      <a:spcBef>
        <a:spcPts val="400"/>
      </a:spcBef>
      <a:defRPr sz="1200">
        <a:latin typeface="+mj-lt"/>
        <a:ea typeface="+mj-ea"/>
        <a:cs typeface="+mj-cs"/>
        <a:sym typeface="Times New Roman"/>
      </a:defRPr>
    </a:lvl3pPr>
    <a:lvl4pPr indent="685800" defTabSz="449262" latinLnBrk="0">
      <a:spcBef>
        <a:spcPts val="400"/>
      </a:spcBef>
      <a:defRPr sz="1200">
        <a:latin typeface="+mj-lt"/>
        <a:ea typeface="+mj-ea"/>
        <a:cs typeface="+mj-cs"/>
        <a:sym typeface="Times New Roman"/>
      </a:defRPr>
    </a:lvl4pPr>
    <a:lvl5pPr indent="914400" defTabSz="449262" latinLnBrk="0">
      <a:spcBef>
        <a:spcPts val="400"/>
      </a:spcBef>
      <a:defRPr sz="1200">
        <a:latin typeface="+mj-lt"/>
        <a:ea typeface="+mj-ea"/>
        <a:cs typeface="+mj-cs"/>
        <a:sym typeface="Times New Roman"/>
      </a:defRPr>
    </a:lvl5pPr>
    <a:lvl6pPr indent="1143000" defTabSz="449262" latinLnBrk="0">
      <a:spcBef>
        <a:spcPts val="400"/>
      </a:spcBef>
      <a:defRPr sz="1200">
        <a:latin typeface="+mj-lt"/>
        <a:ea typeface="+mj-ea"/>
        <a:cs typeface="+mj-cs"/>
        <a:sym typeface="Times New Roman"/>
      </a:defRPr>
    </a:lvl6pPr>
    <a:lvl7pPr indent="1371600" defTabSz="449262" latinLnBrk="0">
      <a:spcBef>
        <a:spcPts val="400"/>
      </a:spcBef>
      <a:defRPr sz="1200">
        <a:latin typeface="+mj-lt"/>
        <a:ea typeface="+mj-ea"/>
        <a:cs typeface="+mj-cs"/>
        <a:sym typeface="Times New Roman"/>
      </a:defRPr>
    </a:lvl7pPr>
    <a:lvl8pPr indent="1600200" defTabSz="449262" latinLnBrk="0">
      <a:spcBef>
        <a:spcPts val="400"/>
      </a:spcBef>
      <a:defRPr sz="1200">
        <a:latin typeface="+mj-lt"/>
        <a:ea typeface="+mj-ea"/>
        <a:cs typeface="+mj-cs"/>
        <a:sym typeface="Times New Roman"/>
      </a:defRPr>
    </a:lvl8pPr>
    <a:lvl9pPr indent="1828800" defTabSz="449262" latinLnBrk="0">
      <a:spcBef>
        <a:spcPts val="400"/>
      </a:spcBef>
      <a:defRPr sz="1200">
        <a:latin typeface="+mj-lt"/>
        <a:ea typeface="+mj-ea"/>
        <a:cs typeface="+mj-cs"/>
        <a:sym typeface="Times New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spTree>
      <p:nvGrpSpPr>
        <p:cNvPr id="1" name=""/>
        <p:cNvGrpSpPr/>
        <p:nvPr/>
      </p:nvGrpSpPr>
      <p:grpSpPr>
        <a:xfrm>
          <a:off x="0" y="0"/>
          <a:ext cx="0" cy="0"/>
          <a:chOff x="0" y="0"/>
          <a:chExt cx="0" cy="0"/>
        </a:xfrm>
      </p:grpSpPr>
      <p:sp>
        <p:nvSpPr>
          <p:cNvPr id="17" name="Title Text"/>
          <p:cNvSpPr txBox="1">
            <a:spLocks noGrp="1"/>
          </p:cNvSpPr>
          <p:nvPr>
            <p:ph type="title"/>
          </p:nvPr>
        </p:nvSpPr>
        <p:spPr>
          <a:xfrm>
            <a:off x="685800" y="2130425"/>
            <a:ext cx="7772400" cy="1470025"/>
          </a:xfrm>
          <a:prstGeom prst="rect">
            <a:avLst/>
          </a:prstGeom>
        </p:spPr>
        <p:txBody>
          <a:bodyPr anchor="ctr"/>
          <a:lstStyle>
            <a:lvl1pPr algn="ctr">
              <a:defRPr sz="3200" cap="none"/>
            </a:lvl1pPr>
          </a:lstStyle>
          <a:p>
            <a:r>
              <a:t>Title Text</a:t>
            </a:r>
          </a:p>
        </p:txBody>
      </p:sp>
      <p:sp>
        <p:nvSpPr>
          <p:cNvPr id="18" name="Body Level One…"/>
          <p:cNvSpPr txBox="1">
            <a:spLocks noGrp="1"/>
          </p:cNvSpPr>
          <p:nvPr>
            <p:ph type="body" sz="quarter" idx="1"/>
          </p:nvPr>
        </p:nvSpPr>
        <p:spPr>
          <a:xfrm>
            <a:off x="1371600" y="3886200"/>
            <a:ext cx="6400800" cy="1752600"/>
          </a:xfrm>
          <a:prstGeom prst="rect">
            <a:avLst/>
          </a:prstGeom>
        </p:spPr>
        <p:txBody>
          <a:bodyPr anchor="t"/>
          <a:lstStyle>
            <a:lvl1pPr algn="ctr">
              <a:defRPr sz="2400"/>
            </a:lvl1pPr>
            <a:lvl2pPr algn="ctr">
              <a:defRPr sz="2400"/>
            </a:lvl2pPr>
            <a:lvl3pPr algn="ctr">
              <a:defRPr sz="2400"/>
            </a:lvl3pPr>
            <a:lvl4pPr algn="ctr">
              <a:defRPr sz="2400"/>
            </a:lvl4pPr>
            <a:lvl5pPr algn="ctr">
              <a:defRPr sz="2400"/>
            </a:lvl5pPr>
          </a:lstStyle>
          <a:p>
            <a:r>
              <a:t>Body Level One</a:t>
            </a:r>
          </a:p>
          <a:p>
            <a:pPr lvl="1"/>
            <a:r>
              <a:t>Body Level Two</a:t>
            </a:r>
          </a:p>
          <a:p>
            <a:pPr lvl="2"/>
            <a:r>
              <a:t>Body Level Three</a:t>
            </a:r>
          </a:p>
          <a:p>
            <a:pPr lvl="3"/>
            <a:r>
              <a:t>Body Level Four</a:t>
            </a:r>
          </a:p>
          <a:p>
            <a:pPr lvl="4"/>
            <a:r>
              <a:t>Body Level Five</a:t>
            </a:r>
          </a:p>
        </p:txBody>
      </p:sp>
      <p:sp>
        <p:nvSpPr>
          <p:cNvPr id="1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and Content">
    <p:spTree>
      <p:nvGrpSpPr>
        <p:cNvPr id="1" name=""/>
        <p:cNvGrpSpPr/>
        <p:nvPr/>
      </p:nvGrpSpPr>
      <p:grpSpPr>
        <a:xfrm>
          <a:off x="0" y="0"/>
          <a:ext cx="0" cy="0"/>
          <a:chOff x="0" y="0"/>
          <a:chExt cx="0" cy="0"/>
        </a:xfrm>
      </p:grpSpPr>
      <p:sp>
        <p:nvSpPr>
          <p:cNvPr id="26" name="Title Text"/>
          <p:cNvSpPr txBox="1">
            <a:spLocks noGrp="1"/>
          </p:cNvSpPr>
          <p:nvPr>
            <p:ph type="title"/>
          </p:nvPr>
        </p:nvSpPr>
        <p:spPr>
          <a:xfrm>
            <a:off x="152400" y="685801"/>
            <a:ext cx="8839200" cy="609599"/>
          </a:xfrm>
          <a:prstGeom prst="rect">
            <a:avLst/>
          </a:prstGeom>
        </p:spPr>
        <p:txBody>
          <a:bodyPr anchor="ctr"/>
          <a:lstStyle>
            <a:lvl1pPr algn="ctr">
              <a:defRPr sz="3200" cap="none"/>
            </a:lvl1pPr>
          </a:lstStyle>
          <a:p>
            <a:r>
              <a:t>Title Text</a:t>
            </a:r>
          </a:p>
        </p:txBody>
      </p:sp>
      <p:sp>
        <p:nvSpPr>
          <p:cNvPr id="27" name="Body Level One…"/>
          <p:cNvSpPr txBox="1">
            <a:spLocks noGrp="1"/>
          </p:cNvSpPr>
          <p:nvPr>
            <p:ph type="body" idx="1"/>
          </p:nvPr>
        </p:nvSpPr>
        <p:spPr>
          <a:xfrm>
            <a:off x="685800" y="1981200"/>
            <a:ext cx="7770815" cy="4113213"/>
          </a:xfrm>
          <a:prstGeom prst="rect">
            <a:avLst/>
          </a:prstGeom>
        </p:spPr>
        <p:txBody>
          <a:bodyPr anchor="t"/>
          <a:lstStyle>
            <a:lvl1pPr marL="342900" indent="-342900">
              <a:defRPr sz="2400"/>
            </a:lvl1pPr>
            <a:lvl2pPr marL="342900">
              <a:defRPr sz="2400"/>
            </a:lvl2pPr>
            <a:lvl3pPr marL="342900">
              <a:defRPr sz="2400"/>
            </a:lvl3pPr>
            <a:lvl4pPr marL="342900">
              <a:defRPr sz="2400"/>
            </a:lvl4pPr>
            <a:lvl5pPr marL="342900">
              <a:defRPr sz="2400"/>
            </a:lvl5pPr>
          </a:lstStyle>
          <a:p>
            <a:r>
              <a:t>Body Level One</a:t>
            </a:r>
          </a:p>
          <a:p>
            <a:pPr lvl="1"/>
            <a:r>
              <a:t>Body Level Two</a:t>
            </a:r>
          </a:p>
          <a:p>
            <a:pPr lvl="2"/>
            <a:r>
              <a:t>Body Level Three</a:t>
            </a:r>
          </a:p>
          <a:p>
            <a:pPr lvl="3"/>
            <a:r>
              <a:t>Body Level Four</a:t>
            </a:r>
          </a:p>
          <a:p>
            <a:pPr lvl="4"/>
            <a:r>
              <a:t>Body Level Five</a:t>
            </a:r>
          </a:p>
        </p:txBody>
      </p:sp>
      <p:sp>
        <p:nvSpPr>
          <p:cNvPr id="2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Section Header">
    <p:spTree>
      <p:nvGrpSpPr>
        <p:cNvPr id="1" name=""/>
        <p:cNvGrpSpPr/>
        <p:nvPr/>
      </p:nvGrpSpPr>
      <p:grpSpPr>
        <a:xfrm>
          <a:off x="0" y="0"/>
          <a:ext cx="0" cy="0"/>
          <a:chOff x="0" y="0"/>
          <a:chExt cx="0" cy="0"/>
        </a:xfrm>
      </p:grpSpPr>
      <p:sp>
        <p:nvSpPr>
          <p:cNvPr id="35" name="Title Text"/>
          <p:cNvSpPr txBox="1">
            <a:spLocks noGrp="1"/>
          </p:cNvSpPr>
          <p:nvPr>
            <p:ph type="title"/>
          </p:nvPr>
        </p:nvSpPr>
        <p:spPr>
          <a:prstGeom prst="rect">
            <a:avLst/>
          </a:prstGeom>
        </p:spPr>
        <p:txBody>
          <a:bodyPr/>
          <a:lstStyle/>
          <a:p>
            <a:r>
              <a:t>Title Text</a:t>
            </a:r>
          </a:p>
        </p:txBody>
      </p:sp>
      <p:sp>
        <p:nvSpPr>
          <p:cNvPr id="36" name="Body Level One…"/>
          <p:cNvSpPr txBox="1">
            <a:spLocks noGrp="1"/>
          </p:cNvSpPr>
          <p:nvPr>
            <p:ph type="body" sz="quarter"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7"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wo Content">
    <p:spTree>
      <p:nvGrpSpPr>
        <p:cNvPr id="1" name=""/>
        <p:cNvGrpSpPr/>
        <p:nvPr/>
      </p:nvGrpSpPr>
      <p:grpSpPr>
        <a:xfrm>
          <a:off x="0" y="0"/>
          <a:ext cx="0" cy="0"/>
          <a:chOff x="0" y="0"/>
          <a:chExt cx="0" cy="0"/>
        </a:xfrm>
      </p:grpSpPr>
      <p:sp>
        <p:nvSpPr>
          <p:cNvPr id="44" name="Title Text"/>
          <p:cNvSpPr txBox="1">
            <a:spLocks noGrp="1"/>
          </p:cNvSpPr>
          <p:nvPr>
            <p:ph type="title"/>
          </p:nvPr>
        </p:nvSpPr>
        <p:spPr>
          <a:xfrm>
            <a:off x="152400" y="685801"/>
            <a:ext cx="8839200" cy="609599"/>
          </a:xfrm>
          <a:prstGeom prst="rect">
            <a:avLst/>
          </a:prstGeom>
        </p:spPr>
        <p:txBody>
          <a:bodyPr anchor="ctr"/>
          <a:lstStyle>
            <a:lvl1pPr algn="ctr">
              <a:defRPr sz="3200" cap="none"/>
            </a:lvl1pPr>
          </a:lstStyle>
          <a:p>
            <a:r>
              <a:t>Title Text</a:t>
            </a:r>
          </a:p>
        </p:txBody>
      </p:sp>
      <p:sp>
        <p:nvSpPr>
          <p:cNvPr id="45" name="Body Level One…"/>
          <p:cNvSpPr txBox="1">
            <a:spLocks noGrp="1"/>
          </p:cNvSpPr>
          <p:nvPr>
            <p:ph type="body" sz="half" idx="1"/>
          </p:nvPr>
        </p:nvSpPr>
        <p:spPr>
          <a:xfrm>
            <a:off x="685800" y="1981200"/>
            <a:ext cx="3808413" cy="4113213"/>
          </a:xfrm>
          <a:prstGeom prst="rect">
            <a:avLst/>
          </a:prstGeom>
        </p:spPr>
        <p:txBody>
          <a:bodyPr anchor="t"/>
          <a:lstStyle>
            <a:lvl1pPr marL="342900" indent="-342900">
              <a:defRPr sz="2800"/>
            </a:lvl1pPr>
            <a:lvl2pPr marL="342900">
              <a:defRPr sz="2800"/>
            </a:lvl2pPr>
            <a:lvl3pPr marL="342900">
              <a:defRPr sz="2800"/>
            </a:lvl3pPr>
            <a:lvl4pPr marL="342900">
              <a:defRPr sz="2800"/>
            </a:lvl4pPr>
            <a:lvl5pPr marL="342900">
              <a:defRPr sz="2800"/>
            </a:lvl5pPr>
          </a:lstStyle>
          <a:p>
            <a:r>
              <a:t>Body Level One</a:t>
            </a:r>
          </a:p>
          <a:p>
            <a:pPr lvl="1"/>
            <a:r>
              <a:t>Body Level Two</a:t>
            </a:r>
          </a:p>
          <a:p>
            <a:pPr lvl="2"/>
            <a:r>
              <a:t>Body Level Three</a:t>
            </a:r>
          </a:p>
          <a:p>
            <a:pPr lvl="3"/>
            <a:r>
              <a:t>Body Level Four</a:t>
            </a:r>
          </a:p>
          <a:p>
            <a:pPr lvl="4"/>
            <a:r>
              <a:t>Body Level Five</a:t>
            </a:r>
          </a:p>
        </p:txBody>
      </p:sp>
      <p:sp>
        <p:nvSpPr>
          <p:cNvPr id="4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Comparison">
    <p:spTree>
      <p:nvGrpSpPr>
        <p:cNvPr id="1" name=""/>
        <p:cNvGrpSpPr/>
        <p:nvPr/>
      </p:nvGrpSpPr>
      <p:grpSpPr>
        <a:xfrm>
          <a:off x="0" y="0"/>
          <a:ext cx="0" cy="0"/>
          <a:chOff x="0" y="0"/>
          <a:chExt cx="0" cy="0"/>
        </a:xfrm>
      </p:grpSpPr>
      <p:sp>
        <p:nvSpPr>
          <p:cNvPr id="53" name="Title Text"/>
          <p:cNvSpPr txBox="1">
            <a:spLocks noGrp="1"/>
          </p:cNvSpPr>
          <p:nvPr>
            <p:ph type="title"/>
          </p:nvPr>
        </p:nvSpPr>
        <p:spPr>
          <a:xfrm>
            <a:off x="457200" y="274638"/>
            <a:ext cx="8229600" cy="1143001"/>
          </a:xfrm>
          <a:prstGeom prst="rect">
            <a:avLst/>
          </a:prstGeom>
        </p:spPr>
        <p:txBody>
          <a:bodyPr anchor="ctr"/>
          <a:lstStyle>
            <a:lvl1pPr algn="ctr">
              <a:defRPr sz="3200" cap="none"/>
            </a:lvl1pPr>
          </a:lstStyle>
          <a:p>
            <a:r>
              <a:t>Title Text</a:t>
            </a:r>
          </a:p>
        </p:txBody>
      </p:sp>
      <p:sp>
        <p:nvSpPr>
          <p:cNvPr id="54" name="Body Level One…"/>
          <p:cNvSpPr txBox="1">
            <a:spLocks noGrp="1"/>
          </p:cNvSpPr>
          <p:nvPr>
            <p:ph type="body" sz="quarter" idx="1"/>
          </p:nvPr>
        </p:nvSpPr>
        <p:spPr>
          <a:xfrm>
            <a:off x="457200" y="1535112"/>
            <a:ext cx="4040188" cy="639763"/>
          </a:xfrm>
          <a:prstGeom prst="rect">
            <a:avLst/>
          </a:prstGeom>
        </p:spPr>
        <p:txBody>
          <a:bodyPr/>
          <a:lstStyle>
            <a:lvl1pPr>
              <a:defRPr sz="2400"/>
            </a:lvl1pPr>
            <a:lvl2pPr>
              <a:defRPr sz="2400"/>
            </a:lvl2pPr>
            <a:lvl3pPr>
              <a:defRPr sz="2400"/>
            </a:lvl3pPr>
            <a:lvl4pPr>
              <a:defRPr sz="2400"/>
            </a:lvl4pPr>
            <a:lvl5pPr>
              <a:defRPr sz="2400"/>
            </a:lvl5pPr>
          </a:lstStyle>
          <a:p>
            <a:r>
              <a:t>Body Level One</a:t>
            </a:r>
          </a:p>
          <a:p>
            <a:pPr lvl="1"/>
            <a:r>
              <a:t>Body Level Two</a:t>
            </a:r>
          </a:p>
          <a:p>
            <a:pPr lvl="2"/>
            <a:r>
              <a:t>Body Level Three</a:t>
            </a:r>
          </a:p>
          <a:p>
            <a:pPr lvl="3"/>
            <a:r>
              <a:t>Body Level Four</a:t>
            </a:r>
          </a:p>
          <a:p>
            <a:pPr lvl="4"/>
            <a:r>
              <a:t>Body Level Five</a:t>
            </a:r>
          </a:p>
        </p:txBody>
      </p:sp>
      <p:sp>
        <p:nvSpPr>
          <p:cNvPr id="55" name="Rectangle"/>
          <p:cNvSpPr>
            <a:spLocks noGrp="1"/>
          </p:cNvSpPr>
          <p:nvPr>
            <p:ph type="body" sz="quarter" idx="13"/>
          </p:nvPr>
        </p:nvSpPr>
        <p:spPr>
          <a:xfrm>
            <a:off x="4645025" y="1535112"/>
            <a:ext cx="4041775" cy="639766"/>
          </a:xfrm>
          <a:prstGeom prst="rect">
            <a:avLst/>
          </a:prstGeom>
        </p:spPr>
        <p:txBody>
          <a:bodyPr/>
          <a:lstStyle/>
          <a:p>
            <a:endParaRPr/>
          </a:p>
        </p:txBody>
      </p:sp>
      <p:sp>
        <p:nvSpPr>
          <p:cNvPr id="5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Only">
    <p:spTree>
      <p:nvGrpSpPr>
        <p:cNvPr id="1" name=""/>
        <p:cNvGrpSpPr/>
        <p:nvPr/>
      </p:nvGrpSpPr>
      <p:grpSpPr>
        <a:xfrm>
          <a:off x="0" y="0"/>
          <a:ext cx="0" cy="0"/>
          <a:chOff x="0" y="0"/>
          <a:chExt cx="0" cy="0"/>
        </a:xfrm>
      </p:grpSpPr>
      <p:sp>
        <p:nvSpPr>
          <p:cNvPr id="63" name="Title Text"/>
          <p:cNvSpPr txBox="1">
            <a:spLocks noGrp="1"/>
          </p:cNvSpPr>
          <p:nvPr>
            <p:ph type="title"/>
          </p:nvPr>
        </p:nvSpPr>
        <p:spPr>
          <a:xfrm>
            <a:off x="152400" y="685801"/>
            <a:ext cx="8839200" cy="609599"/>
          </a:xfrm>
          <a:prstGeom prst="rect">
            <a:avLst/>
          </a:prstGeom>
        </p:spPr>
        <p:txBody>
          <a:bodyPr anchor="ctr"/>
          <a:lstStyle>
            <a:lvl1pPr algn="ctr">
              <a:defRPr sz="3200" cap="none"/>
            </a:lvl1pPr>
          </a:lstStyle>
          <a:p>
            <a:r>
              <a:t>Title Text</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Blank">
    <p:spTree>
      <p:nvGrpSpPr>
        <p:cNvPr id="1" name=""/>
        <p:cNvGrpSpPr/>
        <p:nvPr/>
      </p:nvGrpSpPr>
      <p:grpSpPr>
        <a:xfrm>
          <a:off x="0" y="0"/>
          <a:ext cx="0" cy="0"/>
          <a:chOff x="0" y="0"/>
          <a:chExt cx="0" cy="0"/>
        </a:xfrm>
      </p:grpSpPr>
      <p:sp>
        <p:nvSpPr>
          <p:cNvPr id="7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and Vertical Text">
    <p:spTree>
      <p:nvGrpSpPr>
        <p:cNvPr id="1" name=""/>
        <p:cNvGrpSpPr/>
        <p:nvPr/>
      </p:nvGrpSpPr>
      <p:grpSpPr>
        <a:xfrm>
          <a:off x="0" y="0"/>
          <a:ext cx="0" cy="0"/>
          <a:chOff x="0" y="0"/>
          <a:chExt cx="0" cy="0"/>
        </a:xfrm>
      </p:grpSpPr>
      <p:sp>
        <p:nvSpPr>
          <p:cNvPr id="78" name="Title Text"/>
          <p:cNvSpPr txBox="1">
            <a:spLocks noGrp="1"/>
          </p:cNvSpPr>
          <p:nvPr>
            <p:ph type="title"/>
          </p:nvPr>
        </p:nvSpPr>
        <p:spPr>
          <a:xfrm>
            <a:off x="152400" y="685801"/>
            <a:ext cx="8839200" cy="609599"/>
          </a:xfrm>
          <a:prstGeom prst="rect">
            <a:avLst/>
          </a:prstGeom>
        </p:spPr>
        <p:txBody>
          <a:bodyPr anchor="ctr"/>
          <a:lstStyle>
            <a:lvl1pPr algn="ctr">
              <a:defRPr sz="3200" cap="none"/>
            </a:lvl1pPr>
          </a:lstStyle>
          <a:p>
            <a:r>
              <a:t>Title Text</a:t>
            </a:r>
          </a:p>
        </p:txBody>
      </p:sp>
      <p:sp>
        <p:nvSpPr>
          <p:cNvPr id="79" name="Body Level One…"/>
          <p:cNvSpPr txBox="1">
            <a:spLocks noGrp="1"/>
          </p:cNvSpPr>
          <p:nvPr>
            <p:ph type="body" idx="1"/>
          </p:nvPr>
        </p:nvSpPr>
        <p:spPr>
          <a:xfrm>
            <a:off x="685800" y="1981200"/>
            <a:ext cx="7770815" cy="4113213"/>
          </a:xfrm>
          <a:prstGeom prst="rect">
            <a:avLst/>
          </a:prstGeom>
        </p:spPr>
        <p:txBody>
          <a:bodyPr anchor="t"/>
          <a:lstStyle>
            <a:lvl1pPr marL="342900" indent="-342900">
              <a:defRPr sz="2400"/>
            </a:lvl1pPr>
            <a:lvl2pPr marL="342900">
              <a:defRPr sz="2400"/>
            </a:lvl2pPr>
            <a:lvl3pPr marL="342900">
              <a:defRPr sz="2400"/>
            </a:lvl3pPr>
            <a:lvl4pPr marL="342900">
              <a:defRPr sz="2400"/>
            </a:lvl4pPr>
            <a:lvl5pPr marL="342900">
              <a:defRPr sz="2400"/>
            </a:lvl5pPr>
          </a:lstStyle>
          <a:p>
            <a:r>
              <a:t>Body Level One</a:t>
            </a:r>
          </a:p>
          <a:p>
            <a:pPr lvl="1"/>
            <a:r>
              <a:t>Body Level Two</a:t>
            </a:r>
          </a:p>
          <a:p>
            <a:pPr lvl="2"/>
            <a:r>
              <a:t>Body Level Three</a:t>
            </a:r>
          </a:p>
          <a:p>
            <a:pPr lvl="3"/>
            <a:r>
              <a:t>Body Level Four</a:t>
            </a:r>
          </a:p>
          <a:p>
            <a:pPr lvl="4"/>
            <a:r>
              <a:t>Body Level Five</a:t>
            </a: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Vertical Title and Text">
    <p:spTree>
      <p:nvGrpSpPr>
        <p:cNvPr id="1" name=""/>
        <p:cNvGrpSpPr/>
        <p:nvPr/>
      </p:nvGrpSpPr>
      <p:grpSpPr>
        <a:xfrm>
          <a:off x="0" y="0"/>
          <a:ext cx="0" cy="0"/>
          <a:chOff x="0" y="0"/>
          <a:chExt cx="0" cy="0"/>
        </a:xfrm>
      </p:grpSpPr>
      <p:sp>
        <p:nvSpPr>
          <p:cNvPr id="87" name="Title Text"/>
          <p:cNvSpPr txBox="1">
            <a:spLocks noGrp="1"/>
          </p:cNvSpPr>
          <p:nvPr>
            <p:ph type="title"/>
          </p:nvPr>
        </p:nvSpPr>
        <p:spPr>
          <a:xfrm>
            <a:off x="6515100" y="685800"/>
            <a:ext cx="1941516" cy="5408613"/>
          </a:xfrm>
          <a:prstGeom prst="rect">
            <a:avLst/>
          </a:prstGeom>
        </p:spPr>
        <p:txBody>
          <a:bodyPr anchor="ctr"/>
          <a:lstStyle>
            <a:lvl1pPr algn="ctr">
              <a:defRPr sz="3200" cap="none"/>
            </a:lvl1pPr>
          </a:lstStyle>
          <a:p>
            <a:r>
              <a:t>Title Text</a:t>
            </a:r>
          </a:p>
        </p:txBody>
      </p:sp>
      <p:sp>
        <p:nvSpPr>
          <p:cNvPr id="88" name="Body Level One…"/>
          <p:cNvSpPr txBox="1">
            <a:spLocks noGrp="1"/>
          </p:cNvSpPr>
          <p:nvPr>
            <p:ph type="body" idx="1"/>
          </p:nvPr>
        </p:nvSpPr>
        <p:spPr>
          <a:xfrm>
            <a:off x="685800" y="685800"/>
            <a:ext cx="5676900" cy="5408613"/>
          </a:xfrm>
          <a:prstGeom prst="rect">
            <a:avLst/>
          </a:prstGeom>
        </p:spPr>
        <p:txBody>
          <a:bodyPr anchor="t"/>
          <a:lstStyle>
            <a:lvl1pPr marL="342900" indent="-342900">
              <a:defRPr sz="2400"/>
            </a:lvl1pPr>
            <a:lvl2pPr marL="342900">
              <a:defRPr sz="2400"/>
            </a:lvl2pPr>
            <a:lvl3pPr marL="342900">
              <a:defRPr sz="2400"/>
            </a:lvl3pPr>
            <a:lvl4pPr marL="342900">
              <a:defRPr sz="2400"/>
            </a:lvl4pPr>
            <a:lvl5pPr marL="342900">
              <a:defRPr sz="2400"/>
            </a:lvl5pPr>
          </a:lstStyle>
          <a:p>
            <a:r>
              <a:t>Body Level One</a:t>
            </a:r>
          </a:p>
          <a:p>
            <a:pPr lvl="1"/>
            <a:r>
              <a:t>Body Level Two</a:t>
            </a:r>
          </a:p>
          <a:p>
            <a:pPr lvl="2"/>
            <a:r>
              <a:t>Body Level Three</a:t>
            </a:r>
          </a:p>
          <a:p>
            <a:pPr lvl="3"/>
            <a:r>
              <a:t>Body Level Four</a:t>
            </a:r>
          </a:p>
          <a:p>
            <a:pPr lvl="4"/>
            <a:r>
              <a:t>Body Level Five</a:t>
            </a:r>
          </a:p>
        </p:txBody>
      </p:sp>
      <p:sp>
        <p:nvSpPr>
          <p:cNvPr id="8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 name="Line"/>
          <p:cNvSpPr/>
          <p:nvPr/>
        </p:nvSpPr>
        <p:spPr>
          <a:xfrm>
            <a:off x="685797" y="609597"/>
            <a:ext cx="7772404" cy="1594"/>
          </a:xfrm>
          <a:prstGeom prst="line">
            <a:avLst/>
          </a:prstGeom>
          <a:ln w="12600">
            <a:solidFill>
              <a:srgbClr val="000000"/>
            </a:solidFill>
            <a:miter/>
          </a:ln>
        </p:spPr>
        <p:txBody>
          <a:bodyPr lIns="45718" tIns="45718" rIns="45718" bIns="45718"/>
          <a:lstStyle/>
          <a:p>
            <a:endParaRPr/>
          </a:p>
        </p:txBody>
      </p:sp>
      <p:sp>
        <p:nvSpPr>
          <p:cNvPr id="3" name="Submission"/>
          <p:cNvSpPr txBox="1"/>
          <p:nvPr/>
        </p:nvSpPr>
        <p:spPr>
          <a:xfrm>
            <a:off x="684212" y="6475412"/>
            <a:ext cx="724099" cy="184027"/>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1200"/>
            </a:lvl1pPr>
          </a:lstStyle>
          <a:p>
            <a:r>
              <a:t>Submission</a:t>
            </a:r>
          </a:p>
        </p:txBody>
      </p:sp>
      <p:sp>
        <p:nvSpPr>
          <p:cNvPr id="4" name="Line"/>
          <p:cNvSpPr/>
          <p:nvPr/>
        </p:nvSpPr>
        <p:spPr>
          <a:xfrm>
            <a:off x="685797" y="6476998"/>
            <a:ext cx="7848604" cy="1589"/>
          </a:xfrm>
          <a:prstGeom prst="line">
            <a:avLst/>
          </a:prstGeom>
          <a:ln w="12600">
            <a:solidFill>
              <a:srgbClr val="000000"/>
            </a:solidFill>
            <a:miter/>
          </a:ln>
        </p:spPr>
        <p:txBody>
          <a:bodyPr lIns="45718" tIns="45718" rIns="45718" bIns="45718"/>
          <a:lstStyle/>
          <a:p>
            <a:endParaRPr/>
          </a:p>
        </p:txBody>
      </p:sp>
      <p:sp>
        <p:nvSpPr>
          <p:cNvPr id="5" name="doc.: IEEE 802.11-17/xxxxr0"/>
          <p:cNvSpPr txBox="1"/>
          <p:nvPr/>
        </p:nvSpPr>
        <p:spPr>
          <a:xfrm>
            <a:off x="4992161" y="353219"/>
            <a:ext cx="3500464" cy="276999"/>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chor="b">
            <a:spAutoFit/>
          </a:bodyPr>
          <a:lstStyle/>
          <a:p>
            <a:pPr algn="r">
              <a:tabLst>
                <a:tab pos="914400" algn="l"/>
                <a:tab pos="1828800" algn="l"/>
                <a:tab pos="2743200" algn="l"/>
                <a:tab pos="3657600" algn="l"/>
                <a:tab pos="4572000" algn="l"/>
                <a:tab pos="5486400" algn="l"/>
                <a:tab pos="6400800" algn="l"/>
                <a:tab pos="7315200" algn="l"/>
                <a:tab pos="8229600" algn="l"/>
                <a:tab pos="9144000" algn="l"/>
                <a:tab pos="10058400" algn="l"/>
              </a:tabLst>
              <a:defRPr sz="1800" b="1"/>
            </a:pPr>
            <a:r>
              <a:rPr dirty="0"/>
              <a:t>doc.: IEEE 802.11-17/</a:t>
            </a:r>
            <a:r>
              <a:rPr dirty="0" smtClean="0"/>
              <a:t>0666r2</a:t>
            </a:r>
            <a:endParaRPr dirty="0">
              <a:solidFill>
                <a:srgbClr val="FF6600"/>
              </a:solidFill>
            </a:endParaRPr>
          </a:p>
        </p:txBody>
      </p:sp>
      <p:sp>
        <p:nvSpPr>
          <p:cNvPr id="6" name="March 2017"/>
          <p:cNvSpPr txBox="1"/>
          <p:nvPr/>
        </p:nvSpPr>
        <p:spPr>
          <a:xfrm>
            <a:off x="696910" y="329427"/>
            <a:ext cx="2303455" cy="276999"/>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chor="b">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1800" b="1"/>
            </a:lvl1pPr>
          </a:lstStyle>
          <a:p>
            <a:r>
              <a:rPr lang="en-US" dirty="0" smtClean="0"/>
              <a:t>August </a:t>
            </a:r>
            <a:r>
              <a:rPr dirty="0" smtClean="0"/>
              <a:t>2017</a:t>
            </a:r>
            <a:endParaRPr dirty="0"/>
          </a:p>
        </p:txBody>
      </p:sp>
      <p:sp>
        <p:nvSpPr>
          <p:cNvPr id="7" name="Submission"/>
          <p:cNvSpPr txBox="1"/>
          <p:nvPr/>
        </p:nvSpPr>
        <p:spPr>
          <a:xfrm>
            <a:off x="6807220" y="6504244"/>
            <a:ext cx="1767766" cy="184027"/>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spAutoFit/>
          </a:bodyPr>
          <a:lstStyle>
            <a:lvl1pPr algn="r">
              <a:tabLst>
                <a:tab pos="914400" algn="l"/>
                <a:tab pos="1828800" algn="l"/>
                <a:tab pos="2743200" algn="l"/>
                <a:tab pos="3657600" algn="l"/>
                <a:tab pos="4572000" algn="l"/>
                <a:tab pos="5486400" algn="l"/>
                <a:tab pos="6400800" algn="l"/>
                <a:tab pos="7315200" algn="l"/>
                <a:tab pos="8229600" algn="l"/>
                <a:tab pos="9144000" algn="l"/>
                <a:tab pos="10058400" algn="l"/>
              </a:tabLst>
              <a:defRPr sz="1200"/>
            </a:lvl1pPr>
          </a:lstStyle>
          <a:p>
            <a:r>
              <a:t>Marks, et al., Huawei</a:t>
            </a:r>
          </a:p>
        </p:txBody>
      </p:sp>
      <p:sp>
        <p:nvSpPr>
          <p:cNvPr id="8" name="Title Text"/>
          <p:cNvSpPr txBox="1">
            <a:spLocks noGrp="1"/>
          </p:cNvSpPr>
          <p:nvPr>
            <p:ph type="title"/>
          </p:nvPr>
        </p:nvSpPr>
        <p:spPr>
          <a:xfrm>
            <a:off x="722312" y="4406900"/>
            <a:ext cx="7772401" cy="1362075"/>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46079" tIns="46079" rIns="46079" bIns="46079">
            <a:normAutofit/>
          </a:bodyPr>
          <a:lstStyle/>
          <a:p>
            <a:r>
              <a:t>Title Text</a:t>
            </a:r>
          </a:p>
        </p:txBody>
      </p:sp>
      <p:sp>
        <p:nvSpPr>
          <p:cNvPr id="9" name="Body Level One…"/>
          <p:cNvSpPr txBox="1">
            <a:spLocks noGrp="1"/>
          </p:cNvSpPr>
          <p:nvPr>
            <p:ph type="body" idx="1"/>
          </p:nvPr>
        </p:nvSpPr>
        <p:spPr>
          <a:xfrm>
            <a:off x="722312" y="2906713"/>
            <a:ext cx="7772401" cy="1500191"/>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46079" tIns="46079" rIns="46079" bIns="46079" anchor="b">
            <a:normAutofit/>
          </a:bodyPr>
          <a:lstStyle/>
          <a:p>
            <a:r>
              <a:t>Body Level One</a:t>
            </a:r>
          </a:p>
          <a:p>
            <a:pPr lvl="1"/>
            <a:r>
              <a:t>Body Level Two</a:t>
            </a:r>
          </a:p>
          <a:p>
            <a:pPr lvl="2"/>
            <a:r>
              <a:t>Body Level Three</a:t>
            </a:r>
          </a:p>
          <a:p>
            <a:pPr lvl="3"/>
            <a:r>
              <a:t>Body Level Four</a:t>
            </a:r>
          </a:p>
          <a:p>
            <a:pPr lvl="4"/>
            <a:r>
              <a:t>Body Level Five</a:t>
            </a:r>
          </a:p>
        </p:txBody>
      </p:sp>
      <p:sp>
        <p:nvSpPr>
          <p:cNvPr id="10" name="Slide Number"/>
          <p:cNvSpPr txBox="1">
            <a:spLocks noGrp="1"/>
          </p:cNvSpPr>
          <p:nvPr>
            <p:ph type="sldNum" sz="quarter" idx="2"/>
          </p:nvPr>
        </p:nvSpPr>
        <p:spPr>
          <a:xfrm>
            <a:off x="4526756" y="6475412"/>
            <a:ext cx="165101" cy="184027"/>
          </a:xfrm>
          <a:prstGeom prst="rect">
            <a:avLst/>
          </a:prstGeom>
          <a:ln w="12700">
            <a:miter lim="400000"/>
          </a:ln>
        </p:spPr>
        <p:txBody>
          <a:bodyPr wrap="none" lIns="0" tIns="0" rIns="0" bIns="0">
            <a:spAutoFit/>
          </a:bodyPr>
          <a:lstStyle>
            <a:lvl1pPr algn="ctr">
              <a:tabLst>
                <a:tab pos="914400" algn="l"/>
                <a:tab pos="1828800" algn="l"/>
                <a:tab pos="2743200" algn="l"/>
                <a:tab pos="3657600" algn="l"/>
                <a:tab pos="4572000" algn="l"/>
                <a:tab pos="5486400" algn="l"/>
                <a:tab pos="6400800" algn="l"/>
                <a:tab pos="7315200" algn="l"/>
                <a:tab pos="8229600" algn="l"/>
                <a:tab pos="9144000" algn="l"/>
                <a:tab pos="10058400" algn="l"/>
              </a:tabLst>
              <a:defRPr sz="1200"/>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449262" rtl="0" latinLnBrk="0">
        <a:lnSpc>
          <a:spcPct val="100000"/>
        </a:lnSpc>
        <a:spcBef>
          <a:spcPts val="0"/>
        </a:spcBef>
        <a:spcAft>
          <a:spcPts val="0"/>
        </a:spcAft>
        <a:buClrTx/>
        <a:buSzTx/>
        <a:buFontTx/>
        <a:buNone/>
        <a:tabLst/>
        <a:defRPr sz="4000" b="1" i="0" u="none" strike="noStrike" cap="all" spc="0" baseline="0">
          <a:ln>
            <a:noFill/>
          </a:ln>
          <a:solidFill>
            <a:schemeClr val="accent2"/>
          </a:solidFill>
          <a:uFillTx/>
          <a:latin typeface="+mj-lt"/>
          <a:ea typeface="+mj-ea"/>
          <a:cs typeface="+mj-cs"/>
          <a:sym typeface="Times New Roman"/>
        </a:defRPr>
      </a:lvl1pPr>
      <a:lvl2pPr marL="0" marR="0" indent="0" algn="l" defTabSz="449262" rtl="0" latinLnBrk="0">
        <a:lnSpc>
          <a:spcPct val="100000"/>
        </a:lnSpc>
        <a:spcBef>
          <a:spcPts val="0"/>
        </a:spcBef>
        <a:spcAft>
          <a:spcPts val="0"/>
        </a:spcAft>
        <a:buClrTx/>
        <a:buSzTx/>
        <a:buFontTx/>
        <a:buNone/>
        <a:tabLst/>
        <a:defRPr sz="4000" b="1" i="0" u="none" strike="noStrike" cap="all" spc="0" baseline="0">
          <a:ln>
            <a:noFill/>
          </a:ln>
          <a:solidFill>
            <a:schemeClr val="accent2"/>
          </a:solidFill>
          <a:uFillTx/>
          <a:latin typeface="+mj-lt"/>
          <a:ea typeface="+mj-ea"/>
          <a:cs typeface="+mj-cs"/>
          <a:sym typeface="Times New Roman"/>
        </a:defRPr>
      </a:lvl2pPr>
      <a:lvl3pPr marL="0" marR="0" indent="0" algn="l" defTabSz="449262" rtl="0" latinLnBrk="0">
        <a:lnSpc>
          <a:spcPct val="100000"/>
        </a:lnSpc>
        <a:spcBef>
          <a:spcPts val="0"/>
        </a:spcBef>
        <a:spcAft>
          <a:spcPts val="0"/>
        </a:spcAft>
        <a:buClrTx/>
        <a:buSzTx/>
        <a:buFontTx/>
        <a:buNone/>
        <a:tabLst/>
        <a:defRPr sz="4000" b="1" i="0" u="none" strike="noStrike" cap="all" spc="0" baseline="0">
          <a:ln>
            <a:noFill/>
          </a:ln>
          <a:solidFill>
            <a:schemeClr val="accent2"/>
          </a:solidFill>
          <a:uFillTx/>
          <a:latin typeface="+mj-lt"/>
          <a:ea typeface="+mj-ea"/>
          <a:cs typeface="+mj-cs"/>
          <a:sym typeface="Times New Roman"/>
        </a:defRPr>
      </a:lvl3pPr>
      <a:lvl4pPr marL="0" marR="0" indent="0" algn="l" defTabSz="449262" rtl="0" latinLnBrk="0">
        <a:lnSpc>
          <a:spcPct val="100000"/>
        </a:lnSpc>
        <a:spcBef>
          <a:spcPts val="0"/>
        </a:spcBef>
        <a:spcAft>
          <a:spcPts val="0"/>
        </a:spcAft>
        <a:buClrTx/>
        <a:buSzTx/>
        <a:buFontTx/>
        <a:buNone/>
        <a:tabLst/>
        <a:defRPr sz="4000" b="1" i="0" u="none" strike="noStrike" cap="all" spc="0" baseline="0">
          <a:ln>
            <a:noFill/>
          </a:ln>
          <a:solidFill>
            <a:schemeClr val="accent2"/>
          </a:solidFill>
          <a:uFillTx/>
          <a:latin typeface="+mj-lt"/>
          <a:ea typeface="+mj-ea"/>
          <a:cs typeface="+mj-cs"/>
          <a:sym typeface="Times New Roman"/>
        </a:defRPr>
      </a:lvl4pPr>
      <a:lvl5pPr marL="0" marR="0" indent="0" algn="l" defTabSz="449262" rtl="0" latinLnBrk="0">
        <a:lnSpc>
          <a:spcPct val="100000"/>
        </a:lnSpc>
        <a:spcBef>
          <a:spcPts val="0"/>
        </a:spcBef>
        <a:spcAft>
          <a:spcPts val="0"/>
        </a:spcAft>
        <a:buClrTx/>
        <a:buSzTx/>
        <a:buFontTx/>
        <a:buNone/>
        <a:tabLst/>
        <a:defRPr sz="4000" b="1" i="0" u="none" strike="noStrike" cap="all" spc="0" baseline="0">
          <a:ln>
            <a:noFill/>
          </a:ln>
          <a:solidFill>
            <a:schemeClr val="accent2"/>
          </a:solidFill>
          <a:uFillTx/>
          <a:latin typeface="+mj-lt"/>
          <a:ea typeface="+mj-ea"/>
          <a:cs typeface="+mj-cs"/>
          <a:sym typeface="Times New Roman"/>
        </a:defRPr>
      </a:lvl5pPr>
      <a:lvl6pPr marL="0" marR="0" indent="0" algn="l" defTabSz="449262" rtl="0" latinLnBrk="0">
        <a:lnSpc>
          <a:spcPct val="100000"/>
        </a:lnSpc>
        <a:spcBef>
          <a:spcPts val="0"/>
        </a:spcBef>
        <a:spcAft>
          <a:spcPts val="0"/>
        </a:spcAft>
        <a:buClrTx/>
        <a:buSzTx/>
        <a:buFontTx/>
        <a:buNone/>
        <a:tabLst/>
        <a:defRPr sz="4000" b="1" i="0" u="none" strike="noStrike" cap="all" spc="0" baseline="0">
          <a:ln>
            <a:noFill/>
          </a:ln>
          <a:solidFill>
            <a:schemeClr val="accent2"/>
          </a:solidFill>
          <a:uFillTx/>
          <a:latin typeface="+mj-lt"/>
          <a:ea typeface="+mj-ea"/>
          <a:cs typeface="+mj-cs"/>
          <a:sym typeface="Times New Roman"/>
        </a:defRPr>
      </a:lvl6pPr>
      <a:lvl7pPr marL="0" marR="0" indent="0" algn="l" defTabSz="449262" rtl="0" latinLnBrk="0">
        <a:lnSpc>
          <a:spcPct val="100000"/>
        </a:lnSpc>
        <a:spcBef>
          <a:spcPts val="0"/>
        </a:spcBef>
        <a:spcAft>
          <a:spcPts val="0"/>
        </a:spcAft>
        <a:buClrTx/>
        <a:buSzTx/>
        <a:buFontTx/>
        <a:buNone/>
        <a:tabLst/>
        <a:defRPr sz="4000" b="1" i="0" u="none" strike="noStrike" cap="all" spc="0" baseline="0">
          <a:ln>
            <a:noFill/>
          </a:ln>
          <a:solidFill>
            <a:schemeClr val="accent2"/>
          </a:solidFill>
          <a:uFillTx/>
          <a:latin typeface="+mj-lt"/>
          <a:ea typeface="+mj-ea"/>
          <a:cs typeface="+mj-cs"/>
          <a:sym typeface="Times New Roman"/>
        </a:defRPr>
      </a:lvl7pPr>
      <a:lvl8pPr marL="0" marR="0" indent="0" algn="l" defTabSz="449262" rtl="0" latinLnBrk="0">
        <a:lnSpc>
          <a:spcPct val="100000"/>
        </a:lnSpc>
        <a:spcBef>
          <a:spcPts val="0"/>
        </a:spcBef>
        <a:spcAft>
          <a:spcPts val="0"/>
        </a:spcAft>
        <a:buClrTx/>
        <a:buSzTx/>
        <a:buFontTx/>
        <a:buNone/>
        <a:tabLst/>
        <a:defRPr sz="4000" b="1" i="0" u="none" strike="noStrike" cap="all" spc="0" baseline="0">
          <a:ln>
            <a:noFill/>
          </a:ln>
          <a:solidFill>
            <a:schemeClr val="accent2"/>
          </a:solidFill>
          <a:uFillTx/>
          <a:latin typeface="+mj-lt"/>
          <a:ea typeface="+mj-ea"/>
          <a:cs typeface="+mj-cs"/>
          <a:sym typeface="Times New Roman"/>
        </a:defRPr>
      </a:lvl8pPr>
      <a:lvl9pPr marL="0" marR="0" indent="0" algn="l" defTabSz="449262" rtl="0" latinLnBrk="0">
        <a:lnSpc>
          <a:spcPct val="100000"/>
        </a:lnSpc>
        <a:spcBef>
          <a:spcPts val="0"/>
        </a:spcBef>
        <a:spcAft>
          <a:spcPts val="0"/>
        </a:spcAft>
        <a:buClrTx/>
        <a:buSzTx/>
        <a:buFontTx/>
        <a:buNone/>
        <a:tabLst/>
        <a:defRPr sz="4000" b="1" i="0" u="none" strike="noStrike" cap="all" spc="0" baseline="0">
          <a:ln>
            <a:noFill/>
          </a:ln>
          <a:solidFill>
            <a:schemeClr val="accent2"/>
          </a:solidFill>
          <a:uFillTx/>
          <a:latin typeface="+mj-lt"/>
          <a:ea typeface="+mj-ea"/>
          <a:cs typeface="+mj-cs"/>
          <a:sym typeface="Times New Roman"/>
        </a:defRPr>
      </a:lvl9pPr>
    </p:titleStyle>
    <p:bodyStyle>
      <a:lvl1pPr marL="0" marR="0" indent="0" algn="l" defTabSz="449262" rtl="0" latinLnBrk="0">
        <a:lnSpc>
          <a:spcPct val="100000"/>
        </a:lnSpc>
        <a:spcBef>
          <a:spcPts val="600"/>
        </a:spcBef>
        <a:spcAft>
          <a:spcPts val="0"/>
        </a:spcAft>
        <a:buClrTx/>
        <a:buSzTx/>
        <a:buFontTx/>
        <a:buNone/>
        <a:tabLst/>
        <a:defRPr sz="2000" b="1" i="0" u="none" strike="noStrike" cap="none" spc="0" baseline="0">
          <a:ln>
            <a:noFill/>
          </a:ln>
          <a:solidFill>
            <a:srgbClr val="000000"/>
          </a:solidFill>
          <a:uFillTx/>
          <a:latin typeface="+mj-lt"/>
          <a:ea typeface="+mj-ea"/>
          <a:cs typeface="+mj-cs"/>
          <a:sym typeface="Times New Roman"/>
        </a:defRPr>
      </a:lvl1pPr>
      <a:lvl2pPr marL="0" marR="0" indent="0" algn="l" defTabSz="449262" rtl="0" latinLnBrk="0">
        <a:lnSpc>
          <a:spcPct val="100000"/>
        </a:lnSpc>
        <a:spcBef>
          <a:spcPts val="600"/>
        </a:spcBef>
        <a:spcAft>
          <a:spcPts val="0"/>
        </a:spcAft>
        <a:buClrTx/>
        <a:buSzTx/>
        <a:buFontTx/>
        <a:buNone/>
        <a:tabLst/>
        <a:defRPr sz="2000" b="1" i="0" u="none" strike="noStrike" cap="none" spc="0" baseline="0">
          <a:ln>
            <a:noFill/>
          </a:ln>
          <a:solidFill>
            <a:srgbClr val="000000"/>
          </a:solidFill>
          <a:uFillTx/>
          <a:latin typeface="+mj-lt"/>
          <a:ea typeface="+mj-ea"/>
          <a:cs typeface="+mj-cs"/>
          <a:sym typeface="Times New Roman"/>
        </a:defRPr>
      </a:lvl2pPr>
      <a:lvl3pPr marL="0" marR="0" indent="0" algn="l" defTabSz="449262" rtl="0" latinLnBrk="0">
        <a:lnSpc>
          <a:spcPct val="100000"/>
        </a:lnSpc>
        <a:spcBef>
          <a:spcPts val="600"/>
        </a:spcBef>
        <a:spcAft>
          <a:spcPts val="0"/>
        </a:spcAft>
        <a:buClrTx/>
        <a:buSzTx/>
        <a:buFontTx/>
        <a:buNone/>
        <a:tabLst/>
        <a:defRPr sz="2000" b="1" i="0" u="none" strike="noStrike" cap="none" spc="0" baseline="0">
          <a:ln>
            <a:noFill/>
          </a:ln>
          <a:solidFill>
            <a:srgbClr val="000000"/>
          </a:solidFill>
          <a:uFillTx/>
          <a:latin typeface="+mj-lt"/>
          <a:ea typeface="+mj-ea"/>
          <a:cs typeface="+mj-cs"/>
          <a:sym typeface="Times New Roman"/>
        </a:defRPr>
      </a:lvl3pPr>
      <a:lvl4pPr marL="0" marR="0" indent="0" algn="l" defTabSz="449262" rtl="0" latinLnBrk="0">
        <a:lnSpc>
          <a:spcPct val="100000"/>
        </a:lnSpc>
        <a:spcBef>
          <a:spcPts val="600"/>
        </a:spcBef>
        <a:spcAft>
          <a:spcPts val="0"/>
        </a:spcAft>
        <a:buClrTx/>
        <a:buSzTx/>
        <a:buFontTx/>
        <a:buNone/>
        <a:tabLst/>
        <a:defRPr sz="2000" b="1" i="0" u="none" strike="noStrike" cap="none" spc="0" baseline="0">
          <a:ln>
            <a:noFill/>
          </a:ln>
          <a:solidFill>
            <a:srgbClr val="000000"/>
          </a:solidFill>
          <a:uFillTx/>
          <a:latin typeface="+mj-lt"/>
          <a:ea typeface="+mj-ea"/>
          <a:cs typeface="+mj-cs"/>
          <a:sym typeface="Times New Roman"/>
        </a:defRPr>
      </a:lvl4pPr>
      <a:lvl5pPr marL="0" marR="0" indent="0" algn="l" defTabSz="449262" rtl="0" latinLnBrk="0">
        <a:lnSpc>
          <a:spcPct val="100000"/>
        </a:lnSpc>
        <a:spcBef>
          <a:spcPts val="600"/>
        </a:spcBef>
        <a:spcAft>
          <a:spcPts val="0"/>
        </a:spcAft>
        <a:buClrTx/>
        <a:buSzTx/>
        <a:buFontTx/>
        <a:buNone/>
        <a:tabLst/>
        <a:defRPr sz="2000" b="1" i="0" u="none" strike="noStrike" cap="none" spc="0" baseline="0">
          <a:ln>
            <a:noFill/>
          </a:ln>
          <a:solidFill>
            <a:srgbClr val="000000"/>
          </a:solidFill>
          <a:uFillTx/>
          <a:latin typeface="+mj-lt"/>
          <a:ea typeface="+mj-ea"/>
          <a:cs typeface="+mj-cs"/>
          <a:sym typeface="Times New Roman"/>
        </a:defRPr>
      </a:lvl5pPr>
      <a:lvl6pPr marL="0" marR="0" indent="0" algn="l" defTabSz="449262" rtl="0" latinLnBrk="0">
        <a:lnSpc>
          <a:spcPct val="100000"/>
        </a:lnSpc>
        <a:spcBef>
          <a:spcPts val="600"/>
        </a:spcBef>
        <a:spcAft>
          <a:spcPts val="0"/>
        </a:spcAft>
        <a:buClrTx/>
        <a:buSzTx/>
        <a:buFontTx/>
        <a:buNone/>
        <a:tabLst/>
        <a:defRPr sz="2000" b="1" i="0" u="none" strike="noStrike" cap="none" spc="0" baseline="0">
          <a:ln>
            <a:noFill/>
          </a:ln>
          <a:solidFill>
            <a:srgbClr val="000000"/>
          </a:solidFill>
          <a:uFillTx/>
          <a:latin typeface="+mj-lt"/>
          <a:ea typeface="+mj-ea"/>
          <a:cs typeface="+mj-cs"/>
          <a:sym typeface="Times New Roman"/>
        </a:defRPr>
      </a:lvl6pPr>
      <a:lvl7pPr marL="0" marR="0" indent="0" algn="l" defTabSz="449262" rtl="0" latinLnBrk="0">
        <a:lnSpc>
          <a:spcPct val="100000"/>
        </a:lnSpc>
        <a:spcBef>
          <a:spcPts val="600"/>
        </a:spcBef>
        <a:spcAft>
          <a:spcPts val="0"/>
        </a:spcAft>
        <a:buClrTx/>
        <a:buSzTx/>
        <a:buFontTx/>
        <a:buNone/>
        <a:tabLst/>
        <a:defRPr sz="2000" b="1" i="0" u="none" strike="noStrike" cap="none" spc="0" baseline="0">
          <a:ln>
            <a:noFill/>
          </a:ln>
          <a:solidFill>
            <a:srgbClr val="000000"/>
          </a:solidFill>
          <a:uFillTx/>
          <a:latin typeface="+mj-lt"/>
          <a:ea typeface="+mj-ea"/>
          <a:cs typeface="+mj-cs"/>
          <a:sym typeface="Times New Roman"/>
        </a:defRPr>
      </a:lvl7pPr>
      <a:lvl8pPr marL="0" marR="0" indent="0" algn="l" defTabSz="449262" rtl="0" latinLnBrk="0">
        <a:lnSpc>
          <a:spcPct val="100000"/>
        </a:lnSpc>
        <a:spcBef>
          <a:spcPts val="600"/>
        </a:spcBef>
        <a:spcAft>
          <a:spcPts val="0"/>
        </a:spcAft>
        <a:buClrTx/>
        <a:buSzTx/>
        <a:buFontTx/>
        <a:buNone/>
        <a:tabLst/>
        <a:defRPr sz="2000" b="1" i="0" u="none" strike="noStrike" cap="none" spc="0" baseline="0">
          <a:ln>
            <a:noFill/>
          </a:ln>
          <a:solidFill>
            <a:srgbClr val="000000"/>
          </a:solidFill>
          <a:uFillTx/>
          <a:latin typeface="+mj-lt"/>
          <a:ea typeface="+mj-ea"/>
          <a:cs typeface="+mj-cs"/>
          <a:sym typeface="Times New Roman"/>
        </a:defRPr>
      </a:lvl8pPr>
      <a:lvl9pPr marL="0" marR="0" indent="0" algn="l" defTabSz="449262" rtl="0" latinLnBrk="0">
        <a:lnSpc>
          <a:spcPct val="100000"/>
        </a:lnSpc>
        <a:spcBef>
          <a:spcPts val="600"/>
        </a:spcBef>
        <a:spcAft>
          <a:spcPts val="0"/>
        </a:spcAft>
        <a:buClrTx/>
        <a:buSzTx/>
        <a:buFontTx/>
        <a:buNone/>
        <a:tabLst/>
        <a:defRPr sz="2000" b="1" i="0" u="none" strike="noStrike" cap="none" spc="0" baseline="0">
          <a:ln>
            <a:noFill/>
          </a:ln>
          <a:solidFill>
            <a:srgbClr val="000000"/>
          </a:solidFill>
          <a:uFillTx/>
          <a:latin typeface="+mj-lt"/>
          <a:ea typeface="+mj-ea"/>
          <a:cs typeface="+mj-cs"/>
          <a:sym typeface="Times New Roman"/>
        </a:defRPr>
      </a:lvl9pPr>
    </p:bodyStyle>
    <p:otherStyle>
      <a:lvl1pPr marL="0" marR="0" indent="0" algn="ctr" defTabSz="449262" rtl="0" latinLnBrk="0">
        <a:lnSpc>
          <a:spcPct val="100000"/>
        </a:lnSpc>
        <a:spcBef>
          <a:spcPts val="0"/>
        </a:spcBef>
        <a:spcAft>
          <a:spcPts val="0"/>
        </a:spcAft>
        <a:buClrTx/>
        <a:buSz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defRPr sz="1200" b="0" i="0" u="none" strike="noStrike" cap="none" spc="0" baseline="0">
          <a:ln>
            <a:noFill/>
          </a:ln>
          <a:solidFill>
            <a:schemeClr val="tx1"/>
          </a:solidFill>
          <a:uFillTx/>
          <a:latin typeface="+mn-lt"/>
          <a:ea typeface="+mn-ea"/>
          <a:cs typeface="+mn-cs"/>
          <a:sym typeface="Times New Roman"/>
        </a:defRPr>
      </a:lvl1pPr>
      <a:lvl2pPr marL="0" marR="0" indent="0" algn="ctr" defTabSz="449262" rtl="0" latinLnBrk="0">
        <a:lnSpc>
          <a:spcPct val="100000"/>
        </a:lnSpc>
        <a:spcBef>
          <a:spcPts val="0"/>
        </a:spcBef>
        <a:spcAft>
          <a:spcPts val="0"/>
        </a:spcAft>
        <a:buClrTx/>
        <a:buSz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defRPr sz="1200" b="0" i="0" u="none" strike="noStrike" cap="none" spc="0" baseline="0">
          <a:ln>
            <a:noFill/>
          </a:ln>
          <a:solidFill>
            <a:schemeClr val="tx1"/>
          </a:solidFill>
          <a:uFillTx/>
          <a:latin typeface="+mn-lt"/>
          <a:ea typeface="+mn-ea"/>
          <a:cs typeface="+mn-cs"/>
          <a:sym typeface="Times New Roman"/>
        </a:defRPr>
      </a:lvl2pPr>
      <a:lvl3pPr marL="0" marR="0" indent="0" algn="ctr" defTabSz="449262" rtl="0" latinLnBrk="0">
        <a:lnSpc>
          <a:spcPct val="100000"/>
        </a:lnSpc>
        <a:spcBef>
          <a:spcPts val="0"/>
        </a:spcBef>
        <a:spcAft>
          <a:spcPts val="0"/>
        </a:spcAft>
        <a:buClrTx/>
        <a:buSz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defRPr sz="1200" b="0" i="0" u="none" strike="noStrike" cap="none" spc="0" baseline="0">
          <a:ln>
            <a:noFill/>
          </a:ln>
          <a:solidFill>
            <a:schemeClr val="tx1"/>
          </a:solidFill>
          <a:uFillTx/>
          <a:latin typeface="+mn-lt"/>
          <a:ea typeface="+mn-ea"/>
          <a:cs typeface="+mn-cs"/>
          <a:sym typeface="Times New Roman"/>
        </a:defRPr>
      </a:lvl3pPr>
      <a:lvl4pPr marL="0" marR="0" indent="0" algn="ctr" defTabSz="449262" rtl="0" latinLnBrk="0">
        <a:lnSpc>
          <a:spcPct val="100000"/>
        </a:lnSpc>
        <a:spcBef>
          <a:spcPts val="0"/>
        </a:spcBef>
        <a:spcAft>
          <a:spcPts val="0"/>
        </a:spcAft>
        <a:buClrTx/>
        <a:buSz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defRPr sz="1200" b="0" i="0" u="none" strike="noStrike" cap="none" spc="0" baseline="0">
          <a:ln>
            <a:noFill/>
          </a:ln>
          <a:solidFill>
            <a:schemeClr val="tx1"/>
          </a:solidFill>
          <a:uFillTx/>
          <a:latin typeface="+mn-lt"/>
          <a:ea typeface="+mn-ea"/>
          <a:cs typeface="+mn-cs"/>
          <a:sym typeface="Times New Roman"/>
        </a:defRPr>
      </a:lvl4pPr>
      <a:lvl5pPr marL="0" marR="0" indent="0" algn="ctr" defTabSz="449262" rtl="0" latinLnBrk="0">
        <a:lnSpc>
          <a:spcPct val="100000"/>
        </a:lnSpc>
        <a:spcBef>
          <a:spcPts val="0"/>
        </a:spcBef>
        <a:spcAft>
          <a:spcPts val="0"/>
        </a:spcAft>
        <a:buClrTx/>
        <a:buSz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defRPr sz="1200" b="0" i="0" u="none" strike="noStrike" cap="none" spc="0" baseline="0">
          <a:ln>
            <a:noFill/>
          </a:ln>
          <a:solidFill>
            <a:schemeClr val="tx1"/>
          </a:solidFill>
          <a:uFillTx/>
          <a:latin typeface="+mn-lt"/>
          <a:ea typeface="+mn-ea"/>
          <a:cs typeface="+mn-cs"/>
          <a:sym typeface="Times New Roman"/>
        </a:defRPr>
      </a:lvl5pPr>
      <a:lvl6pPr marL="0" marR="0" indent="0" algn="ctr" defTabSz="449262" rtl="0" latinLnBrk="0">
        <a:lnSpc>
          <a:spcPct val="100000"/>
        </a:lnSpc>
        <a:spcBef>
          <a:spcPts val="0"/>
        </a:spcBef>
        <a:spcAft>
          <a:spcPts val="0"/>
        </a:spcAft>
        <a:buClrTx/>
        <a:buSz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defRPr sz="1200" b="0" i="0" u="none" strike="noStrike" cap="none" spc="0" baseline="0">
          <a:ln>
            <a:noFill/>
          </a:ln>
          <a:solidFill>
            <a:schemeClr val="tx1"/>
          </a:solidFill>
          <a:uFillTx/>
          <a:latin typeface="+mn-lt"/>
          <a:ea typeface="+mn-ea"/>
          <a:cs typeface="+mn-cs"/>
          <a:sym typeface="Times New Roman"/>
        </a:defRPr>
      </a:lvl6pPr>
      <a:lvl7pPr marL="0" marR="0" indent="0" algn="ctr" defTabSz="449262" rtl="0" latinLnBrk="0">
        <a:lnSpc>
          <a:spcPct val="100000"/>
        </a:lnSpc>
        <a:spcBef>
          <a:spcPts val="0"/>
        </a:spcBef>
        <a:spcAft>
          <a:spcPts val="0"/>
        </a:spcAft>
        <a:buClrTx/>
        <a:buSz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defRPr sz="1200" b="0" i="0" u="none" strike="noStrike" cap="none" spc="0" baseline="0">
          <a:ln>
            <a:noFill/>
          </a:ln>
          <a:solidFill>
            <a:schemeClr val="tx1"/>
          </a:solidFill>
          <a:uFillTx/>
          <a:latin typeface="+mn-lt"/>
          <a:ea typeface="+mn-ea"/>
          <a:cs typeface="+mn-cs"/>
          <a:sym typeface="Times New Roman"/>
        </a:defRPr>
      </a:lvl7pPr>
      <a:lvl8pPr marL="0" marR="0" indent="0" algn="ctr" defTabSz="449262" rtl="0" latinLnBrk="0">
        <a:lnSpc>
          <a:spcPct val="100000"/>
        </a:lnSpc>
        <a:spcBef>
          <a:spcPts val="0"/>
        </a:spcBef>
        <a:spcAft>
          <a:spcPts val="0"/>
        </a:spcAft>
        <a:buClrTx/>
        <a:buSz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defRPr sz="1200" b="0" i="0" u="none" strike="noStrike" cap="none" spc="0" baseline="0">
          <a:ln>
            <a:noFill/>
          </a:ln>
          <a:solidFill>
            <a:schemeClr val="tx1"/>
          </a:solidFill>
          <a:uFillTx/>
          <a:latin typeface="+mn-lt"/>
          <a:ea typeface="+mn-ea"/>
          <a:cs typeface="+mn-cs"/>
          <a:sym typeface="Times New Roman"/>
        </a:defRPr>
      </a:lvl8pPr>
      <a:lvl9pPr marL="0" marR="0" indent="0" algn="ctr" defTabSz="449262" rtl="0" latinLnBrk="0">
        <a:lnSpc>
          <a:spcPct val="100000"/>
        </a:lnSpc>
        <a:spcBef>
          <a:spcPts val="0"/>
        </a:spcBef>
        <a:spcAft>
          <a:spcPts val="0"/>
        </a:spcAft>
        <a:buClrTx/>
        <a:buSz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defRPr sz="1200" b="0" i="0" u="none" strike="noStrike" cap="none" spc="0" baseline="0">
          <a:ln>
            <a:noFill/>
          </a:ln>
          <a:solidFill>
            <a:schemeClr val="tx1"/>
          </a:solidFill>
          <a:uFillTx/>
          <a:latin typeface="+mn-lt"/>
          <a:ea typeface="+mn-ea"/>
          <a:cs typeface="+mn-cs"/>
          <a:sym typeface="Times New Roman"/>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pdf"/><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pdf"/><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pdf"/><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pdf"/><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df"/><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df"/><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 name="Slide Number"/>
          <p:cNvSpPr txBox="1">
            <a:spLocks noGrp="1"/>
          </p:cNvSpPr>
          <p:nvPr>
            <p:ph type="sldNum" sz="quarter" idx="4294967295"/>
          </p:nvPr>
        </p:nvSpPr>
        <p:spPr>
          <a:xfrm>
            <a:off x="4545804" y="6475412"/>
            <a:ext cx="127001" cy="184027"/>
          </a:xfrm>
          <a:prstGeom prst="rect">
            <a:avLst/>
          </a:prstGeom>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a:lstStyle/>
          <a:p>
            <a:fld id="{86CB4B4D-7CA3-9044-876B-883B54F8677D}" type="slidenum">
              <a:rPr/>
              <a:pPr/>
              <a:t>1</a:t>
            </a:fld>
            <a:endParaRPr/>
          </a:p>
        </p:txBody>
      </p:sp>
      <p:sp>
        <p:nvSpPr>
          <p:cNvPr id="99" name="Multiple AP Coordinated Synchronous  Extended Service Set (MACSESS): It's About Time"/>
          <p:cNvSpPr txBox="1">
            <a:spLocks noGrp="1"/>
          </p:cNvSpPr>
          <p:nvPr>
            <p:ph type="title"/>
          </p:nvPr>
        </p:nvSpPr>
        <p:spPr>
          <a:xfrm>
            <a:off x="685800" y="1066800"/>
            <a:ext cx="7772400" cy="1905000"/>
          </a:xfrm>
          <a:prstGeom prst="rect">
            <a:avLst/>
          </a:prstGeom>
        </p:spPr>
        <p:txBody>
          <a:bodyPr/>
          <a:lstStyle/>
          <a:p>
            <a:pPr defTabSz="444768">
              <a:tabLst>
                <a:tab pos="901700" algn="l"/>
                <a:tab pos="1803400" algn="l"/>
                <a:tab pos="2705100" algn="l"/>
                <a:tab pos="3619500" algn="l"/>
                <a:tab pos="4521200" algn="l"/>
                <a:tab pos="5422900" algn="l"/>
                <a:tab pos="6324600" algn="l"/>
                <a:tab pos="7239000" algn="l"/>
                <a:tab pos="8140700" algn="l"/>
                <a:tab pos="9042400" algn="l"/>
                <a:tab pos="9956800" algn="l"/>
              </a:tabLst>
              <a:defRPr sz="3100"/>
            </a:pPr>
            <a:r>
              <a:rPr dirty="0"/>
              <a:t> TBTT Information Field Type (TIFT)</a:t>
            </a:r>
            <a:br>
              <a:rPr dirty="0"/>
            </a:br>
            <a:r>
              <a:rPr dirty="0"/>
              <a:t>Clarification for P802.11REVmd</a:t>
            </a:r>
          </a:p>
        </p:txBody>
      </p:sp>
      <p:sp>
        <p:nvSpPr>
          <p:cNvPr id="100" name="Date: 2017-03-14"/>
          <p:cNvSpPr txBox="1">
            <a:spLocks noGrp="1"/>
          </p:cNvSpPr>
          <p:nvPr>
            <p:ph type="body" sz="quarter" idx="1"/>
          </p:nvPr>
        </p:nvSpPr>
        <p:spPr>
          <a:xfrm>
            <a:off x="685800" y="3046409"/>
            <a:ext cx="7772400" cy="396879"/>
          </a:xfrm>
          <a:prstGeom prst="rect">
            <a:avLst/>
          </a:prstGeom>
        </p:spPr>
        <p:txBody>
          <a:bodyPr/>
          <a:lstStyle/>
          <a:p>
            <a:pPr algn="ctr">
              <a:lnSpc>
                <a:spcPct val="90000"/>
              </a:lnSpc>
              <a:spcBef>
                <a:spcPts val="500"/>
              </a:spcBef>
              <a:tabLst>
                <a:tab pos="901700" algn="l"/>
                <a:tab pos="1816100" algn="l"/>
                <a:tab pos="2730500" algn="l"/>
                <a:tab pos="3644900" algn="l"/>
                <a:tab pos="4559300" algn="l"/>
                <a:tab pos="5473700" algn="l"/>
                <a:tab pos="6388100" algn="l"/>
                <a:tab pos="7302500" algn="l"/>
                <a:tab pos="8216900" algn="l"/>
                <a:tab pos="9131300" algn="l"/>
                <a:tab pos="10045700" algn="l"/>
              </a:tabLst>
              <a:defRPr sz="2000"/>
            </a:pPr>
            <a:r>
              <a:rPr dirty="0"/>
              <a:t>Date:</a:t>
            </a:r>
            <a:r>
              <a:rPr b="0" dirty="0"/>
              <a:t> 2017-08</a:t>
            </a:r>
            <a:r>
              <a:rPr b="0" dirty="0" smtClean="0"/>
              <a:t>-</a:t>
            </a:r>
            <a:r>
              <a:rPr lang="en-US" b="0" dirty="0" smtClean="0"/>
              <a:t>14</a:t>
            </a:r>
            <a:endParaRPr b="0" dirty="0"/>
          </a:p>
        </p:txBody>
      </p:sp>
      <p:sp>
        <p:nvSpPr>
          <p:cNvPr id="101" name="Authors:"/>
          <p:cNvSpPr txBox="1"/>
          <p:nvPr/>
        </p:nvSpPr>
        <p:spPr>
          <a:xfrm>
            <a:off x="533400" y="3484562"/>
            <a:ext cx="1447800" cy="373469"/>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46079" tIns="46079" rIns="46079" bIns="46079">
            <a:spAutoFit/>
          </a:bodyPr>
          <a:lstStyle>
            <a:lvl1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lvl1pPr>
          </a:lstStyle>
          <a:p>
            <a:r>
              <a:t>Authors:</a:t>
            </a:r>
          </a:p>
        </p:txBody>
      </p:sp>
      <p:graphicFrame>
        <p:nvGraphicFramePr>
          <p:cNvPr id="102" name="Table"/>
          <p:cNvGraphicFramePr/>
          <p:nvPr/>
        </p:nvGraphicFramePr>
        <p:xfrm>
          <a:off x="733933" y="3921125"/>
          <a:ext cx="7572756" cy="2465795"/>
        </p:xfrm>
        <a:graphic>
          <a:graphicData uri="http://schemas.openxmlformats.org/drawingml/2006/table">
            <a:tbl>
              <a:tblPr firstRow="1" bandRow="1">
                <a:tableStyleId>{4C3C2611-4C71-4FC5-86AE-919BDF0F9419}</a:tableStyleId>
              </a:tblPr>
              <a:tblGrid>
                <a:gridCol w="1547009"/>
                <a:gridCol w="1075662"/>
                <a:gridCol w="2101849"/>
                <a:gridCol w="1016841"/>
                <a:gridCol w="1831395"/>
              </a:tblGrid>
              <a:tr h="493159">
                <a:tc>
                  <a:txBody>
                    <a:bodyPr/>
                    <a:lstStyle/>
                    <a:p>
                      <a:pPr algn="l">
                        <a:defRPr sz="1800" b="0">
                          <a:solidFill>
                            <a:srgbClr val="000000"/>
                          </a:solidFill>
                        </a:defRPr>
                      </a:pPr>
                      <a:r>
                        <a:rPr sz="1200" b="1"/>
                        <a:t>Name</a:t>
                      </a:r>
                    </a:p>
                  </a:txBody>
                  <a:tcPr marL="0" marR="0" marT="0" marB="0" anchor="ctr" horzOverflow="overflow">
                    <a:lnL w="25400">
                      <a:solidFill>
                        <a:srgbClr val="535353"/>
                      </a:solidFill>
                    </a:lnL>
                    <a:lnR w="12700">
                      <a:solidFill>
                        <a:srgbClr val="535353"/>
                      </a:solidFill>
                    </a:lnR>
                    <a:lnT w="25400">
                      <a:solidFill>
                        <a:srgbClr val="535353"/>
                      </a:solidFill>
                    </a:lnT>
                    <a:lnB w="25400">
                      <a:solidFill>
                        <a:srgbClr val="535353"/>
                      </a:solidFill>
                    </a:lnB>
                    <a:noFill/>
                  </a:tcPr>
                </a:tc>
                <a:tc>
                  <a:txBody>
                    <a:bodyPr/>
                    <a:lstStyle/>
                    <a:p>
                      <a:pPr algn="l">
                        <a:defRPr sz="1800" b="0">
                          <a:solidFill>
                            <a:srgbClr val="000000"/>
                          </a:solidFill>
                        </a:defRPr>
                      </a:pPr>
                      <a:r>
                        <a:rPr sz="1200" b="1"/>
                        <a:t>Affiliations</a:t>
                      </a:r>
                    </a:p>
                  </a:txBody>
                  <a:tcPr marL="0" marR="0" marT="0" marB="0" anchor="ctr" horzOverflow="overflow">
                    <a:lnL w="12700">
                      <a:solidFill>
                        <a:srgbClr val="535353"/>
                      </a:solidFill>
                    </a:lnL>
                    <a:lnR w="12700">
                      <a:solidFill>
                        <a:srgbClr val="535353"/>
                      </a:solidFill>
                    </a:lnR>
                    <a:lnT w="25400">
                      <a:solidFill>
                        <a:srgbClr val="535353"/>
                      </a:solidFill>
                    </a:lnT>
                    <a:lnB w="25400">
                      <a:solidFill>
                        <a:srgbClr val="535353"/>
                      </a:solidFill>
                    </a:lnB>
                    <a:noFill/>
                  </a:tcPr>
                </a:tc>
                <a:tc>
                  <a:txBody>
                    <a:bodyPr/>
                    <a:lstStyle/>
                    <a:p>
                      <a:pPr algn="l">
                        <a:defRPr sz="1800" b="0">
                          <a:solidFill>
                            <a:srgbClr val="000000"/>
                          </a:solidFill>
                        </a:defRPr>
                      </a:pPr>
                      <a:r>
                        <a:rPr sz="1200" b="1"/>
                        <a:t>Address</a:t>
                      </a:r>
                    </a:p>
                  </a:txBody>
                  <a:tcPr marL="0" marR="0" marT="0" marB="0" anchor="ctr" horzOverflow="overflow">
                    <a:lnL w="12700">
                      <a:solidFill>
                        <a:srgbClr val="535353"/>
                      </a:solidFill>
                    </a:lnL>
                    <a:lnR w="12700">
                      <a:solidFill>
                        <a:srgbClr val="535353"/>
                      </a:solidFill>
                    </a:lnR>
                    <a:lnT w="25400">
                      <a:solidFill>
                        <a:srgbClr val="535353"/>
                      </a:solidFill>
                    </a:lnT>
                    <a:lnB w="25400">
                      <a:solidFill>
                        <a:srgbClr val="535353"/>
                      </a:solidFill>
                    </a:lnB>
                    <a:noFill/>
                  </a:tcPr>
                </a:tc>
                <a:tc>
                  <a:txBody>
                    <a:bodyPr/>
                    <a:lstStyle/>
                    <a:p>
                      <a:pPr algn="l">
                        <a:defRPr sz="1800" b="0">
                          <a:solidFill>
                            <a:srgbClr val="000000"/>
                          </a:solidFill>
                        </a:defRPr>
                      </a:pPr>
                      <a:r>
                        <a:rPr sz="1200" b="1"/>
                        <a:t>Phone</a:t>
                      </a:r>
                    </a:p>
                  </a:txBody>
                  <a:tcPr marL="0" marR="0" marT="0" marB="0" anchor="ctr" horzOverflow="overflow">
                    <a:lnL w="12700">
                      <a:solidFill>
                        <a:srgbClr val="535353"/>
                      </a:solidFill>
                    </a:lnL>
                    <a:lnR w="12700">
                      <a:solidFill>
                        <a:srgbClr val="535353"/>
                      </a:solidFill>
                    </a:lnR>
                    <a:lnT w="25400">
                      <a:solidFill>
                        <a:srgbClr val="535353"/>
                      </a:solidFill>
                    </a:lnT>
                    <a:lnB w="25400">
                      <a:solidFill>
                        <a:srgbClr val="535353"/>
                      </a:solidFill>
                    </a:lnB>
                    <a:noFill/>
                  </a:tcPr>
                </a:tc>
                <a:tc>
                  <a:txBody>
                    <a:bodyPr/>
                    <a:lstStyle/>
                    <a:p>
                      <a:pPr algn="l">
                        <a:defRPr sz="1800" b="0">
                          <a:solidFill>
                            <a:srgbClr val="000000"/>
                          </a:solidFill>
                        </a:defRPr>
                      </a:pPr>
                      <a:r>
                        <a:rPr sz="1200" b="1"/>
                        <a:t>email</a:t>
                      </a:r>
                    </a:p>
                  </a:txBody>
                  <a:tcPr marL="0" marR="0" marT="0" marB="0" anchor="ctr" horzOverflow="overflow">
                    <a:lnL w="12700">
                      <a:solidFill>
                        <a:srgbClr val="535353"/>
                      </a:solidFill>
                    </a:lnL>
                    <a:lnR w="25400">
                      <a:solidFill>
                        <a:srgbClr val="535353"/>
                      </a:solidFill>
                    </a:lnR>
                    <a:lnT w="25400">
                      <a:solidFill>
                        <a:srgbClr val="535353"/>
                      </a:solidFill>
                    </a:lnT>
                    <a:lnB w="25400">
                      <a:solidFill>
                        <a:srgbClr val="535353"/>
                      </a:solidFill>
                    </a:lnB>
                    <a:noFill/>
                  </a:tcPr>
                </a:tc>
              </a:tr>
              <a:tr h="493159">
                <a:tc>
                  <a:txBody>
                    <a:bodyPr/>
                    <a:lstStyle/>
                    <a:p>
                      <a:pPr algn="l">
                        <a:defRPr sz="1800"/>
                      </a:pPr>
                      <a:r>
                        <a:rPr sz="1200"/>
                        <a:t>Roger Marks</a:t>
                      </a:r>
                    </a:p>
                  </a:txBody>
                  <a:tcPr marL="0" marR="0" marT="0" marB="0" anchor="ctr" horzOverflow="overflow">
                    <a:lnL w="25400">
                      <a:solidFill>
                        <a:srgbClr val="535353"/>
                      </a:solidFill>
                    </a:lnL>
                    <a:lnR w="12700">
                      <a:solidFill>
                        <a:srgbClr val="535353"/>
                      </a:solidFill>
                    </a:lnR>
                    <a:lnT w="25400">
                      <a:solidFill>
                        <a:srgbClr val="535353"/>
                      </a:solidFill>
                    </a:lnT>
                    <a:lnB w="12700">
                      <a:solidFill>
                        <a:srgbClr val="535353"/>
                      </a:solidFill>
                    </a:lnB>
                    <a:noFill/>
                  </a:tcPr>
                </a:tc>
                <a:tc>
                  <a:txBody>
                    <a:bodyPr/>
                    <a:lstStyle/>
                    <a:p>
                      <a:pPr algn="l">
                        <a:defRPr sz="1800"/>
                      </a:pPr>
                      <a:r>
                        <a:rPr sz="1200"/>
                        <a:t>Huawei</a:t>
                      </a:r>
                    </a:p>
                  </a:txBody>
                  <a:tcPr marL="0" marR="0" marT="0" marB="0" anchor="ctr" horzOverflow="overflow">
                    <a:lnL w="12700">
                      <a:solidFill>
                        <a:srgbClr val="535353"/>
                      </a:solidFill>
                    </a:lnL>
                    <a:lnR w="12700">
                      <a:solidFill>
                        <a:srgbClr val="535353"/>
                      </a:solidFill>
                    </a:lnR>
                    <a:lnT w="25400">
                      <a:solidFill>
                        <a:srgbClr val="535353"/>
                      </a:solidFill>
                    </a:lnT>
                    <a:lnB w="12700">
                      <a:solidFill>
                        <a:srgbClr val="535353"/>
                      </a:solidFill>
                    </a:lnB>
                    <a:noFill/>
                  </a:tcPr>
                </a:tc>
                <a:tc>
                  <a:txBody>
                    <a:bodyPr/>
                    <a:lstStyle/>
                    <a:p>
                      <a:pPr algn="l">
                        <a:defRPr sz="1800"/>
                      </a:pPr>
                      <a:r>
                        <a:rPr sz="1200"/>
                        <a:t>Denver, CO, USA</a:t>
                      </a:r>
                    </a:p>
                  </a:txBody>
                  <a:tcPr marL="0" marR="0" marT="0" marB="0" anchor="ctr" horzOverflow="overflow">
                    <a:lnL w="12700">
                      <a:solidFill>
                        <a:srgbClr val="535353"/>
                      </a:solidFill>
                    </a:lnL>
                    <a:lnR w="12700">
                      <a:solidFill>
                        <a:srgbClr val="535353"/>
                      </a:solidFill>
                    </a:lnR>
                    <a:lnT w="25400">
                      <a:solidFill>
                        <a:srgbClr val="535353"/>
                      </a:solidFill>
                    </a:lnT>
                    <a:lnB w="12700">
                      <a:solidFill>
                        <a:srgbClr val="535353"/>
                      </a:solidFill>
                    </a:lnB>
                    <a:noFill/>
                  </a:tcPr>
                </a:tc>
                <a:tc>
                  <a:txBody>
                    <a:bodyPr/>
                    <a:lstStyle/>
                    <a:p>
                      <a:pPr algn="l">
                        <a:defRPr sz="1800"/>
                      </a:pPr>
                      <a:r>
                        <a:rPr sz="1200"/>
                        <a:t>1-802-capable</a:t>
                      </a:r>
                    </a:p>
                  </a:txBody>
                  <a:tcPr marL="0" marR="0" marT="0" marB="0" anchor="ctr" horzOverflow="overflow">
                    <a:lnL w="12700">
                      <a:solidFill>
                        <a:srgbClr val="535353"/>
                      </a:solidFill>
                    </a:lnL>
                    <a:lnR w="12700">
                      <a:solidFill>
                        <a:srgbClr val="535353"/>
                      </a:solidFill>
                    </a:lnR>
                    <a:lnT w="25400">
                      <a:solidFill>
                        <a:srgbClr val="535353"/>
                      </a:solidFill>
                    </a:lnT>
                    <a:lnB w="12700">
                      <a:solidFill>
                        <a:srgbClr val="535353"/>
                      </a:solidFill>
                    </a:lnB>
                    <a:noFill/>
                  </a:tcPr>
                </a:tc>
                <a:tc>
                  <a:txBody>
                    <a:bodyPr/>
                    <a:lstStyle/>
                    <a:p>
                      <a:pPr algn="l"/>
                      <a:r>
                        <a:t>roger@ethair.net</a:t>
                      </a:r>
                    </a:p>
                  </a:txBody>
                  <a:tcPr marL="0" marR="0" marT="0" marB="0" anchor="ctr" horzOverflow="overflow">
                    <a:lnL w="12700">
                      <a:solidFill>
                        <a:srgbClr val="535353"/>
                      </a:solidFill>
                    </a:lnL>
                    <a:lnR w="25400">
                      <a:solidFill>
                        <a:srgbClr val="535353"/>
                      </a:solidFill>
                    </a:lnR>
                    <a:lnT w="25400">
                      <a:solidFill>
                        <a:srgbClr val="535353"/>
                      </a:solidFill>
                    </a:lnT>
                    <a:lnB w="12700">
                      <a:solidFill>
                        <a:srgbClr val="535353"/>
                      </a:solidFill>
                    </a:lnB>
                    <a:noFill/>
                  </a:tcPr>
                </a:tc>
              </a:tr>
              <a:tr h="493159">
                <a:tc>
                  <a:txBody>
                    <a:bodyPr/>
                    <a:lstStyle/>
                    <a:p>
                      <a:pPr algn="l">
                        <a:defRPr sz="1800"/>
                      </a:pPr>
                      <a:r>
                        <a:rPr sz="1200"/>
                        <a:t>Lyu Yunping (Lily)</a:t>
                      </a:r>
                    </a:p>
                  </a:txBody>
                  <a:tcPr marL="0" marR="0" marT="0" marB="0" anchor="ctr" horzOverflow="overflow">
                    <a:lnL w="25400">
                      <a:solidFill>
                        <a:srgbClr val="535353"/>
                      </a:solidFill>
                    </a:lnL>
                    <a:lnR w="12700">
                      <a:solidFill>
                        <a:srgbClr val="535353"/>
                      </a:solidFill>
                    </a:lnR>
                    <a:lnT w="12700">
                      <a:solidFill>
                        <a:srgbClr val="535353"/>
                      </a:solidFill>
                    </a:lnT>
                    <a:lnB w="12700">
                      <a:solidFill>
                        <a:srgbClr val="535353"/>
                      </a:solidFill>
                    </a:lnB>
                    <a:noFill/>
                  </a:tcPr>
                </a:tc>
                <a:tc>
                  <a:txBody>
                    <a:bodyPr/>
                    <a:lstStyle/>
                    <a:p>
                      <a:pPr algn="l">
                        <a:defRPr sz="1800"/>
                      </a:pPr>
                      <a:r>
                        <a:rPr sz="1200"/>
                        <a:t>Huawei</a:t>
                      </a:r>
                    </a:p>
                  </a:txBody>
                  <a:tcPr marL="0" marR="0" marT="0" marB="0" anchor="ctr" horzOverflow="overflow">
                    <a:lnL w="12700">
                      <a:solidFill>
                        <a:srgbClr val="535353"/>
                      </a:solidFill>
                    </a:lnL>
                    <a:lnR w="12700">
                      <a:solidFill>
                        <a:srgbClr val="535353"/>
                      </a:solidFill>
                    </a:lnR>
                    <a:lnT w="12700">
                      <a:solidFill>
                        <a:srgbClr val="535353"/>
                      </a:solidFill>
                    </a:lnT>
                    <a:lnB w="12700">
                      <a:solidFill>
                        <a:srgbClr val="535353"/>
                      </a:solidFill>
                    </a:lnB>
                    <a:noFill/>
                  </a:tcPr>
                </a:tc>
                <a:tc>
                  <a:txBody>
                    <a:bodyPr/>
                    <a:lstStyle/>
                    <a:p>
                      <a:pPr algn="l">
                        <a:defRPr sz="1800"/>
                      </a:pPr>
                      <a:r>
                        <a:rPr sz="1200"/>
                        <a:t>Nanjing, PRC</a:t>
                      </a:r>
                    </a:p>
                  </a:txBody>
                  <a:tcPr marL="0" marR="0" marT="0" marB="0" anchor="ctr" horzOverflow="overflow">
                    <a:lnL w="12700">
                      <a:solidFill>
                        <a:srgbClr val="535353"/>
                      </a:solidFill>
                    </a:lnL>
                    <a:lnR w="12700">
                      <a:solidFill>
                        <a:srgbClr val="535353"/>
                      </a:solidFill>
                    </a:lnR>
                    <a:lnT w="12700">
                      <a:solidFill>
                        <a:srgbClr val="535353"/>
                      </a:solidFill>
                    </a:lnT>
                    <a:lnB w="12700">
                      <a:solidFill>
                        <a:srgbClr val="535353"/>
                      </a:solidFill>
                    </a:lnB>
                    <a:noFill/>
                  </a:tcPr>
                </a:tc>
                <a:tc>
                  <a:txBody>
                    <a:bodyPr/>
                    <a:lstStyle/>
                    <a:p>
                      <a:pPr algn="l"/>
                      <a:endParaRPr/>
                    </a:p>
                  </a:txBody>
                  <a:tcPr marL="0" marR="0" marT="0" marB="0" anchor="ctr" horzOverflow="overflow">
                    <a:lnL w="12700">
                      <a:solidFill>
                        <a:srgbClr val="535353"/>
                      </a:solidFill>
                    </a:lnL>
                    <a:lnR w="12700">
                      <a:solidFill>
                        <a:srgbClr val="535353"/>
                      </a:solidFill>
                    </a:lnR>
                    <a:lnT w="12700">
                      <a:solidFill>
                        <a:srgbClr val="535353"/>
                      </a:solidFill>
                    </a:lnT>
                    <a:lnB w="12700">
                      <a:solidFill>
                        <a:srgbClr val="535353"/>
                      </a:solidFill>
                    </a:lnB>
                    <a:noFill/>
                  </a:tcPr>
                </a:tc>
                <a:tc>
                  <a:txBody>
                    <a:bodyPr/>
                    <a:lstStyle/>
                    <a:p>
                      <a:pPr algn="l">
                        <a:defRPr sz="1800"/>
                      </a:pPr>
                      <a:r>
                        <a:rPr sz="1200"/>
                        <a:t>lvyunping@huawei.com</a:t>
                      </a:r>
                    </a:p>
                  </a:txBody>
                  <a:tcPr marL="0" marR="0" marT="0" marB="0" anchor="ctr" horzOverflow="overflow">
                    <a:lnL w="12700">
                      <a:solidFill>
                        <a:srgbClr val="535353"/>
                      </a:solidFill>
                    </a:lnL>
                    <a:lnR w="25400">
                      <a:solidFill>
                        <a:srgbClr val="535353"/>
                      </a:solidFill>
                    </a:lnR>
                    <a:lnT w="12700">
                      <a:solidFill>
                        <a:srgbClr val="535353"/>
                      </a:solidFill>
                    </a:lnT>
                    <a:lnB w="12700">
                      <a:solidFill>
                        <a:srgbClr val="535353"/>
                      </a:solidFill>
                    </a:lnB>
                    <a:noFill/>
                  </a:tcPr>
                </a:tc>
              </a:tr>
              <a:tr h="493159">
                <a:tc>
                  <a:txBody>
                    <a:bodyPr/>
                    <a:lstStyle/>
                    <a:p>
                      <a:pPr algn="l"/>
                      <a:endParaRPr/>
                    </a:p>
                  </a:txBody>
                  <a:tcPr marL="0" marR="0" marT="0" marB="0" anchor="ctr" horzOverflow="overflow">
                    <a:lnL w="25400">
                      <a:solidFill>
                        <a:srgbClr val="535353"/>
                      </a:solidFill>
                    </a:lnL>
                    <a:lnR w="12700">
                      <a:solidFill>
                        <a:srgbClr val="535353"/>
                      </a:solidFill>
                    </a:lnR>
                    <a:lnT w="12700">
                      <a:solidFill>
                        <a:srgbClr val="535353"/>
                      </a:solidFill>
                    </a:lnT>
                    <a:lnB w="12700">
                      <a:solidFill>
                        <a:srgbClr val="535353"/>
                      </a:solidFill>
                    </a:lnB>
                    <a:noFill/>
                  </a:tcPr>
                </a:tc>
                <a:tc>
                  <a:txBody>
                    <a:bodyPr/>
                    <a:lstStyle/>
                    <a:p>
                      <a:pPr algn="l"/>
                      <a:endParaRPr/>
                    </a:p>
                  </a:txBody>
                  <a:tcPr marL="0" marR="0" marT="0" marB="0" anchor="ctr" horzOverflow="overflow">
                    <a:lnL w="12700">
                      <a:solidFill>
                        <a:srgbClr val="535353"/>
                      </a:solidFill>
                    </a:lnL>
                    <a:lnR w="12700">
                      <a:solidFill>
                        <a:srgbClr val="535353"/>
                      </a:solidFill>
                    </a:lnR>
                    <a:lnT w="12700">
                      <a:solidFill>
                        <a:srgbClr val="535353"/>
                      </a:solidFill>
                    </a:lnT>
                    <a:lnB w="12700">
                      <a:solidFill>
                        <a:srgbClr val="535353"/>
                      </a:solidFill>
                    </a:lnB>
                    <a:noFill/>
                  </a:tcPr>
                </a:tc>
                <a:tc>
                  <a:txBody>
                    <a:bodyPr/>
                    <a:lstStyle/>
                    <a:p>
                      <a:pPr algn="l"/>
                      <a:endParaRPr/>
                    </a:p>
                  </a:txBody>
                  <a:tcPr marL="0" marR="0" marT="0" marB="0" anchor="ctr" horzOverflow="overflow">
                    <a:lnL w="12700">
                      <a:solidFill>
                        <a:srgbClr val="535353"/>
                      </a:solidFill>
                    </a:lnL>
                    <a:lnR w="12700">
                      <a:solidFill>
                        <a:srgbClr val="535353"/>
                      </a:solidFill>
                    </a:lnR>
                    <a:lnT w="12700">
                      <a:solidFill>
                        <a:srgbClr val="535353"/>
                      </a:solidFill>
                    </a:lnT>
                    <a:lnB w="12700">
                      <a:solidFill>
                        <a:srgbClr val="535353"/>
                      </a:solidFill>
                    </a:lnB>
                    <a:noFill/>
                  </a:tcPr>
                </a:tc>
                <a:tc>
                  <a:txBody>
                    <a:bodyPr/>
                    <a:lstStyle/>
                    <a:p>
                      <a:pPr algn="l"/>
                      <a:endParaRPr/>
                    </a:p>
                  </a:txBody>
                  <a:tcPr marL="0" marR="0" marT="0" marB="0" anchor="ctr" horzOverflow="overflow">
                    <a:lnL w="12700">
                      <a:solidFill>
                        <a:srgbClr val="535353"/>
                      </a:solidFill>
                    </a:lnL>
                    <a:lnR w="12700">
                      <a:solidFill>
                        <a:srgbClr val="535353"/>
                      </a:solidFill>
                    </a:lnR>
                    <a:lnT w="12700">
                      <a:solidFill>
                        <a:srgbClr val="535353"/>
                      </a:solidFill>
                    </a:lnT>
                    <a:lnB w="12700">
                      <a:solidFill>
                        <a:srgbClr val="535353"/>
                      </a:solidFill>
                    </a:lnB>
                    <a:noFill/>
                  </a:tcPr>
                </a:tc>
                <a:tc>
                  <a:txBody>
                    <a:bodyPr/>
                    <a:lstStyle/>
                    <a:p>
                      <a:pPr algn="l"/>
                      <a:endParaRPr/>
                    </a:p>
                  </a:txBody>
                  <a:tcPr marL="0" marR="0" marT="0" marB="0" anchor="ctr" horzOverflow="overflow">
                    <a:lnL w="12700">
                      <a:solidFill>
                        <a:srgbClr val="535353"/>
                      </a:solidFill>
                    </a:lnL>
                    <a:lnR w="25400">
                      <a:solidFill>
                        <a:srgbClr val="535353"/>
                      </a:solidFill>
                    </a:lnR>
                    <a:lnT w="12700">
                      <a:solidFill>
                        <a:srgbClr val="535353"/>
                      </a:solidFill>
                    </a:lnT>
                    <a:lnB w="12700">
                      <a:solidFill>
                        <a:srgbClr val="535353"/>
                      </a:solidFill>
                    </a:lnB>
                    <a:noFill/>
                  </a:tcPr>
                </a:tc>
              </a:tr>
              <a:tr h="493159">
                <a:tc>
                  <a:txBody>
                    <a:bodyPr/>
                    <a:lstStyle/>
                    <a:p>
                      <a:pPr algn="l"/>
                      <a:endParaRPr/>
                    </a:p>
                  </a:txBody>
                  <a:tcPr marL="0" marR="0" marT="0" marB="0" anchor="ctr" horzOverflow="overflow">
                    <a:lnL w="25400">
                      <a:solidFill>
                        <a:srgbClr val="535353"/>
                      </a:solidFill>
                    </a:lnL>
                    <a:lnR w="12700">
                      <a:solidFill>
                        <a:srgbClr val="535353"/>
                      </a:solidFill>
                    </a:lnR>
                    <a:lnT w="12700">
                      <a:solidFill>
                        <a:srgbClr val="535353"/>
                      </a:solidFill>
                    </a:lnT>
                    <a:lnB w="25400">
                      <a:solidFill>
                        <a:srgbClr val="535353"/>
                      </a:solidFill>
                    </a:lnB>
                    <a:noFill/>
                  </a:tcPr>
                </a:tc>
                <a:tc>
                  <a:txBody>
                    <a:bodyPr/>
                    <a:lstStyle/>
                    <a:p>
                      <a:pPr algn="l"/>
                      <a:endParaRPr/>
                    </a:p>
                  </a:txBody>
                  <a:tcPr marL="0" marR="0" marT="0" marB="0" anchor="ctr" horzOverflow="overflow">
                    <a:lnL w="12700">
                      <a:solidFill>
                        <a:srgbClr val="535353"/>
                      </a:solidFill>
                    </a:lnL>
                    <a:lnR w="12700">
                      <a:solidFill>
                        <a:srgbClr val="535353"/>
                      </a:solidFill>
                    </a:lnR>
                    <a:lnT w="12700">
                      <a:solidFill>
                        <a:srgbClr val="535353"/>
                      </a:solidFill>
                    </a:lnT>
                    <a:lnB w="25400">
                      <a:solidFill>
                        <a:srgbClr val="535353"/>
                      </a:solidFill>
                    </a:lnB>
                    <a:noFill/>
                  </a:tcPr>
                </a:tc>
                <a:tc>
                  <a:txBody>
                    <a:bodyPr/>
                    <a:lstStyle/>
                    <a:p>
                      <a:pPr algn="l"/>
                      <a:endParaRPr/>
                    </a:p>
                  </a:txBody>
                  <a:tcPr marL="0" marR="0" marT="0" marB="0" anchor="ctr" horzOverflow="overflow">
                    <a:lnL w="12700">
                      <a:solidFill>
                        <a:srgbClr val="535353"/>
                      </a:solidFill>
                    </a:lnL>
                    <a:lnR w="12700">
                      <a:solidFill>
                        <a:srgbClr val="535353"/>
                      </a:solidFill>
                    </a:lnR>
                    <a:lnT w="12700">
                      <a:solidFill>
                        <a:srgbClr val="535353"/>
                      </a:solidFill>
                    </a:lnT>
                    <a:lnB w="25400">
                      <a:solidFill>
                        <a:srgbClr val="535353"/>
                      </a:solidFill>
                    </a:lnB>
                    <a:noFill/>
                  </a:tcPr>
                </a:tc>
                <a:tc>
                  <a:txBody>
                    <a:bodyPr/>
                    <a:lstStyle/>
                    <a:p>
                      <a:pPr algn="l"/>
                      <a:endParaRPr/>
                    </a:p>
                  </a:txBody>
                  <a:tcPr marL="0" marR="0" marT="0" marB="0" anchor="ctr" horzOverflow="overflow">
                    <a:lnL w="12700">
                      <a:solidFill>
                        <a:srgbClr val="535353"/>
                      </a:solidFill>
                    </a:lnL>
                    <a:lnR w="12700">
                      <a:solidFill>
                        <a:srgbClr val="535353"/>
                      </a:solidFill>
                    </a:lnR>
                    <a:lnT w="12700">
                      <a:solidFill>
                        <a:srgbClr val="535353"/>
                      </a:solidFill>
                    </a:lnT>
                    <a:lnB w="25400">
                      <a:solidFill>
                        <a:srgbClr val="535353"/>
                      </a:solidFill>
                    </a:lnB>
                    <a:noFill/>
                  </a:tcPr>
                </a:tc>
                <a:tc>
                  <a:txBody>
                    <a:bodyPr/>
                    <a:lstStyle/>
                    <a:p>
                      <a:pPr algn="l"/>
                      <a:endParaRPr/>
                    </a:p>
                  </a:txBody>
                  <a:tcPr marL="0" marR="0" marT="0" marB="0" anchor="ctr" horzOverflow="overflow">
                    <a:lnL w="12700">
                      <a:solidFill>
                        <a:srgbClr val="535353"/>
                      </a:solidFill>
                    </a:lnL>
                    <a:lnR w="25400">
                      <a:solidFill>
                        <a:srgbClr val="535353"/>
                      </a:solidFill>
                    </a:lnR>
                    <a:lnT w="12700">
                      <a:solidFill>
                        <a:srgbClr val="535353"/>
                      </a:solidFill>
                    </a:lnT>
                    <a:lnB w="25400">
                      <a:solidFill>
                        <a:srgbClr val="535353"/>
                      </a:solidFill>
                    </a:lnB>
                    <a:noFill/>
                  </a:tcPr>
                </a:tc>
              </a:tr>
            </a:tbl>
          </a:graphicData>
        </a:graphic>
      </p:graphicFrame>
    </p:spTree>
  </p:cSld>
  <p:clrMapOvr>
    <a:masterClrMapping/>
  </p:clrMapOvr>
  <p:transition spd="med"/>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36" name="Table 9-258aa—TBTT Information Field Type"/>
          <p:cNvGraphicFramePr/>
          <p:nvPr/>
        </p:nvGraphicFramePr>
        <p:xfrm>
          <a:off x="978023" y="2614403"/>
          <a:ext cx="7458210" cy="3028033"/>
        </p:xfrm>
        <a:graphic>
          <a:graphicData uri="http://schemas.openxmlformats.org/drawingml/2006/table">
            <a:tbl>
              <a:tblPr>
                <a:tableStyleId>{4C3C2611-4C71-4FC5-86AE-919BDF0F9419}</a:tableStyleId>
              </a:tblPr>
              <a:tblGrid>
                <a:gridCol w="1903295"/>
                <a:gridCol w="1590419"/>
                <a:gridCol w="3964496"/>
              </a:tblGrid>
              <a:tr h="325458">
                <a:tc gridSpan="3">
                  <a:txBody>
                    <a:bodyPr/>
                    <a:lstStyle/>
                    <a:p>
                      <a:pPr defTabSz="457200">
                        <a:spcBef>
                          <a:spcPts val="600"/>
                        </a:spcBef>
                        <a:tabLst/>
                        <a:defRPr sz="1800"/>
                      </a:pPr>
                      <a:r>
                        <a:rPr sz="1200" b="1">
                          <a:latin typeface="+mn-lt"/>
                          <a:ea typeface="+mn-ea"/>
                          <a:cs typeface="+mn-cs"/>
                          <a:sym typeface="Helvetica"/>
                        </a:rPr>
                        <a:t>Table 9-259—TBTT Information Field</a:t>
                      </a:r>
                    </a:p>
                  </a:txBody>
                  <a:tcPr marL="50800" marR="50800" marT="50800" marB="50800" anchor="ctr" horzOverflow="overflow">
                    <a:lnL w="12700">
                      <a:miter lim="400000"/>
                    </a:lnL>
                    <a:lnR w="12700">
                      <a:miter lim="400000"/>
                    </a:lnR>
                    <a:lnT w="12700">
                      <a:miter lim="400000"/>
                    </a:lnT>
                    <a:lnB w="25400">
                      <a:solidFill>
                        <a:srgbClr val="000000"/>
                      </a:solidFill>
                      <a:miter lim="400000"/>
                    </a:lnB>
                    <a:solidFill>
                      <a:srgbClr val="000000">
                        <a:alpha val="0"/>
                      </a:srgbClr>
                    </a:solidFill>
                  </a:tcPr>
                </a:tc>
                <a:tc hMerge="1">
                  <a:txBody>
                    <a:bodyPr/>
                    <a:lstStyle/>
                    <a:p>
                      <a:endParaRPr lang="en-US"/>
                    </a:p>
                  </a:txBody>
                  <a:tcPr/>
                </a:tc>
                <a:tc hMerge="1">
                  <a:txBody>
                    <a:bodyPr/>
                    <a:lstStyle/>
                    <a:p>
                      <a:endParaRPr lang="en-US"/>
                    </a:p>
                  </a:txBody>
                  <a:tcPr/>
                </a:tc>
              </a:tr>
              <a:tr h="492725">
                <a:tc>
                  <a:txBody>
                    <a:bodyPr/>
                    <a:lstStyle/>
                    <a:p>
                      <a:pPr defTabSz="457200">
                        <a:tabLst/>
                        <a:defRPr sz="1000" b="1">
                          <a:latin typeface="+mn-lt"/>
                          <a:ea typeface="+mn-ea"/>
                          <a:cs typeface="+mn-cs"/>
                          <a:sym typeface="Helvetica"/>
                        </a:defRPr>
                      </a:pPr>
                      <a:r>
                        <a:t>TBTT Information </a:t>
                      </a:r>
                      <a:r>
                        <a:rPr strike="sngStrike">
                          <a:solidFill>
                            <a:srgbClr val="FF2600"/>
                          </a:solidFill>
                        </a:rPr>
                        <a:t>Length</a:t>
                      </a:r>
                      <a:r>
                        <a:t> </a:t>
                      </a:r>
                      <a:r>
                        <a:rPr u="sng">
                          <a:solidFill>
                            <a:srgbClr val="0433FF"/>
                          </a:solidFill>
                        </a:rPr>
                        <a:t>Indicator</a:t>
                      </a:r>
                      <a:r>
                        <a:rPr u="sng">
                          <a:solidFill>
                            <a:schemeClr val="accent2">
                              <a:lumOff val="-10000"/>
                            </a:schemeClr>
                          </a:solidFill>
                        </a:rPr>
                        <a:t> </a:t>
                      </a:r>
                      <a:r>
                        <a:t>subfield value</a:t>
                      </a:r>
                    </a:p>
                  </a:txBody>
                  <a:tcPr marL="50800" marR="50800" marT="50800" marB="50800" anchor="ctr" horzOverflow="overflow">
                    <a:lnL w="25400">
                      <a:solidFill>
                        <a:srgbClr val="000000"/>
                      </a:solidFill>
                      <a:miter lim="400000"/>
                    </a:lnL>
                    <a:lnR w="12700">
                      <a:solidFill>
                        <a:srgbClr val="000000"/>
                      </a:solidFill>
                      <a:miter lim="400000"/>
                    </a:lnR>
                    <a:lnT w="25400">
                      <a:solidFill>
                        <a:srgbClr val="000000"/>
                      </a:solidFill>
                      <a:miter lim="400000"/>
                    </a:lnT>
                    <a:lnB w="25400">
                      <a:solidFill>
                        <a:srgbClr val="000000"/>
                      </a:solidFill>
                      <a:miter lim="400000"/>
                    </a:lnB>
                    <a:noFill/>
                  </a:tcPr>
                </a:tc>
                <a:tc>
                  <a:txBody>
                    <a:bodyPr/>
                    <a:lstStyle/>
                    <a:p>
                      <a:pPr algn="l" defTabSz="457200">
                        <a:tabLst/>
                        <a:defRPr sz="1800"/>
                      </a:pPr>
                      <a:r>
                        <a:rPr sz="1000" b="1" u="sng">
                          <a:solidFill>
                            <a:srgbClr val="0433FF"/>
                          </a:solidFill>
                          <a:latin typeface="+mn-lt"/>
                          <a:ea typeface="+mn-ea"/>
                          <a:cs typeface="+mn-cs"/>
                          <a:sym typeface="Helvetica"/>
                        </a:rPr>
                        <a:t>TBTT Information field length (octets)</a:t>
                      </a:r>
                    </a:p>
                  </a:txBody>
                  <a:tcPr marL="50800" marR="50800" marT="50800" marB="50800" anchor="ctr" horzOverflow="overflow">
                    <a:lnL w="12700">
                      <a:solidFill>
                        <a:srgbClr val="000000"/>
                      </a:solidFill>
                      <a:miter lim="400000"/>
                    </a:lnL>
                    <a:lnR w="12700">
                      <a:solidFill>
                        <a:srgbClr val="000000"/>
                      </a:solidFill>
                      <a:miter lim="400000"/>
                    </a:lnR>
                    <a:lnT w="25400">
                      <a:solidFill>
                        <a:srgbClr val="000000"/>
                      </a:solidFill>
                      <a:miter lim="400000"/>
                    </a:lnT>
                    <a:lnB w="25400">
                      <a:solidFill>
                        <a:srgbClr val="000000"/>
                      </a:solidFill>
                      <a:miter lim="400000"/>
                    </a:lnB>
                    <a:noFill/>
                  </a:tcPr>
                </a:tc>
                <a:tc>
                  <a:txBody>
                    <a:bodyPr/>
                    <a:lstStyle/>
                    <a:p>
                      <a:pPr algn="l" defTabSz="457200">
                        <a:tabLst/>
                        <a:defRPr sz="1800"/>
                      </a:pPr>
                      <a:r>
                        <a:rPr sz="1000" b="1">
                          <a:latin typeface="+mn-lt"/>
                          <a:ea typeface="+mn-ea"/>
                          <a:cs typeface="+mn-cs"/>
                          <a:sym typeface="Helvetica"/>
                        </a:rPr>
                        <a:t>TBTT Information field contents</a:t>
                      </a:r>
                    </a:p>
                  </a:txBody>
                  <a:tcPr marL="50800" marR="50800" marT="50800" marB="50800" anchor="ctr" horzOverflow="overflow">
                    <a:lnL w="127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290834">
                <a:tc>
                  <a:txBody>
                    <a:bodyPr/>
                    <a:lstStyle/>
                    <a:p>
                      <a:pPr defTabSz="457200">
                        <a:tabLst/>
                        <a:defRPr sz="1800"/>
                      </a:pPr>
                      <a:r>
                        <a:rPr sz="1000">
                          <a:latin typeface="+mn-lt"/>
                          <a:ea typeface="+mn-ea"/>
                          <a:cs typeface="+mn-cs"/>
                          <a:sym typeface="Helvetica"/>
                        </a:rPr>
                        <a:t>1</a:t>
                      </a:r>
                    </a:p>
                  </a:txBody>
                  <a:tcPr marL="50800" marR="50800" marT="50800" marB="50800" anchor="ctr" horzOverflow="overflow">
                    <a:lnL w="25400">
                      <a:solidFill>
                        <a:srgbClr val="000000"/>
                      </a:solidFill>
                      <a:miter lim="400000"/>
                    </a:lnL>
                    <a:lnR w="12700">
                      <a:solidFill>
                        <a:srgbClr val="000000"/>
                      </a:solidFill>
                      <a:miter lim="400000"/>
                    </a:lnR>
                    <a:lnT w="25400">
                      <a:solidFill>
                        <a:srgbClr val="000000"/>
                      </a:solidFill>
                      <a:miter lim="400000"/>
                    </a:lnT>
                    <a:lnB w="12700">
                      <a:solidFill>
                        <a:srgbClr val="000000"/>
                      </a:solidFill>
                      <a:miter lim="400000"/>
                    </a:lnB>
                    <a:noFill/>
                  </a:tcPr>
                </a:tc>
                <a:tc>
                  <a:txBody>
                    <a:bodyPr/>
                    <a:lstStyle/>
                    <a:p>
                      <a:pPr defTabSz="457200">
                        <a:tabLst/>
                        <a:defRPr sz="1800"/>
                      </a:pPr>
                      <a:r>
                        <a:rPr sz="1000" u="sng">
                          <a:solidFill>
                            <a:srgbClr val="0433FF"/>
                          </a:solidFill>
                          <a:latin typeface="+mn-lt"/>
                          <a:ea typeface="+mn-ea"/>
                          <a:cs typeface="+mn-cs"/>
                          <a:sym typeface="Helvetica"/>
                        </a:rPr>
                        <a:t>1</a:t>
                      </a:r>
                    </a:p>
                  </a:txBody>
                  <a:tcPr marL="50800" marR="50800" marT="50800" marB="50800" anchor="ctr" horzOverflow="overflow">
                    <a:lnL w="12700">
                      <a:solidFill>
                        <a:srgbClr val="000000"/>
                      </a:solidFill>
                      <a:miter lim="400000"/>
                    </a:lnL>
                    <a:lnR w="12700">
                      <a:solidFill>
                        <a:srgbClr val="000000"/>
                      </a:solidFill>
                      <a:miter lim="400000"/>
                    </a:lnR>
                    <a:lnT w="25400">
                      <a:solidFill>
                        <a:srgbClr val="000000"/>
                      </a:solidFill>
                      <a:miter lim="400000"/>
                    </a:lnT>
                    <a:lnB w="12700">
                      <a:solidFill>
                        <a:srgbClr val="000000"/>
                      </a:solidFill>
                      <a:miter lim="400000"/>
                    </a:lnB>
                    <a:noFill/>
                  </a:tcPr>
                </a:tc>
                <a:tc>
                  <a:txBody>
                    <a:bodyPr/>
                    <a:lstStyle/>
                    <a:p>
                      <a:pPr algn="l" defTabSz="457200">
                        <a:tabLst/>
                        <a:defRPr sz="1800"/>
                      </a:pPr>
                      <a:r>
                        <a:rPr sz="1000">
                          <a:latin typeface="+mn-lt"/>
                          <a:ea typeface="+mn-ea"/>
                          <a:cs typeface="+mn-cs"/>
                          <a:sym typeface="Helvetica"/>
                        </a:rPr>
                        <a:t>The Neighbor AP TBTT Offset subfield</a:t>
                      </a:r>
                    </a:p>
                  </a:txBody>
                  <a:tcPr marL="50800" marR="50800" marT="50800" marB="50800" anchor="ctr" horzOverflow="overflow">
                    <a:lnL w="12700">
                      <a:solidFill>
                        <a:srgbClr val="000000"/>
                      </a:solidFill>
                      <a:miter lim="400000"/>
                    </a:lnL>
                    <a:lnR w="25400">
                      <a:solidFill>
                        <a:srgbClr val="000000"/>
                      </a:solidFill>
                      <a:miter lim="400000"/>
                    </a:lnR>
                    <a:lnT w="25400">
                      <a:solidFill>
                        <a:srgbClr val="000000"/>
                      </a:solidFill>
                      <a:miter lim="400000"/>
                    </a:lnT>
                    <a:lnB w="12700">
                      <a:solidFill>
                        <a:srgbClr val="000000"/>
                      </a:solidFill>
                      <a:miter lim="400000"/>
                    </a:lnB>
                    <a:noFill/>
                  </a:tcPr>
                </a:tc>
              </a:tr>
              <a:tr h="290834">
                <a:tc>
                  <a:txBody>
                    <a:bodyPr/>
                    <a:lstStyle/>
                    <a:p>
                      <a:pPr defTabSz="457200">
                        <a:tabLst/>
                        <a:defRPr sz="1800"/>
                      </a:pPr>
                      <a:r>
                        <a:rPr sz="1000">
                          <a:latin typeface="+mn-lt"/>
                          <a:ea typeface="+mn-ea"/>
                          <a:cs typeface="+mn-cs"/>
                          <a:sym typeface="Helvetica"/>
                        </a:rPr>
                        <a:t>5</a:t>
                      </a:r>
                    </a:p>
                  </a:txBody>
                  <a:tcPr marL="50800" marR="50800" marT="50800" marB="50800" anchor="ctr" horzOverflow="overflow">
                    <a:lnL w="254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800"/>
                      </a:pPr>
                      <a:r>
                        <a:rPr sz="1000" u="sng">
                          <a:solidFill>
                            <a:srgbClr val="0433FF"/>
                          </a:solidFill>
                          <a:latin typeface="+mn-lt"/>
                          <a:ea typeface="+mn-ea"/>
                          <a:cs typeface="+mn-cs"/>
                          <a:sym typeface="Helvetica"/>
                        </a:rPr>
                        <a:t>5</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algn="l" defTabSz="457200">
                        <a:tabLst/>
                        <a:defRPr sz="1800"/>
                      </a:pPr>
                      <a:r>
                        <a:rPr sz="1000">
                          <a:latin typeface="+mn-lt"/>
                          <a:ea typeface="+mn-ea"/>
                          <a:cs typeface="+mn-cs"/>
                          <a:sym typeface="Helvetica"/>
                        </a:rPr>
                        <a:t>The Neighbor AP TBTT Offset subfield and the Short-SSID subfield</a:t>
                      </a:r>
                    </a:p>
                  </a:txBody>
                  <a:tcPr marL="50800" marR="50800" marT="50800" marB="50800" anchor="ctr" horzOverflow="overflow">
                    <a:lnL w="12700">
                      <a:solidFill>
                        <a:srgbClr val="000000"/>
                      </a:solidFill>
                      <a:miter lim="400000"/>
                    </a:lnL>
                    <a:lnR w="25400">
                      <a:solidFill>
                        <a:srgbClr val="000000"/>
                      </a:solidFill>
                      <a:miter lim="400000"/>
                    </a:lnR>
                    <a:lnT w="12700">
                      <a:solidFill>
                        <a:srgbClr val="000000"/>
                      </a:solidFill>
                      <a:miter lim="400000"/>
                    </a:lnT>
                    <a:lnB w="12700">
                      <a:solidFill>
                        <a:srgbClr val="000000"/>
                      </a:solidFill>
                      <a:miter lim="400000"/>
                    </a:lnB>
                    <a:noFill/>
                  </a:tcPr>
                </a:tc>
              </a:tr>
              <a:tr h="290834">
                <a:tc>
                  <a:txBody>
                    <a:bodyPr/>
                    <a:lstStyle/>
                    <a:p>
                      <a:pPr defTabSz="457200">
                        <a:tabLst/>
                        <a:defRPr sz="1800"/>
                      </a:pPr>
                      <a:r>
                        <a:rPr sz="1000">
                          <a:latin typeface="+mn-lt"/>
                          <a:ea typeface="+mn-ea"/>
                          <a:cs typeface="+mn-cs"/>
                          <a:sym typeface="Helvetica"/>
                        </a:rPr>
                        <a:t>7</a:t>
                      </a:r>
                    </a:p>
                  </a:txBody>
                  <a:tcPr marL="50800" marR="50800" marT="50800" marB="50800" anchor="ctr" horzOverflow="overflow">
                    <a:lnL w="254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800"/>
                      </a:pPr>
                      <a:r>
                        <a:rPr sz="1000" u="sng">
                          <a:solidFill>
                            <a:srgbClr val="0433FF"/>
                          </a:solidFill>
                          <a:latin typeface="+mn-lt"/>
                          <a:ea typeface="+mn-ea"/>
                          <a:cs typeface="+mn-cs"/>
                          <a:sym typeface="Helvetica"/>
                        </a:rPr>
                        <a:t>7</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algn="l" defTabSz="457200">
                        <a:tabLst/>
                        <a:defRPr sz="1800"/>
                      </a:pPr>
                      <a:r>
                        <a:rPr sz="1000">
                          <a:latin typeface="+mn-lt"/>
                          <a:ea typeface="+mn-ea"/>
                          <a:cs typeface="+mn-cs"/>
                          <a:sym typeface="Helvetica"/>
                        </a:rPr>
                        <a:t>The Neighbor AP TBTT Offset subfield and the BSSID subfield</a:t>
                      </a:r>
                    </a:p>
                  </a:txBody>
                  <a:tcPr marL="50800" marR="50800" marT="50800" marB="50800" anchor="ctr" horzOverflow="overflow">
                    <a:lnL w="12700">
                      <a:solidFill>
                        <a:srgbClr val="000000"/>
                      </a:solidFill>
                      <a:miter lim="400000"/>
                    </a:lnL>
                    <a:lnR w="25400">
                      <a:solidFill>
                        <a:srgbClr val="000000"/>
                      </a:solidFill>
                      <a:miter lim="400000"/>
                    </a:lnR>
                    <a:lnT w="12700">
                      <a:solidFill>
                        <a:srgbClr val="000000"/>
                      </a:solidFill>
                      <a:miter lim="400000"/>
                    </a:lnT>
                    <a:lnB w="12700">
                      <a:solidFill>
                        <a:srgbClr val="000000"/>
                      </a:solidFill>
                      <a:miter lim="400000"/>
                    </a:lnB>
                    <a:noFill/>
                  </a:tcPr>
                </a:tc>
              </a:tr>
              <a:tr h="457026">
                <a:tc>
                  <a:txBody>
                    <a:bodyPr/>
                    <a:lstStyle/>
                    <a:p>
                      <a:pPr defTabSz="457200">
                        <a:tabLst/>
                        <a:defRPr sz="1800"/>
                      </a:pPr>
                      <a:r>
                        <a:rPr sz="1000">
                          <a:latin typeface="+mn-lt"/>
                          <a:ea typeface="+mn-ea"/>
                          <a:cs typeface="+mn-cs"/>
                          <a:sym typeface="Helvetica"/>
                        </a:rPr>
                        <a:t>11</a:t>
                      </a:r>
                    </a:p>
                  </a:txBody>
                  <a:tcPr marL="50800" marR="50800" marT="50800" marB="50800" anchor="ctr" horzOverflow="overflow">
                    <a:lnL w="254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800"/>
                      </a:pPr>
                      <a:r>
                        <a:rPr sz="1000" u="sng">
                          <a:solidFill>
                            <a:srgbClr val="0433FF"/>
                          </a:solidFill>
                          <a:latin typeface="+mn-lt"/>
                          <a:ea typeface="+mn-ea"/>
                          <a:cs typeface="+mn-cs"/>
                          <a:sym typeface="Helvetica"/>
                        </a:rPr>
                        <a:t>11</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algn="l" defTabSz="457200">
                        <a:tabLst/>
                        <a:defRPr sz="1800"/>
                      </a:pPr>
                      <a:r>
                        <a:rPr sz="1000">
                          <a:latin typeface="+mn-lt"/>
                          <a:ea typeface="+mn-ea"/>
                          <a:cs typeface="+mn-cs"/>
                          <a:sym typeface="Helvetica"/>
                        </a:rPr>
                        <a:t>The Neighbor AP TBTT Offset subfield, the BSSID subfield and the Short-SSID subfield</a:t>
                      </a:r>
                    </a:p>
                  </a:txBody>
                  <a:tcPr marL="50800" marR="50800" marT="50800" marB="50800" anchor="ctr" horzOverflow="overflow">
                    <a:lnL w="12700">
                      <a:solidFill>
                        <a:srgbClr val="000000"/>
                      </a:solidFill>
                      <a:miter lim="400000"/>
                    </a:lnL>
                    <a:lnR w="25400">
                      <a:solidFill>
                        <a:srgbClr val="000000"/>
                      </a:solidFill>
                      <a:miter lim="400000"/>
                    </a:lnR>
                    <a:lnT w="12700">
                      <a:solidFill>
                        <a:srgbClr val="000000"/>
                      </a:solidFill>
                      <a:miter lim="400000"/>
                    </a:lnT>
                    <a:lnB w="12700">
                      <a:solidFill>
                        <a:srgbClr val="000000"/>
                      </a:solidFill>
                      <a:miter lim="400000"/>
                    </a:lnB>
                    <a:noFill/>
                  </a:tcPr>
                </a:tc>
              </a:tr>
              <a:tr h="457026">
                <a:tc>
                  <a:txBody>
                    <a:bodyPr/>
                    <a:lstStyle/>
                    <a:p>
                      <a:pPr defTabSz="457200">
                        <a:tabLst/>
                        <a:defRPr sz="1800"/>
                      </a:pPr>
                      <a:r>
                        <a:rPr sz="1000" u="sng">
                          <a:solidFill>
                            <a:srgbClr val="0433FF"/>
                          </a:solidFill>
                          <a:latin typeface="+mn-lt"/>
                          <a:ea typeface="+mn-ea"/>
                          <a:cs typeface="+mn-cs"/>
                          <a:sym typeface="Helvetica"/>
                        </a:rPr>
                        <a:t>13</a:t>
                      </a:r>
                    </a:p>
                  </a:txBody>
                  <a:tcPr marL="50800" marR="50800" marT="50800" marB="50800" anchor="ctr" horzOverflow="overflow">
                    <a:lnL w="254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800"/>
                      </a:pPr>
                      <a:r>
                        <a:rPr sz="1000" u="sng">
                          <a:solidFill>
                            <a:srgbClr val="0433FF"/>
                          </a:solidFill>
                          <a:latin typeface="+mn-lt"/>
                          <a:ea typeface="+mn-ea"/>
                          <a:cs typeface="+mn-cs"/>
                          <a:sym typeface="Helvetica"/>
                        </a:rPr>
                        <a:t>13</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algn="l" defTabSz="457200">
                        <a:tabLst/>
                        <a:defRPr sz="1800"/>
                      </a:pPr>
                      <a:r>
                        <a:rPr sz="1000" u="sng">
                          <a:solidFill>
                            <a:srgbClr val="0433FF"/>
                          </a:solidFill>
                          <a:latin typeface="+mn-lt"/>
                          <a:ea typeface="+mn-ea"/>
                          <a:cs typeface="+mn-cs"/>
                          <a:sym typeface="Helvetica"/>
                        </a:rPr>
                        <a:t>The Neighbor AP TBTT Offset subfield, the BSSID subfield, and the HESSID subfield</a:t>
                      </a:r>
                    </a:p>
                  </a:txBody>
                  <a:tcPr marL="50800" marR="50800" marT="50800" marB="50800" anchor="ctr" horzOverflow="overflow">
                    <a:lnL w="12700">
                      <a:solidFill>
                        <a:srgbClr val="000000"/>
                      </a:solidFill>
                      <a:miter lim="400000"/>
                    </a:lnL>
                    <a:lnR w="25400">
                      <a:solidFill>
                        <a:srgbClr val="000000"/>
                      </a:solidFill>
                      <a:miter lim="400000"/>
                    </a:lnR>
                    <a:lnT w="12700">
                      <a:solidFill>
                        <a:srgbClr val="000000"/>
                      </a:solidFill>
                      <a:miter lim="400000"/>
                    </a:lnT>
                    <a:lnB w="12700">
                      <a:solidFill>
                        <a:srgbClr val="000000"/>
                      </a:solidFill>
                      <a:miter lim="400000"/>
                    </a:lnB>
                    <a:noFill/>
                  </a:tcPr>
                </a:tc>
              </a:tr>
              <a:tr h="423296">
                <a:tc>
                  <a:txBody>
                    <a:bodyPr/>
                    <a:lstStyle/>
                    <a:p>
                      <a:pPr defTabSz="457200">
                        <a:tabLst/>
                        <a:defRPr sz="1000">
                          <a:latin typeface="+mn-lt"/>
                          <a:ea typeface="+mn-ea"/>
                          <a:cs typeface="+mn-cs"/>
                          <a:sym typeface="Helvetica"/>
                        </a:defRPr>
                      </a:pPr>
                      <a:r>
                        <a:t>0, 2–4, 6, 8–10, 12</a:t>
                      </a:r>
                      <a:r>
                        <a:rPr u="sng">
                          <a:solidFill>
                            <a:srgbClr val="0433FF"/>
                          </a:solidFill>
                        </a:rPr>
                        <a:t>, 14</a:t>
                      </a:r>
                      <a:r>
                        <a:t>–255</a:t>
                      </a:r>
                    </a:p>
                  </a:txBody>
                  <a:tcPr marL="50800" marR="50800" marT="50800" marB="50800" anchor="ctr" horzOverflow="overflow">
                    <a:lnL w="25400">
                      <a:solidFill>
                        <a:srgbClr val="000000"/>
                      </a:solidFill>
                      <a:miter lim="400000"/>
                    </a:lnL>
                    <a:lnR w="12700">
                      <a:solidFill>
                        <a:srgbClr val="000000"/>
                      </a:solidFill>
                      <a:miter lim="400000"/>
                    </a:lnR>
                    <a:lnT w="12700">
                      <a:solidFill>
                        <a:srgbClr val="000000"/>
                      </a:solidFill>
                      <a:miter lim="400000"/>
                    </a:lnT>
                    <a:lnB w="25400">
                      <a:solidFill>
                        <a:srgbClr val="000000"/>
                      </a:solidFill>
                      <a:miter lim="400000"/>
                    </a:lnB>
                    <a:noFill/>
                  </a:tcPr>
                </a:tc>
                <a:tc>
                  <a:txBody>
                    <a:bodyPr/>
                    <a:lstStyle/>
                    <a:p>
                      <a:pPr defTabSz="457200">
                        <a:tabLst/>
                        <a:defRPr sz="1800"/>
                      </a:pPr>
                      <a:r>
                        <a:rPr sz="1000" u="sng">
                          <a:solidFill>
                            <a:srgbClr val="0433FF"/>
                          </a:solidFill>
                          <a:latin typeface="+mn-lt"/>
                          <a:ea typeface="+mn-ea"/>
                          <a:cs typeface="+mn-cs"/>
                          <a:sym typeface="Helvetica"/>
                        </a:rPr>
                        <a:t>Reserved</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25400">
                      <a:solidFill>
                        <a:srgbClr val="000000"/>
                      </a:solidFill>
                      <a:miter lim="400000"/>
                    </a:lnB>
                    <a:noFill/>
                  </a:tcPr>
                </a:tc>
                <a:tc>
                  <a:txBody>
                    <a:bodyPr/>
                    <a:lstStyle/>
                    <a:p>
                      <a:pPr algn="l" defTabSz="457200">
                        <a:tabLst/>
                        <a:defRPr sz="1800"/>
                      </a:pPr>
                      <a:r>
                        <a:rPr sz="1000">
                          <a:latin typeface="+mn-lt"/>
                          <a:ea typeface="+mn-ea"/>
                          <a:cs typeface="+mn-cs"/>
                          <a:sym typeface="Helvetica"/>
                        </a:rPr>
                        <a:t>Reserved</a:t>
                      </a:r>
                    </a:p>
                  </a:txBody>
                  <a:tcPr marL="50800" marR="50800" marT="50800" marB="50800" anchor="ctr" horzOverflow="overflow">
                    <a:lnL w="12700">
                      <a:solidFill>
                        <a:srgbClr val="000000"/>
                      </a:solidFill>
                      <a:miter lim="400000"/>
                    </a:lnL>
                    <a:lnR w="25400">
                      <a:solidFill>
                        <a:srgbClr val="000000"/>
                      </a:solidFill>
                      <a:miter lim="400000"/>
                    </a:lnR>
                    <a:lnT w="12700">
                      <a:solidFill>
                        <a:srgbClr val="000000"/>
                      </a:solidFill>
                      <a:miter lim="400000"/>
                    </a:lnT>
                    <a:lnB w="25400">
                      <a:solidFill>
                        <a:srgbClr val="000000"/>
                      </a:solidFill>
                      <a:miter lim="400000"/>
                    </a:lnB>
                    <a:noFill/>
                  </a:tcPr>
                </a:tc>
              </a:tr>
            </a:tbl>
          </a:graphicData>
        </a:graphic>
      </p:graphicFrame>
      <p:sp>
        <p:nvSpPr>
          <p:cNvPr id="137" name="Slide Number"/>
          <p:cNvSpPr txBox="1">
            <a:spLocks noGrp="1"/>
          </p:cNvSpPr>
          <p:nvPr>
            <p:ph type="sldNum" sz="quarter" idx="4294967295"/>
          </p:nvPr>
        </p:nvSpPr>
        <p:spPr>
          <a:xfrm>
            <a:off x="4526755" y="6475412"/>
            <a:ext cx="165101" cy="184027"/>
          </a:xfrm>
          <a:prstGeom prst="rect">
            <a:avLst/>
          </a:prstGeom>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a:lstStyle/>
          <a:p>
            <a:fld id="{86CB4B4D-7CA3-9044-876B-883B54F8677D}" type="slidenum">
              <a:rPr/>
              <a:pPr/>
              <a:t>10</a:t>
            </a:fld>
            <a:endParaRPr/>
          </a:p>
        </p:txBody>
      </p:sp>
      <p:sp>
        <p:nvSpPr>
          <p:cNvPr id="138" name="Abstract"/>
          <p:cNvSpPr txBox="1">
            <a:spLocks noGrp="1"/>
          </p:cNvSpPr>
          <p:nvPr>
            <p:ph type="title"/>
          </p:nvPr>
        </p:nvSpPr>
        <p:spPr>
          <a:xfrm>
            <a:off x="685800" y="685800"/>
            <a:ext cx="7772400" cy="1066800"/>
          </a:xfrm>
          <a:prstGeom prst="rect">
            <a:avLst/>
          </a:prstGeom>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r>
              <a:t>Proposal (table) - Issue 1</a:t>
            </a:r>
          </a:p>
        </p:txBody>
      </p:sp>
      <p:sp>
        <p:nvSpPr>
          <p:cNvPr id="139" name="9.4.2.171.2 Neighbor AP Information field…"/>
          <p:cNvSpPr txBox="1"/>
          <p:nvPr/>
        </p:nvSpPr>
        <p:spPr>
          <a:xfrm>
            <a:off x="1030183" y="1592283"/>
            <a:ext cx="6488367" cy="1343342"/>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45718" tIns="45718" rIns="45718" bIns="45718">
            <a:spAutoFit/>
          </a:bodyPr>
          <a:lstStyle/>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000" b="1">
                <a:latin typeface="Arial"/>
                <a:ea typeface="Arial"/>
                <a:cs typeface="Arial"/>
                <a:sym typeface="Arial"/>
              </a:defRPr>
            </a:pPr>
            <a:r>
              <a:t>9.4.2.171.2 Neighbor AP Information field</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000"/>
            </a:pPr>
            <a:r>
              <a:t>The TBTT Information </a:t>
            </a:r>
            <a:r>
              <a:rPr strike="sngStrike">
                <a:solidFill>
                  <a:srgbClr val="FF2600"/>
                </a:solidFill>
              </a:rPr>
              <a:t>Length</a:t>
            </a:r>
            <a:r>
              <a:t> </a:t>
            </a:r>
            <a:r>
              <a:rPr u="sng">
                <a:solidFill>
                  <a:schemeClr val="accent2">
                    <a:lumOff val="-10000"/>
                  </a:schemeClr>
                </a:solidFill>
              </a:rPr>
              <a:t>Indicator</a:t>
            </a:r>
            <a:r>
              <a:t> subfield is 1 octet in length and </a:t>
            </a:r>
            <a:r>
              <a:rPr strike="sngStrike">
                <a:solidFill>
                  <a:srgbClr val="FF2600"/>
                </a:solidFill>
              </a:rPr>
              <a:t>contains</a:t>
            </a:r>
            <a:r>
              <a:t> </a:t>
            </a:r>
            <a:r>
              <a:rPr u="sng">
                <a:solidFill>
                  <a:srgbClr val="0433FF"/>
                </a:solidFill>
              </a:rPr>
              <a:t>indicates information about the Neighbor AP Information field, including</a:t>
            </a:r>
            <a:r>
              <a:t> the length in octets of each TBTT Information field that is included in the Neighbor AP Information field.</a:t>
            </a:r>
            <a:r>
              <a:rPr strike="sngStrike">
                <a:solidFill>
                  <a:srgbClr val="FF2600"/>
                </a:solidFill>
              </a:rPr>
              <a:t> The TBTT Information Length subfield is 1, 5, 7, or 11 indicating the TBTT Information field contents</a:t>
            </a:r>
            <a:r>
              <a:t>. </a:t>
            </a:r>
            <a:r>
              <a:rPr strike="sngStrike">
                <a:solidFill>
                  <a:srgbClr val="FF2600"/>
                </a:solidFill>
              </a:rPr>
              <a:t>Other values are reserved.</a:t>
            </a:r>
            <a:r>
              <a:rPr>
                <a:solidFill>
                  <a:srgbClr val="218A21"/>
                </a:solidFill>
              </a:rPr>
              <a:t>(11ai)</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000"/>
            </a:pPr>
            <a:endParaRPr>
              <a:solidFill>
                <a:srgbClr val="218A21"/>
              </a:solidFill>
            </a:endParaRP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000"/>
            </a:pPr>
            <a:r>
              <a:rPr>
                <a:solidFill>
                  <a:srgbClr val="218A21"/>
                </a:solidFill>
              </a:rPr>
              <a:t>(11ai)</a:t>
            </a:r>
            <a:r>
              <a:t>The TBTT Information </a:t>
            </a:r>
            <a:r>
              <a:rPr strike="sngStrike">
                <a:solidFill>
                  <a:srgbClr val="FF2600"/>
                </a:solidFill>
              </a:rPr>
              <a:t>Length</a:t>
            </a:r>
            <a:r>
              <a:t> </a:t>
            </a:r>
            <a:r>
              <a:rPr u="sng">
                <a:solidFill>
                  <a:schemeClr val="accent2">
                    <a:lumOff val="-10000"/>
                  </a:schemeClr>
                </a:solidFill>
              </a:rPr>
              <a:t>Indicator</a:t>
            </a:r>
            <a:r>
              <a:t> subfield is interpreted as shown in Table 9-259 (TBTT Information field(11ai)).</a:t>
            </a:r>
          </a:p>
        </p:txBody>
      </p:sp>
      <p:sp>
        <p:nvSpPr>
          <p:cNvPr id="140" name="Add column to support future enhancements, allowing use of the reserved values of the Indicator to indicate other combinations of length and contents."/>
          <p:cNvSpPr/>
          <p:nvPr/>
        </p:nvSpPr>
        <p:spPr>
          <a:xfrm>
            <a:off x="3519225" y="5773390"/>
            <a:ext cx="4892899" cy="583774"/>
          </a:xfrm>
          <a:prstGeom prst="rect">
            <a:avLst/>
          </a:prstGeom>
          <a:solidFill>
            <a:srgbClr val="FFFFFF"/>
          </a:solidFill>
          <a:ln w="25400">
            <a:solidFill>
              <a:schemeClr val="accent1"/>
            </a:solidFill>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45718" tIns="45718" rIns="45718" bIns="45718"/>
          <a:lstStyle>
            <a:lvl1pPr>
              <a:defRPr sz="1200">
                <a:solidFill>
                  <a:srgbClr val="009051"/>
                </a:solidFill>
              </a:defRPr>
            </a:lvl1pPr>
          </a:lstStyle>
          <a:p>
            <a:r>
              <a:t>Add column to support future enhancements, allowing use of the reserved values of the Indicator to indicate other combinations of length and contents.</a:t>
            </a:r>
          </a:p>
        </p:txBody>
      </p:sp>
      <p:sp>
        <p:nvSpPr>
          <p:cNvPr id="141" name="Line"/>
          <p:cNvSpPr/>
          <p:nvPr/>
        </p:nvSpPr>
        <p:spPr>
          <a:xfrm flipH="1" flipV="1">
            <a:off x="3258819" y="5644916"/>
            <a:ext cx="249778" cy="458914"/>
          </a:xfrm>
          <a:prstGeom prst="line">
            <a:avLst/>
          </a:prstGeom>
          <a:ln w="25400">
            <a:solidFill>
              <a:schemeClr val="accent1"/>
            </a:solidFill>
            <a:tailEnd type="triangle"/>
          </a:ln>
        </p:spPr>
        <p:txBody>
          <a:bodyPr lIns="45718" tIns="45718" rIns="45718" bIns="45718"/>
          <a:lstStyle/>
          <a:p>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 name="Slide Number"/>
          <p:cNvSpPr txBox="1">
            <a:spLocks noGrp="1"/>
          </p:cNvSpPr>
          <p:nvPr>
            <p:ph type="sldNum" sz="quarter" idx="4294967295"/>
          </p:nvPr>
        </p:nvSpPr>
        <p:spPr>
          <a:xfrm>
            <a:off x="4529583" y="6475412"/>
            <a:ext cx="159445" cy="184027"/>
          </a:xfrm>
          <a:prstGeom prst="rect">
            <a:avLst/>
          </a:prstGeom>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a:lstStyle/>
          <a:p>
            <a:fld id="{86CB4B4D-7CA3-9044-876B-883B54F8677D}" type="slidenum">
              <a:rPr/>
              <a:pPr/>
              <a:t>11</a:t>
            </a:fld>
            <a:endParaRPr/>
          </a:p>
        </p:txBody>
      </p:sp>
      <p:sp>
        <p:nvSpPr>
          <p:cNvPr id="144" name="Abstract"/>
          <p:cNvSpPr txBox="1">
            <a:spLocks noGrp="1"/>
          </p:cNvSpPr>
          <p:nvPr>
            <p:ph type="title"/>
          </p:nvPr>
        </p:nvSpPr>
        <p:spPr>
          <a:xfrm>
            <a:off x="247603" y="685800"/>
            <a:ext cx="8648794" cy="1066800"/>
          </a:xfrm>
          <a:prstGeom prst="rect">
            <a:avLst/>
          </a:prstGeom>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r>
              <a:t>Issue 2: Use of TIFT = 1</a:t>
            </a:r>
          </a:p>
        </p:txBody>
      </p:sp>
      <p:sp>
        <p:nvSpPr>
          <p:cNvPr id="145" name="This contribution, intended for presentation to the IEEE 802.11 Wireless Next Generation (WNG) Standing Committee, argues for the development of standards specifying a Multiple AP Coordinated Synchronous  Extended Service Set (MACSESS) supporting a synchronous set of access points and associated stations with integrated MIMO. Arguments for such development are made in terms of interoperability, efficiency improvements, recent academic results, and recent enhancements to IEEE Std 802.11."/>
          <p:cNvSpPr txBox="1">
            <a:spLocks noGrp="1"/>
          </p:cNvSpPr>
          <p:nvPr>
            <p:ph type="body" idx="1"/>
          </p:nvPr>
        </p:nvSpPr>
        <p:spPr>
          <a:xfrm>
            <a:off x="345801" y="1587399"/>
            <a:ext cx="8452399" cy="4676400"/>
          </a:xfrm>
          <a:prstGeom prst="rect">
            <a:avLst/>
          </a:prstGeom>
        </p:spPr>
        <p:txBody>
          <a:bodyPr/>
          <a:lstStyle/>
          <a:p>
            <a:pPr>
              <a:lnSpc>
                <a:spcPct val="81000"/>
              </a:lnSpc>
              <a:tabLst>
                <a:tab pos="901700" algn="l"/>
                <a:tab pos="1816100" algn="l"/>
                <a:tab pos="2730500" algn="l"/>
                <a:tab pos="3644900" algn="l"/>
                <a:tab pos="4559300" algn="l"/>
                <a:tab pos="5473700" algn="l"/>
                <a:tab pos="6388100" algn="l"/>
                <a:tab pos="7302500" algn="l"/>
                <a:tab pos="8216900" algn="l"/>
                <a:tab pos="9131300" algn="l"/>
                <a:tab pos="10045700" algn="l"/>
              </a:tabLst>
              <a:defRPr sz="2000" b="0"/>
            </a:pPr>
            <a:r>
              <a:t>Indicates the recommendation of designated channel in which the STA can find a neighbor providing a secondary RNR identifying an AP suitable for BSS transition and reassociation (such as in the same ESS).</a:t>
            </a:r>
          </a:p>
          <a:p>
            <a:pPr marL="457200" lvl="3" indent="-457200">
              <a:lnSpc>
                <a:spcPct val="81000"/>
              </a:lnSpc>
              <a:buSzPct val="100000"/>
              <a:buFont typeface="Arial"/>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2000" b="0"/>
            </a:pPr>
            <a:r>
              <a:t>STA can quickly scan the designated channel and learn the right AP with which to associate, instead of having to scan all channels identified in the RNR (which might be a large number).</a:t>
            </a:r>
          </a:p>
          <a:p>
            <a:pPr marL="457200" lvl="3" indent="-457200">
              <a:lnSpc>
                <a:spcPct val="81000"/>
              </a:lnSpc>
              <a:buSzPct val="100000"/>
              <a:buFont typeface="Arial"/>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2000" b="0"/>
            </a:pPr>
            <a:r>
              <a:t>If the secondary RNR specifies HESSID, then STA can identify handover candidates that match its preferred HESSID.</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7" name="This contribution, intended for presentation to the IEEE 802.11 Wireless Next Generation (WNG) Standing Committee, argues for the development of standards specifying a Multiple AP Coordinated Synchronous  Extended Service Set (MACSESS) supporting a synchronous set of access points and associated stations with integrated MIMO. Arguments for such development are made in terms of interoperability, efficiency improvements, recent academic results, and recent enhancements to IEEE Std 802.11."/>
          <p:cNvSpPr txBox="1">
            <a:spLocks noGrp="1"/>
          </p:cNvSpPr>
          <p:nvPr>
            <p:ph type="body" idx="1"/>
          </p:nvPr>
        </p:nvSpPr>
        <p:spPr>
          <a:xfrm>
            <a:off x="345801" y="1587399"/>
            <a:ext cx="8452399" cy="4676400"/>
          </a:xfrm>
          <a:prstGeom prst="rect">
            <a:avLst/>
          </a:prstGeom>
        </p:spPr>
        <p:txBody>
          <a:bodyPr/>
          <a:lstStyle/>
          <a:p>
            <a:pPr>
              <a:tabLst>
                <a:tab pos="901700" algn="l"/>
                <a:tab pos="1816100" algn="l"/>
                <a:tab pos="2730500" algn="l"/>
                <a:tab pos="3644900" algn="l"/>
                <a:tab pos="4559300" algn="l"/>
                <a:tab pos="5473700" algn="l"/>
                <a:tab pos="6388100" algn="l"/>
                <a:tab pos="7302500" algn="l"/>
                <a:tab pos="8216900" algn="l"/>
                <a:tab pos="9131300" algn="l"/>
                <a:tab pos="10045700" algn="l"/>
              </a:tabLst>
              <a:defRPr b="0" i="1"/>
            </a:pPr>
            <a:r>
              <a:t>The TBTT Information Field Type subfield is 2 bits in length</a:t>
            </a:r>
            <a:r>
              <a:rPr strike="sngStrike"/>
              <a:t> and defines the structure of the TBTT Information field</a:t>
            </a:r>
            <a:r>
              <a:t>. </a:t>
            </a:r>
            <a:r>
              <a:rPr u="sng">
                <a:solidFill>
                  <a:schemeClr val="accent2"/>
                </a:solidFill>
              </a:rPr>
              <a:t>The subfield is set to 1 when RNRs provided by neighbors in the designated channel are recommended for BSS transition and reassociation. The subfield is set to 0 otherwise.</a:t>
            </a:r>
            <a:r>
              <a:t> Values 2 and 3 are reserved.</a:t>
            </a:r>
          </a:p>
        </p:txBody>
      </p:sp>
      <p:sp>
        <p:nvSpPr>
          <p:cNvPr id="148" name="Slide Number"/>
          <p:cNvSpPr txBox="1">
            <a:spLocks noGrp="1"/>
          </p:cNvSpPr>
          <p:nvPr>
            <p:ph type="sldNum" sz="quarter" idx="4294967295"/>
          </p:nvPr>
        </p:nvSpPr>
        <p:spPr>
          <a:xfrm>
            <a:off x="4526755" y="6475412"/>
            <a:ext cx="165101" cy="184027"/>
          </a:xfrm>
          <a:prstGeom prst="rect">
            <a:avLst/>
          </a:prstGeom>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a:lstStyle/>
          <a:p>
            <a:fld id="{86CB4B4D-7CA3-9044-876B-883B54F8677D}" type="slidenum">
              <a:rPr/>
              <a:pPr/>
              <a:t>12</a:t>
            </a:fld>
            <a:endParaRPr/>
          </a:p>
        </p:txBody>
      </p:sp>
      <p:sp>
        <p:nvSpPr>
          <p:cNvPr id="149" name="Abstract"/>
          <p:cNvSpPr txBox="1">
            <a:spLocks noGrp="1"/>
          </p:cNvSpPr>
          <p:nvPr>
            <p:ph type="title"/>
          </p:nvPr>
        </p:nvSpPr>
        <p:spPr>
          <a:xfrm>
            <a:off x="685800" y="685800"/>
            <a:ext cx="7772400" cy="1066800"/>
          </a:xfrm>
          <a:prstGeom prst="rect">
            <a:avLst/>
          </a:prstGeom>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r>
              <a:t>Proposal - Issue 2</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1" name="Slide Number"/>
          <p:cNvSpPr txBox="1">
            <a:spLocks noGrp="1"/>
          </p:cNvSpPr>
          <p:nvPr>
            <p:ph type="sldNum" sz="quarter" idx="4294967295"/>
          </p:nvPr>
        </p:nvSpPr>
        <p:spPr>
          <a:xfrm>
            <a:off x="4526754" y="6475412"/>
            <a:ext cx="165101" cy="184027"/>
          </a:xfrm>
          <a:prstGeom prst="rect">
            <a:avLst/>
          </a:prstGeom>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a:lstStyle/>
          <a:p>
            <a:fld id="{86CB4B4D-7CA3-9044-876B-883B54F8677D}" type="slidenum">
              <a:rPr/>
              <a:pPr/>
              <a:t>13</a:t>
            </a:fld>
            <a:endParaRPr/>
          </a:p>
        </p:txBody>
      </p:sp>
      <p:sp>
        <p:nvSpPr>
          <p:cNvPr id="152" name="Abstract"/>
          <p:cNvSpPr txBox="1">
            <a:spLocks noGrp="1"/>
          </p:cNvSpPr>
          <p:nvPr>
            <p:ph type="title"/>
          </p:nvPr>
        </p:nvSpPr>
        <p:spPr>
          <a:xfrm>
            <a:off x="685800" y="685800"/>
            <a:ext cx="7772400" cy="1066800"/>
          </a:xfrm>
          <a:prstGeom prst="rect">
            <a:avLst/>
          </a:prstGeom>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r>
              <a:t>Summary of Proposed Changes</a:t>
            </a:r>
          </a:p>
        </p:txBody>
      </p:sp>
      <p:sp>
        <p:nvSpPr>
          <p:cNvPr id="153" name="This contribution, intended for presentation to the IEEE 802.11 Wireless Next Generation (WNG) Standing Committee, argues for the development of standards specifying a Multiple AP Coordinated Synchronous  Extended Service Set (MACSESS) supporting a synchronous set of access points and associated stations with integrated MIMO. Arguments for such development are made in terms of interoperability, efficiency improvements, recent academic results, and recent enhancements to IEEE Std 802.11."/>
          <p:cNvSpPr txBox="1">
            <a:spLocks noGrp="1"/>
          </p:cNvSpPr>
          <p:nvPr>
            <p:ph type="body" idx="1"/>
          </p:nvPr>
        </p:nvSpPr>
        <p:spPr>
          <a:xfrm>
            <a:off x="345801" y="1587399"/>
            <a:ext cx="8452399" cy="4676400"/>
          </a:xfrm>
          <a:prstGeom prst="rect">
            <a:avLst/>
          </a:prstGeom>
        </p:spPr>
        <p:txBody>
          <a:bodyPr/>
          <a:lstStyle/>
          <a:p>
            <a:pPr>
              <a:tabLst>
                <a:tab pos="901700" algn="l"/>
                <a:tab pos="1816100" algn="l"/>
                <a:tab pos="2730500" algn="l"/>
                <a:tab pos="3644900" algn="l"/>
                <a:tab pos="4559300" algn="l"/>
                <a:tab pos="5473700" algn="l"/>
                <a:tab pos="6388100" algn="l"/>
                <a:tab pos="7302500" algn="l"/>
                <a:tab pos="8216900" algn="l"/>
                <a:tab pos="9131300" algn="l"/>
                <a:tab pos="10045700" algn="l"/>
              </a:tabLst>
              <a:defRPr b="0"/>
            </a:pPr>
            <a:r>
              <a:rPr dirty="0" smtClean="0"/>
              <a:t>The </a:t>
            </a:r>
            <a:r>
              <a:rPr dirty="0"/>
              <a:t>proposed changes to to §9.4.2.171 are incorporated in a separate contribution: </a:t>
            </a:r>
          </a:p>
          <a:p>
            <a:pPr>
              <a:tabLst>
                <a:tab pos="901700" algn="l"/>
                <a:tab pos="1816100" algn="l"/>
                <a:tab pos="2730500" algn="l"/>
                <a:tab pos="3644900" algn="l"/>
                <a:tab pos="4559300" algn="l"/>
                <a:tab pos="5473700" algn="l"/>
                <a:tab pos="6388100" algn="l"/>
                <a:tab pos="7302500" algn="l"/>
                <a:tab pos="8216900" algn="l"/>
                <a:tab pos="9131300" algn="l"/>
                <a:tab pos="10045700" algn="l"/>
              </a:tabLst>
              <a:defRPr b="0"/>
            </a:pPr>
            <a:endParaRPr dirty="0"/>
          </a:p>
          <a:p>
            <a:pPr marL="0" lvl="1" indent="342900">
              <a:tabLst>
                <a:tab pos="901700" algn="l"/>
                <a:tab pos="1816100" algn="l"/>
                <a:tab pos="2730500" algn="l"/>
                <a:tab pos="3644900" algn="l"/>
                <a:tab pos="4559300" algn="l"/>
                <a:tab pos="5473700" algn="l"/>
                <a:tab pos="6388100" algn="l"/>
                <a:tab pos="7302500" algn="l"/>
                <a:tab pos="8216900" algn="l"/>
                <a:tab pos="9131300" algn="l"/>
                <a:tab pos="10045700" algn="l"/>
              </a:tabLst>
              <a:defRPr b="0"/>
            </a:pPr>
            <a:r>
              <a:rPr dirty="0"/>
              <a:t>Document IEEE 802.11-17/0667r2</a:t>
            </a:r>
          </a:p>
          <a:p>
            <a:pPr marL="0" lvl="1" indent="342900">
              <a:tabLst>
                <a:tab pos="901700" algn="l"/>
                <a:tab pos="1816100" algn="l"/>
                <a:tab pos="2730500" algn="l"/>
                <a:tab pos="3644900" algn="l"/>
                <a:tab pos="4559300" algn="l"/>
                <a:tab pos="5473700" algn="l"/>
                <a:tab pos="6388100" algn="l"/>
                <a:tab pos="7302500" algn="l"/>
                <a:tab pos="8216900" algn="l"/>
                <a:tab pos="9131300" algn="l"/>
                <a:tab pos="10045700" algn="l"/>
              </a:tabLst>
              <a:defRPr b="0"/>
            </a:pPr>
            <a:endParaRPr dirty="0"/>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5" name="Abstract"/>
          <p:cNvSpPr txBox="1">
            <a:spLocks noGrp="1"/>
          </p:cNvSpPr>
          <p:nvPr>
            <p:ph type="title"/>
          </p:nvPr>
        </p:nvSpPr>
        <p:spPr>
          <a:prstGeom prst="rect">
            <a:avLst/>
          </a:prstGeom>
        </p:spPr>
        <p:txBody>
          <a:bodyPr/>
          <a:lstStyle/>
          <a:p>
            <a:r>
              <a:rPr lang="en-US" dirty="0" smtClean="0"/>
              <a:t>Appendix: </a:t>
            </a:r>
            <a:r>
              <a:rPr dirty="0" smtClean="0"/>
              <a:t>Po</a:t>
            </a:r>
            <a:r>
              <a:rPr lang="en-US" dirty="0" smtClean="0"/>
              <a:t>tential</a:t>
            </a:r>
            <a:r>
              <a:rPr dirty="0" smtClean="0"/>
              <a:t> Usage</a:t>
            </a:r>
            <a:r>
              <a:rPr lang="en-US" dirty="0" smtClean="0"/>
              <a:t> of TIFT=1</a:t>
            </a:r>
            <a:endParaRPr dirty="0"/>
          </a:p>
        </p:txBody>
      </p:sp>
      <p:pic>
        <p:nvPicPr>
          <p:cNvPr id="4" name="Picture 3"/>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727033" y="1252425"/>
            <a:ext cx="7437039" cy="5208040"/>
          </a:xfrm>
          <a:prstGeom prst="rect">
            <a:avLst/>
          </a:prstGeom>
        </p:spPr>
      </p:pic>
    </p:spTree>
  </p:cSld>
  <p:clrMapOvr>
    <a:masterClrMapping/>
  </p:clrMapOvr>
  <p:transition spd="med"/>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8" name="Abstract"/>
          <p:cNvSpPr txBox="1">
            <a:spLocks noGrp="1"/>
          </p:cNvSpPr>
          <p:nvPr>
            <p:ph type="title"/>
          </p:nvPr>
        </p:nvSpPr>
        <p:spPr>
          <a:prstGeom prst="rect">
            <a:avLst/>
          </a:prstGeom>
        </p:spPr>
        <p:txBody>
          <a:bodyPr/>
          <a:lstStyle/>
          <a:p>
            <a:r>
              <a:t>Example without RNs: Active Probing</a:t>
            </a:r>
          </a:p>
        </p:txBody>
      </p:sp>
      <p:pic>
        <p:nvPicPr>
          <p:cNvPr id="4" name="Picture 3"/>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532486" y="1186177"/>
            <a:ext cx="7607715" cy="5288426"/>
          </a:xfrm>
          <a:prstGeom prst="rect">
            <a:avLst/>
          </a:prstGeom>
        </p:spPr>
      </p:pic>
    </p:spTree>
  </p:cSld>
  <p:clrMapOvr>
    <a:masterClrMapping/>
  </p:clrMapOvr>
  <p:transition spd="med"/>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1" name="Abstract"/>
          <p:cNvSpPr txBox="1">
            <a:spLocks noGrp="1"/>
          </p:cNvSpPr>
          <p:nvPr>
            <p:ph type="title"/>
          </p:nvPr>
        </p:nvSpPr>
        <p:spPr>
          <a:prstGeom prst="rect">
            <a:avLst/>
          </a:prstGeom>
        </p:spPr>
        <p:txBody>
          <a:bodyPr/>
          <a:lstStyle/>
          <a:p>
            <a:r>
              <a:t>Example without RNs: Passive Probing</a:t>
            </a:r>
          </a:p>
        </p:txBody>
      </p:sp>
      <p:pic>
        <p:nvPicPr>
          <p:cNvPr id="4" name="Picture 3"/>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957257" y="1220550"/>
            <a:ext cx="7450305" cy="5248573"/>
          </a:xfrm>
          <a:prstGeom prst="rect">
            <a:avLst/>
          </a:prstGeom>
        </p:spPr>
      </p:pic>
    </p:spTree>
  </p:cSld>
  <p:clrMapOvr>
    <a:masterClrMapping/>
  </p:clrMapOvr>
  <p:transition spd="med"/>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4" name="Abstract"/>
          <p:cNvSpPr txBox="1">
            <a:spLocks noGrp="1"/>
          </p:cNvSpPr>
          <p:nvPr>
            <p:ph type="title"/>
          </p:nvPr>
        </p:nvSpPr>
        <p:spPr>
          <a:prstGeom prst="rect">
            <a:avLst/>
          </a:prstGeom>
        </p:spPr>
        <p:txBody>
          <a:bodyPr/>
          <a:lstStyle/>
          <a:p>
            <a:r>
              <a:t>Example using RNs</a:t>
            </a:r>
          </a:p>
        </p:txBody>
      </p:sp>
      <p:pic>
        <p:nvPicPr>
          <p:cNvPr id="4" name="Picture 3"/>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194249" y="1164983"/>
            <a:ext cx="7447247" cy="5208573"/>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 name="Slide Number"/>
          <p:cNvSpPr txBox="1">
            <a:spLocks noGrp="1"/>
          </p:cNvSpPr>
          <p:nvPr>
            <p:ph type="sldNum" sz="quarter" idx="4294967295"/>
          </p:nvPr>
        </p:nvSpPr>
        <p:spPr>
          <a:xfrm>
            <a:off x="4545804" y="6475412"/>
            <a:ext cx="127001" cy="184027"/>
          </a:xfrm>
          <a:prstGeom prst="rect">
            <a:avLst/>
          </a:prstGeom>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a:lstStyle/>
          <a:p>
            <a:fld id="{86CB4B4D-7CA3-9044-876B-883B54F8677D}" type="slidenum">
              <a:rPr/>
              <a:pPr/>
              <a:t>2</a:t>
            </a:fld>
            <a:endParaRPr/>
          </a:p>
        </p:txBody>
      </p:sp>
      <p:sp>
        <p:nvSpPr>
          <p:cNvPr id="105" name="Abstract"/>
          <p:cNvSpPr txBox="1">
            <a:spLocks noGrp="1"/>
          </p:cNvSpPr>
          <p:nvPr>
            <p:ph type="title"/>
          </p:nvPr>
        </p:nvSpPr>
        <p:spPr>
          <a:xfrm>
            <a:off x="685800" y="685800"/>
            <a:ext cx="7772400" cy="1066800"/>
          </a:xfrm>
          <a:prstGeom prst="rect">
            <a:avLst/>
          </a:prstGeom>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r>
              <a:t>Abstract</a:t>
            </a:r>
          </a:p>
        </p:txBody>
      </p:sp>
      <p:sp>
        <p:nvSpPr>
          <p:cNvPr id="106" name="This contribution, intended for presentation to the IEEE 802.11 Wireless Next Generation (WNG) Standing Committee, argues for the development of standards specifying a Multiple AP Coordinated Synchronous  Extended Service Set (MACSESS) supporting a synchronous set of access points and associated stations with integrated MIMO. Arguments for such development are made in terms of interoperability, efficiency improvements, recent academic results, and recent enhancements to IEEE Std 802.11."/>
          <p:cNvSpPr txBox="1">
            <a:spLocks noGrp="1"/>
          </p:cNvSpPr>
          <p:nvPr>
            <p:ph type="body" idx="1"/>
          </p:nvPr>
        </p:nvSpPr>
        <p:spPr>
          <a:xfrm>
            <a:off x="685800" y="1981200"/>
            <a:ext cx="7772400" cy="4114800"/>
          </a:xfrm>
          <a:prstGeom prst="rect">
            <a:avLst/>
          </a:prstGeom>
        </p:spPr>
        <p:txBody>
          <a:bodyPr/>
          <a:lstStyle/>
          <a:p>
            <a:pPr>
              <a:tabLst>
                <a:tab pos="901700" algn="l"/>
                <a:tab pos="1816100" algn="l"/>
                <a:tab pos="2730500" algn="l"/>
                <a:tab pos="3644900" algn="l"/>
                <a:tab pos="4559300" algn="l"/>
                <a:tab pos="5473700" algn="l"/>
                <a:tab pos="6388100" algn="l"/>
                <a:tab pos="7302500" algn="l"/>
                <a:tab pos="8216900" algn="l"/>
                <a:tab pos="9131300" algn="l"/>
                <a:tab pos="10045700" algn="l"/>
              </a:tabLst>
              <a:defRPr b="0"/>
            </a:pPr>
            <a:r>
              <a:rPr lang="en-US" dirty="0" smtClean="0"/>
              <a:t>This contribution, intended for presentation to IEEE 802.11 </a:t>
            </a:r>
            <a:r>
              <a:rPr lang="en-US" dirty="0" err="1" smtClean="0"/>
              <a:t>TGm</a:t>
            </a:r>
            <a:r>
              <a:rPr lang="en-US" dirty="0" smtClean="0"/>
              <a:t>, identifies ambiguity in the TBTT Information Field Type (TIFT) subfield in the Reduced Neighbor Report. It proposes clarification, using the TIFT to specify an additional property of the reported neighbor. It also proposes to improve the value of the RNR by including an option to specify HESSID along with additional improvements. </a:t>
            </a:r>
            <a:endParaRPr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 name="Slide Number"/>
          <p:cNvSpPr txBox="1">
            <a:spLocks noGrp="1"/>
          </p:cNvSpPr>
          <p:nvPr>
            <p:ph type="sldNum" sz="quarter" idx="4294967295"/>
          </p:nvPr>
        </p:nvSpPr>
        <p:spPr>
          <a:xfrm>
            <a:off x="4545804" y="6475412"/>
            <a:ext cx="127001" cy="184027"/>
          </a:xfrm>
          <a:prstGeom prst="rect">
            <a:avLst/>
          </a:prstGeom>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a:lstStyle/>
          <a:p>
            <a:fld id="{86CB4B4D-7CA3-9044-876B-883B54F8677D}" type="slidenum">
              <a:rPr/>
              <a:pPr/>
              <a:t>3</a:t>
            </a:fld>
            <a:endParaRPr/>
          </a:p>
        </p:txBody>
      </p:sp>
      <p:sp>
        <p:nvSpPr>
          <p:cNvPr id="109" name="Abstract"/>
          <p:cNvSpPr txBox="1">
            <a:spLocks noGrp="1"/>
          </p:cNvSpPr>
          <p:nvPr>
            <p:ph type="title"/>
          </p:nvPr>
        </p:nvSpPr>
        <p:spPr>
          <a:xfrm>
            <a:off x="685800" y="685800"/>
            <a:ext cx="7772400" cy="1066800"/>
          </a:xfrm>
          <a:prstGeom prst="rect">
            <a:avLst/>
          </a:prstGeom>
        </p:spPr>
        <p:txBody>
          <a:bodyPr/>
          <a:lstStyle/>
          <a:p>
            <a:pPr>
              <a:tabLst>
                <a:tab pos="914400" algn="l"/>
                <a:tab pos="1828800" algn="l"/>
                <a:tab pos="2743200" algn="l"/>
                <a:tab pos="3657600" algn="l"/>
                <a:tab pos="4572000" algn="l"/>
                <a:tab pos="5486400" algn="l"/>
                <a:tab pos="6400800" algn="l"/>
                <a:tab pos="7315200" algn="l"/>
                <a:tab pos="8229600" algn="l"/>
                <a:tab pos="9144000" algn="l"/>
                <a:tab pos="10058400" algn="l"/>
              </a:tabLst>
              <a:defRPr sz="2800"/>
            </a:pPr>
            <a:r>
              <a:t>TBTT Information Field Type (TIFT)</a:t>
            </a:r>
          </a:p>
          <a:p>
            <a:pPr>
              <a:tabLst>
                <a:tab pos="914400" algn="l"/>
                <a:tab pos="1828800" algn="l"/>
                <a:tab pos="2743200" algn="l"/>
                <a:tab pos="3657600" algn="l"/>
                <a:tab pos="4572000" algn="l"/>
                <a:tab pos="5486400" algn="l"/>
                <a:tab pos="6400800" algn="l"/>
                <a:tab pos="7315200" algn="l"/>
                <a:tab pos="8229600" algn="l"/>
                <a:tab pos="9144000" algn="l"/>
                <a:tab pos="10058400" algn="l"/>
              </a:tabLst>
              <a:defRPr sz="2800"/>
            </a:pPr>
            <a:r>
              <a:t>Status</a:t>
            </a:r>
          </a:p>
        </p:txBody>
      </p:sp>
      <p:sp>
        <p:nvSpPr>
          <p:cNvPr id="110" name="This contribution, intended for presentation to the IEEE 802.11 Wireless Next Generation (WNG) Standing Committee, argues for the development of standards specifying a Multiple AP Coordinated Synchronous  Extended Service Set (MACSESS) supporting a synchronous set of access points and associated stations with integrated MIMO. Arguments for such development are made in terms of interoperability, efficiency improvements, recent academic results, and recent enhancements to IEEE Std 802.11."/>
          <p:cNvSpPr txBox="1">
            <a:spLocks noGrp="1"/>
          </p:cNvSpPr>
          <p:nvPr>
            <p:ph type="body" idx="1"/>
          </p:nvPr>
        </p:nvSpPr>
        <p:spPr>
          <a:xfrm>
            <a:off x="685800" y="1587399"/>
            <a:ext cx="7772400" cy="4676400"/>
          </a:xfrm>
          <a:prstGeom prst="rect">
            <a:avLst/>
          </a:prstGeom>
        </p:spPr>
        <p:txBody>
          <a:bodyPr/>
          <a:lstStyle/>
          <a:p>
            <a:pPr marL="325754" indent="-325754" defTabSz="426797">
              <a:spcBef>
                <a:spcPts val="500"/>
              </a:spcBef>
              <a:tabLst>
                <a:tab pos="850900" algn="l"/>
                <a:tab pos="1714500" algn="l"/>
                <a:tab pos="2590800" algn="l"/>
                <a:tab pos="3454400" algn="l"/>
                <a:tab pos="4330700" algn="l"/>
                <a:tab pos="5194300" algn="l"/>
                <a:tab pos="6057900" algn="l"/>
                <a:tab pos="6934200" algn="l"/>
                <a:tab pos="7797800" algn="l"/>
                <a:tab pos="8674100" algn="l"/>
                <a:tab pos="9537700" algn="l"/>
              </a:tabLst>
              <a:defRPr sz="2200" b="0"/>
            </a:pPr>
            <a:r>
              <a:t>Reference to TBTT Information Field Type in IEEE Draft   P802.11-REVmd/D0.1:</a:t>
            </a:r>
          </a:p>
          <a:p>
            <a:pPr marL="217170" indent="-217170" defTabSz="426797">
              <a:spcBef>
                <a:spcPts val="500"/>
              </a:spcBef>
              <a:tabLst>
                <a:tab pos="850900" algn="l"/>
                <a:tab pos="1714500" algn="l"/>
                <a:tab pos="2590800" algn="l"/>
                <a:tab pos="3454400" algn="l"/>
                <a:tab pos="4330700" algn="l"/>
                <a:tab pos="5194300" algn="l"/>
                <a:tab pos="6057900" algn="l"/>
                <a:tab pos="6934200" algn="l"/>
                <a:tab pos="7797800" algn="l"/>
                <a:tab pos="8674100" algn="l"/>
                <a:tab pos="9537700" algn="l"/>
              </a:tabLst>
              <a:defRPr sz="2200" b="0">
                <a:latin typeface="+mn-lt"/>
                <a:ea typeface="+mn-ea"/>
                <a:cs typeface="+mn-cs"/>
                <a:sym typeface="Helvetica"/>
              </a:defRPr>
            </a:pPr>
            <a:endParaRPr/>
          </a:p>
          <a:p>
            <a:pPr marL="217170" indent="-217170" defTabSz="426797">
              <a:spcBef>
                <a:spcPts val="500"/>
              </a:spcBef>
              <a:tabLst>
                <a:tab pos="850900" algn="l"/>
                <a:tab pos="1714500" algn="l"/>
                <a:tab pos="2590800" algn="l"/>
                <a:tab pos="3454400" algn="l"/>
                <a:tab pos="4330700" algn="l"/>
                <a:tab pos="5194300" algn="l"/>
                <a:tab pos="6057900" algn="l"/>
                <a:tab pos="6934200" algn="l"/>
                <a:tab pos="7797800" algn="l"/>
                <a:tab pos="8674100" algn="l"/>
                <a:tab pos="9537700" algn="l"/>
              </a:tabLst>
              <a:defRPr sz="2200" b="0">
                <a:latin typeface="+mn-lt"/>
                <a:ea typeface="+mn-ea"/>
                <a:cs typeface="+mn-cs"/>
                <a:sym typeface="Helvetica"/>
              </a:defRPr>
            </a:pPr>
            <a:r>
              <a:t> §9.4.2.171.2 Neighbor AP Information field</a:t>
            </a:r>
            <a:endParaRPr>
              <a:latin typeface="+mj-lt"/>
              <a:ea typeface="+mj-ea"/>
              <a:cs typeface="+mj-cs"/>
              <a:sym typeface="Times New Roman"/>
            </a:endParaRPr>
          </a:p>
          <a:p>
            <a:pPr marL="325754" indent="-325754" defTabSz="426797">
              <a:spcBef>
                <a:spcPts val="500"/>
              </a:spcBef>
              <a:tabLst>
                <a:tab pos="850900" algn="l"/>
                <a:tab pos="1714500" algn="l"/>
                <a:tab pos="2590800" algn="l"/>
                <a:tab pos="3454400" algn="l"/>
                <a:tab pos="4330700" algn="l"/>
                <a:tab pos="5194300" algn="l"/>
                <a:tab pos="6057900" algn="l"/>
                <a:tab pos="6934200" algn="l"/>
                <a:tab pos="7797800" algn="l"/>
                <a:tab pos="8674100" algn="l"/>
                <a:tab pos="9537700" algn="l"/>
              </a:tabLst>
              <a:defRPr sz="2200" b="0"/>
            </a:pPr>
            <a:r>
              <a:t>	</a:t>
            </a:r>
            <a:r>
              <a:rPr i="1"/>
              <a:t>The TBTT Information Field Type subfield is 2 bits in length and defines the structure of the TBTT Information field. (11ai) Values 2 and 3 are reserved.</a:t>
            </a:r>
          </a:p>
          <a:p>
            <a:pPr marL="325754" indent="-325754" defTabSz="426797">
              <a:spcBef>
                <a:spcPts val="500"/>
              </a:spcBef>
              <a:tabLst>
                <a:tab pos="850900" algn="l"/>
                <a:tab pos="1714500" algn="l"/>
                <a:tab pos="2590800" algn="l"/>
                <a:tab pos="3454400" algn="l"/>
                <a:tab pos="4330700" algn="l"/>
                <a:tab pos="5194300" algn="l"/>
                <a:tab pos="6057900" algn="l"/>
                <a:tab pos="6934200" algn="l"/>
                <a:tab pos="7797800" algn="l"/>
                <a:tab pos="8674100" algn="l"/>
                <a:tab pos="9537700" algn="l"/>
              </a:tabLst>
              <a:defRPr sz="2200" b="0" i="1"/>
            </a:pPr>
            <a:endParaRPr/>
          </a:p>
          <a:p>
            <a:pPr marL="325754" indent="-325754" defTabSz="426797">
              <a:spcBef>
                <a:spcPts val="500"/>
              </a:spcBef>
              <a:tabLst>
                <a:tab pos="850900" algn="l"/>
                <a:tab pos="1714500" algn="l"/>
                <a:tab pos="2590800" algn="l"/>
                <a:tab pos="3454400" algn="l"/>
                <a:tab pos="4330700" algn="l"/>
                <a:tab pos="5194300" algn="l"/>
                <a:tab pos="6057900" algn="l"/>
                <a:tab pos="6934200" algn="l"/>
                <a:tab pos="7797800" algn="l"/>
                <a:tab pos="8674100" algn="l"/>
                <a:tab pos="9537700" algn="l"/>
              </a:tabLst>
              <a:defRPr sz="2200" b="0">
                <a:latin typeface="Arial"/>
                <a:ea typeface="Arial"/>
                <a:cs typeface="Arial"/>
                <a:sym typeface="Arial"/>
              </a:defRPr>
            </a:pPr>
            <a:r>
              <a:t>Figure 9-582—TBTT Information Header subfield</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 name="Slide Number"/>
          <p:cNvSpPr txBox="1">
            <a:spLocks noGrp="1"/>
          </p:cNvSpPr>
          <p:nvPr>
            <p:ph type="sldNum" sz="quarter" idx="4294967295"/>
          </p:nvPr>
        </p:nvSpPr>
        <p:spPr>
          <a:xfrm>
            <a:off x="4545804" y="6475412"/>
            <a:ext cx="127001" cy="184027"/>
          </a:xfrm>
          <a:prstGeom prst="rect">
            <a:avLst/>
          </a:prstGeom>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a:lstStyle/>
          <a:p>
            <a:fld id="{86CB4B4D-7CA3-9044-876B-883B54F8677D}" type="slidenum">
              <a:rPr/>
              <a:pPr/>
              <a:t>4</a:t>
            </a:fld>
            <a:endParaRPr/>
          </a:p>
        </p:txBody>
      </p:sp>
      <p:sp>
        <p:nvSpPr>
          <p:cNvPr id="113" name="Abstract"/>
          <p:cNvSpPr txBox="1">
            <a:spLocks noGrp="1"/>
          </p:cNvSpPr>
          <p:nvPr>
            <p:ph type="title"/>
          </p:nvPr>
        </p:nvSpPr>
        <p:spPr>
          <a:xfrm>
            <a:off x="685800" y="685800"/>
            <a:ext cx="7772400" cy="1066800"/>
          </a:xfrm>
          <a:prstGeom prst="rect">
            <a:avLst/>
          </a:prstGeom>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r>
              <a:t>TIFT Issues</a:t>
            </a:r>
          </a:p>
        </p:txBody>
      </p:sp>
      <p:sp>
        <p:nvSpPr>
          <p:cNvPr id="114" name="This contribution, intended for presentation to the IEEE 802.11 Wireless Next Generation (WNG) Standing Committee, argues for the development of standards specifying a Multiple AP Coordinated Synchronous  Extended Service Set (MACSESS) supporting a synchronous set of access points and associated stations with integrated MIMO. Arguments for such development are made in terms of interoperability, efficiency improvements, recent academic results, and recent enhancements to IEEE Std 802.11."/>
          <p:cNvSpPr txBox="1">
            <a:spLocks noGrp="1"/>
          </p:cNvSpPr>
          <p:nvPr>
            <p:ph type="body" idx="1"/>
          </p:nvPr>
        </p:nvSpPr>
        <p:spPr>
          <a:xfrm>
            <a:off x="685800" y="1587399"/>
            <a:ext cx="7772400" cy="4676400"/>
          </a:xfrm>
          <a:prstGeom prst="rect">
            <a:avLst/>
          </a:prstGeom>
        </p:spPr>
        <p:txBody>
          <a:bodyPr/>
          <a:lstStyle/>
          <a:p>
            <a:pPr marL="228600" indent="-228600">
              <a:buSzPct val="100000"/>
              <a:buAutoNum type="arabicParenBoth"/>
              <a:tabLst>
                <a:tab pos="901700" algn="l"/>
                <a:tab pos="1816100" algn="l"/>
                <a:tab pos="2730500" algn="l"/>
                <a:tab pos="3644900" algn="l"/>
                <a:tab pos="4559300" algn="l"/>
                <a:tab pos="5473700" algn="l"/>
                <a:tab pos="6388100" algn="l"/>
                <a:tab pos="7302500" algn="l"/>
                <a:tab pos="8216900" algn="l"/>
                <a:tab pos="9131300" algn="l"/>
                <a:tab pos="10045700" algn="l"/>
              </a:tabLst>
              <a:defRPr b="0"/>
            </a:pPr>
            <a:r>
              <a:t> The standard incorrectly states that the TBTT Information Field Type “defines the structure of the TBTT Information field”</a:t>
            </a:r>
          </a:p>
          <a:p>
            <a:pPr marL="571500" lvl="3" indent="-228600">
              <a:buClr>
                <a:srgbClr val="000000"/>
              </a:buClr>
              <a:buSzPct val="100000"/>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b="0"/>
            </a:pPr>
            <a:r>
              <a:t>it does not, though it did in pre-standard drafts</a:t>
            </a:r>
          </a:p>
          <a:p>
            <a:pPr marL="571500" lvl="7" indent="-228600">
              <a:buClr>
                <a:srgbClr val="000000"/>
              </a:buClr>
              <a:buSzPct val="100000"/>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2400" b="0"/>
            </a:pPr>
            <a:r>
              <a:t>the name could therefore be improved, but that’s not proposed here</a:t>
            </a:r>
          </a:p>
          <a:p>
            <a:pPr marL="228600" indent="-228600">
              <a:buSzPct val="100000"/>
              <a:buAutoNum type="arabicParenBoth"/>
              <a:tabLst>
                <a:tab pos="901700" algn="l"/>
                <a:tab pos="1816100" algn="l"/>
                <a:tab pos="2730500" algn="l"/>
                <a:tab pos="3644900" algn="l"/>
                <a:tab pos="4559300" algn="l"/>
                <a:tab pos="5473700" algn="l"/>
                <a:tab pos="6388100" algn="l"/>
                <a:tab pos="7302500" algn="l"/>
                <a:tab pos="8216900" algn="l"/>
                <a:tab pos="9131300" algn="l"/>
                <a:tab pos="10045700" algn="l"/>
              </a:tabLst>
              <a:defRPr b="0"/>
            </a:pPr>
            <a:r>
              <a:t> How to resolve the ambiguity of the TBTT Information Field Type (TIFT)?</a:t>
            </a:r>
          </a:p>
          <a:p>
            <a:pPr marL="571500" lvl="1" indent="-228600">
              <a:buSzPct val="100000"/>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b="0"/>
            </a:pPr>
            <a:r>
              <a:t>How to differentiate the use of TIFT = 0 and 1?</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 name="ESS (per 802.11-2016) vs. MACSESS"/>
          <p:cNvSpPr txBox="1">
            <a:spLocks noGrp="1"/>
          </p:cNvSpPr>
          <p:nvPr>
            <p:ph type="title"/>
          </p:nvPr>
        </p:nvSpPr>
        <p:spPr>
          <a:xfrm>
            <a:off x="152400" y="685801"/>
            <a:ext cx="8839200" cy="609603"/>
          </a:xfrm>
          <a:prstGeom prst="rect">
            <a:avLst/>
          </a:prstGeom>
        </p:spPr>
        <p:txBody>
          <a:bodyPr/>
          <a:lstStyle/>
          <a:p>
            <a:r>
              <a:t>What is TBTT Information Field Type (TIFT)?</a:t>
            </a:r>
          </a:p>
        </p:txBody>
      </p:sp>
      <p:sp>
        <p:nvSpPr>
          <p:cNvPr id="117" name="Slide Number"/>
          <p:cNvSpPr txBox="1">
            <a:spLocks noGrp="1"/>
          </p:cNvSpPr>
          <p:nvPr>
            <p:ph type="sldNum" sz="quarter" idx="4294967295"/>
          </p:nvPr>
        </p:nvSpPr>
        <p:spPr>
          <a:xfrm>
            <a:off x="4545804" y="6475412"/>
            <a:ext cx="127001" cy="184027"/>
          </a:xfrm>
          <a:prstGeom prst="rect">
            <a:avLst/>
          </a:prstGeom>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a:lstStyle/>
          <a:p>
            <a:fld id="{86CB4B4D-7CA3-9044-876B-883B54F8677D}" type="slidenum">
              <a:rPr/>
              <a:pPr/>
              <a:t>5</a:t>
            </a:fld>
            <a:endParaRPr/>
          </a:p>
        </p:txBody>
      </p:sp>
      <p:pic>
        <p:nvPicPr>
          <p:cNvPr id="5" name="Picture 4"/>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95620" y="1247824"/>
            <a:ext cx="8472780" cy="5222143"/>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 name="Slide Number"/>
          <p:cNvSpPr txBox="1">
            <a:spLocks noGrp="1"/>
          </p:cNvSpPr>
          <p:nvPr>
            <p:ph type="sldNum" sz="quarter" idx="4294967295"/>
          </p:nvPr>
        </p:nvSpPr>
        <p:spPr>
          <a:xfrm>
            <a:off x="4545804" y="6475412"/>
            <a:ext cx="127001" cy="184027"/>
          </a:xfrm>
          <a:prstGeom prst="rect">
            <a:avLst/>
          </a:prstGeom>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a:lstStyle/>
          <a:p>
            <a:fld id="{86CB4B4D-7CA3-9044-876B-883B54F8677D}" type="slidenum">
              <a:rPr/>
              <a:pPr/>
              <a:t>6</a:t>
            </a:fld>
            <a:endParaRPr/>
          </a:p>
        </p:txBody>
      </p:sp>
      <p:sp>
        <p:nvSpPr>
          <p:cNvPr id="121" name="Abstract"/>
          <p:cNvSpPr txBox="1">
            <a:spLocks noGrp="1"/>
          </p:cNvSpPr>
          <p:nvPr>
            <p:ph type="title"/>
          </p:nvPr>
        </p:nvSpPr>
        <p:spPr>
          <a:xfrm>
            <a:off x="685800" y="685800"/>
            <a:ext cx="7772400" cy="1066800"/>
          </a:xfrm>
          <a:prstGeom prst="rect">
            <a:avLst/>
          </a:prstGeom>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r>
              <a:t>802.11ai Draft History</a:t>
            </a:r>
          </a:p>
        </p:txBody>
      </p:sp>
      <p:sp>
        <p:nvSpPr>
          <p:cNvPr id="122" name="This contribution, intended for presentation to the IEEE 802.11 Wireless Next Generation (WNG) Standing Committee, argues for the development of standards specifying a Multiple AP Coordinated Synchronous  Extended Service Set (MACSESS) supporting a synchronous set of access points and associated stations with integrated MIMO. Arguments for such development are made in terms of interoperability, efficiency improvements, recent academic results, and recent enhancements to IEEE Std 802.11."/>
          <p:cNvSpPr txBox="1">
            <a:spLocks noGrp="1"/>
          </p:cNvSpPr>
          <p:nvPr>
            <p:ph type="body" idx="1"/>
          </p:nvPr>
        </p:nvSpPr>
        <p:spPr>
          <a:xfrm>
            <a:off x="345801" y="1587399"/>
            <a:ext cx="8452399" cy="4676400"/>
          </a:xfrm>
          <a:prstGeom prst="rect">
            <a:avLst/>
          </a:prstGeom>
        </p:spPr>
        <p:txBody>
          <a:bodyPr/>
          <a:lstStyle/>
          <a:p>
            <a:pPr marL="198881" indent="-198881" defTabSz="260569">
              <a:spcBef>
                <a:spcPts val="300"/>
              </a:spcBef>
              <a:tabLst>
                <a:tab pos="520700" algn="l"/>
                <a:tab pos="1041400" algn="l"/>
                <a:tab pos="1574800" algn="l"/>
                <a:tab pos="2108200" algn="l"/>
                <a:tab pos="2641600" algn="l"/>
                <a:tab pos="3162300" algn="l"/>
                <a:tab pos="3695700" algn="l"/>
                <a:tab pos="4229100" algn="l"/>
                <a:tab pos="4762500" algn="l"/>
                <a:tab pos="5295900" algn="l"/>
                <a:tab pos="5816600" algn="l"/>
              </a:tabLst>
              <a:defRPr sz="1300" b="0"/>
            </a:pPr>
            <a:r>
              <a:t>D6-D11: TIFT specification is same as published standard</a:t>
            </a:r>
          </a:p>
          <a:p>
            <a:pPr marL="198881" indent="-198881" defTabSz="260569">
              <a:spcBef>
                <a:spcPts val="300"/>
              </a:spcBef>
              <a:tabLst>
                <a:tab pos="520700" algn="l"/>
                <a:tab pos="1041400" algn="l"/>
                <a:tab pos="1574800" algn="l"/>
                <a:tab pos="2108200" algn="l"/>
                <a:tab pos="2641600" algn="l"/>
                <a:tab pos="3162300" algn="l"/>
                <a:tab pos="3695700" algn="l"/>
                <a:tab pos="4229100" algn="l"/>
                <a:tab pos="4762500" algn="l"/>
                <a:tab pos="5295900" algn="l"/>
                <a:tab pos="5816600" algn="l"/>
              </a:tabLst>
              <a:defRPr sz="1300" b="0"/>
            </a:pPr>
            <a:r>
              <a:t>D6: Revised, based on editorial comment resolution, to final form, with TIFT values 0 and 1 unspecified</a:t>
            </a:r>
          </a:p>
          <a:p>
            <a:pPr marL="198881" indent="-198881" defTabSz="260569">
              <a:spcBef>
                <a:spcPts val="300"/>
              </a:spcBef>
              <a:tabLst>
                <a:tab pos="520700" algn="l"/>
                <a:tab pos="1041400" algn="l"/>
                <a:tab pos="1574800" algn="l"/>
                <a:tab pos="2108200" algn="l"/>
                <a:tab pos="2641600" algn="l"/>
                <a:tab pos="3162300" algn="l"/>
                <a:tab pos="3695700" algn="l"/>
                <a:tab pos="4229100" algn="l"/>
                <a:tab pos="4762500" algn="l"/>
                <a:tab pos="5295900" algn="l"/>
                <a:tab pos="5816600" algn="l"/>
              </a:tabLst>
              <a:defRPr sz="1300" b="0"/>
            </a:pPr>
            <a:r>
              <a:t>D2-D4: TIFT (0/1) differentiates format of TBTT Information field</a:t>
            </a:r>
          </a:p>
          <a:p>
            <a:pPr marL="198881" indent="-198881" defTabSz="260569">
              <a:spcBef>
                <a:spcPts val="300"/>
              </a:spcBef>
              <a:tabLst>
                <a:tab pos="520700" algn="l"/>
                <a:tab pos="1041400" algn="l"/>
                <a:tab pos="1574800" algn="l"/>
                <a:tab pos="2108200" algn="l"/>
                <a:tab pos="2641600" algn="l"/>
                <a:tab pos="3162300" algn="l"/>
                <a:tab pos="3695700" algn="l"/>
                <a:tab pos="4229100" algn="l"/>
                <a:tab pos="4762500" algn="l"/>
                <a:tab pos="5295900" algn="l"/>
                <a:tab pos="5816600" algn="l"/>
              </a:tabLst>
              <a:defRPr sz="1300" b="0"/>
            </a:pPr>
            <a:endParaRPr/>
          </a:p>
          <a:p>
            <a:pPr marL="198881" indent="-198881" defTabSz="260569">
              <a:spcBef>
                <a:spcPts val="300"/>
              </a:spcBef>
              <a:tabLst>
                <a:tab pos="520700" algn="l"/>
                <a:tab pos="1041400" algn="l"/>
                <a:tab pos="1574800" algn="l"/>
                <a:tab pos="2108200" algn="l"/>
                <a:tab pos="2641600" algn="l"/>
                <a:tab pos="3162300" algn="l"/>
                <a:tab pos="3695700" algn="l"/>
                <a:tab pos="4229100" algn="l"/>
                <a:tab pos="4762500" algn="l"/>
                <a:tab pos="5295900" algn="l"/>
                <a:tab pos="5816600" algn="l"/>
              </a:tabLst>
              <a:defRPr sz="1300" b="0"/>
            </a:pPr>
            <a:r>
              <a:t>earlier drafts:</a:t>
            </a:r>
          </a:p>
          <a:p>
            <a:pPr marL="427480" lvl="1" indent="-228599" defTabSz="260569">
              <a:spcBef>
                <a:spcPts val="300"/>
              </a:spcBef>
              <a:buSzPct val="100000"/>
              <a:buChar char="•"/>
              <a:tabLst>
                <a:tab pos="520700" algn="l"/>
                <a:tab pos="1041400" algn="l"/>
                <a:tab pos="1574800" algn="l"/>
                <a:tab pos="2108200" algn="l"/>
                <a:tab pos="2641600" algn="l"/>
                <a:tab pos="3162300" algn="l"/>
                <a:tab pos="3695700" algn="l"/>
                <a:tab pos="4229100" algn="l"/>
                <a:tab pos="4762500" algn="l"/>
                <a:tab pos="5295900" algn="l"/>
                <a:tab pos="5816600" algn="l"/>
              </a:tabLst>
              <a:defRPr sz="1300" b="0" i="1"/>
            </a:pPr>
            <a:r>
              <a:t>“A STA that receives a Reduced Neighbor Report element in which the TBTT Information Field Type field is 1 and in which the BSSID field is not present may switch to another channel or to another band as specified in the received Operating Class field and Channel Number field. However, if the TBTT Information Field Type is 1 and BSSID field is included in the TBTT Information, the STA may switch to a neighbor AP as specified in the received Operating Class field, Channel Number field, and BSSID field.”</a:t>
            </a:r>
          </a:p>
          <a:p>
            <a:pPr marL="427480" lvl="1" indent="-228599" defTabSz="260569">
              <a:spcBef>
                <a:spcPts val="300"/>
              </a:spcBef>
              <a:buSzPct val="100000"/>
              <a:buChar char="•"/>
              <a:tabLst>
                <a:tab pos="520700" algn="l"/>
                <a:tab pos="1041400" algn="l"/>
                <a:tab pos="1574800" algn="l"/>
                <a:tab pos="2108200" algn="l"/>
                <a:tab pos="2641600" algn="l"/>
                <a:tab pos="3162300" algn="l"/>
                <a:tab pos="3695700" algn="l"/>
                <a:tab pos="4229100" algn="l"/>
                <a:tab pos="4762500" algn="l"/>
                <a:tab pos="5295900" algn="l"/>
                <a:tab pos="5816600" algn="l"/>
              </a:tabLst>
              <a:defRPr sz="1300" b="0" i="1"/>
            </a:pPr>
            <a:r>
              <a:t>“</a:t>
            </a:r>
            <a:r>
              <a:rPr b="1"/>
              <a:t>Value 0 indicates the presence of the informative Neighbor AP Information that is used to help the STA in AP discovery. Value 1 indicates the presence of the Neighbor AP Information that is used to recommend the STA to switch to the channel, the band, or the neighbor AP as specified in the Neighbor AP Information field</a:t>
            </a:r>
            <a:r>
              <a:t>. Values 2, and 3 are reserved.”</a:t>
            </a:r>
          </a:p>
          <a:p>
            <a:pPr marL="427480" lvl="1" indent="-228599" defTabSz="260569">
              <a:spcBef>
                <a:spcPts val="300"/>
              </a:spcBef>
              <a:buSzPct val="100000"/>
              <a:buChar char="•"/>
              <a:tabLst>
                <a:tab pos="520700" algn="l"/>
                <a:tab pos="1041400" algn="l"/>
                <a:tab pos="1574800" algn="l"/>
                <a:tab pos="2108200" algn="l"/>
                <a:tab pos="2641600" algn="l"/>
                <a:tab pos="3162300" algn="l"/>
                <a:tab pos="3695700" algn="l"/>
                <a:tab pos="4229100" algn="l"/>
                <a:tab pos="4762500" algn="l"/>
                <a:tab pos="5295900" algn="l"/>
                <a:tab pos="5816600" algn="l"/>
              </a:tabLst>
              <a:defRPr sz="1300" b="0" i="1"/>
            </a:pPr>
            <a:r>
              <a:t>“If the AP considers its operating channel too congested to accommodate STAs, the AP should include one (or more) Neighbor AP Information element with TBTT Information Field Type indicating value 1 to the TBTT Information Header of the Neighbor AP Information field of the Reduced Neighbor AP Report element in the Beacon or FILS Discovery frame or Probe Response frame to redirect the STA conducting initial link setup from current band to other band or to redirect the STA conducting initial link setup to other AP of the current channel.”</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4" name="Slide Number"/>
          <p:cNvSpPr txBox="1">
            <a:spLocks noGrp="1"/>
          </p:cNvSpPr>
          <p:nvPr>
            <p:ph type="sldNum" sz="quarter" idx="4294967295"/>
          </p:nvPr>
        </p:nvSpPr>
        <p:spPr>
          <a:xfrm>
            <a:off x="4545804" y="6475412"/>
            <a:ext cx="127001" cy="184027"/>
          </a:xfrm>
          <a:prstGeom prst="rect">
            <a:avLst/>
          </a:prstGeom>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a:lstStyle/>
          <a:p>
            <a:fld id="{86CB4B4D-7CA3-9044-876B-883B54F8677D}" type="slidenum">
              <a:rPr/>
              <a:pPr/>
              <a:t>7</a:t>
            </a:fld>
            <a:endParaRPr/>
          </a:p>
        </p:txBody>
      </p:sp>
      <p:sp>
        <p:nvSpPr>
          <p:cNvPr id="125" name="Abstract"/>
          <p:cNvSpPr txBox="1">
            <a:spLocks noGrp="1"/>
          </p:cNvSpPr>
          <p:nvPr>
            <p:ph type="title"/>
          </p:nvPr>
        </p:nvSpPr>
        <p:spPr>
          <a:xfrm>
            <a:off x="247603" y="685800"/>
            <a:ext cx="8648794" cy="1066800"/>
          </a:xfrm>
          <a:prstGeom prst="rect">
            <a:avLst/>
          </a:prstGeom>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r>
              <a:t>TGai Proposals for dedicated RNR channel</a:t>
            </a:r>
          </a:p>
        </p:txBody>
      </p:sp>
      <p:sp>
        <p:nvSpPr>
          <p:cNvPr id="126" name="This contribution, intended for presentation to the IEEE 802.11 Wireless Next Generation (WNG) Standing Committee, argues for the development of standards specifying a Multiple AP Coordinated Synchronous  Extended Service Set (MACSESS) supporting a synchronous set of access points and associated stations with integrated MIMO. Arguments for such development are made in terms of interoperability, efficiency improvements, recent academic results, and recent enhancements to IEEE Std 802.11."/>
          <p:cNvSpPr txBox="1">
            <a:spLocks noGrp="1"/>
          </p:cNvSpPr>
          <p:nvPr>
            <p:ph type="body" idx="1"/>
          </p:nvPr>
        </p:nvSpPr>
        <p:spPr>
          <a:xfrm>
            <a:off x="345801" y="1587399"/>
            <a:ext cx="8452399" cy="4676400"/>
          </a:xfrm>
          <a:prstGeom prst="rect">
            <a:avLst/>
          </a:prstGeom>
        </p:spPr>
        <p:txBody>
          <a:bodyPr/>
          <a:lstStyle/>
          <a:p>
            <a:pPr>
              <a:lnSpc>
                <a:spcPct val="81000"/>
              </a:lnSpc>
              <a:tabLst>
                <a:tab pos="901700" algn="l"/>
                <a:tab pos="1816100" algn="l"/>
                <a:tab pos="2730500" algn="l"/>
                <a:tab pos="3644900" algn="l"/>
                <a:tab pos="4559300" algn="l"/>
                <a:tab pos="5473700" algn="l"/>
                <a:tab pos="6388100" algn="l"/>
                <a:tab pos="7302500" algn="l"/>
                <a:tab pos="8216900" algn="l"/>
                <a:tab pos="9131300" algn="l"/>
                <a:tab pos="10045700" algn="l"/>
              </a:tabLst>
              <a:defRPr b="0"/>
            </a:pPr>
            <a:r>
              <a:t>•IEEE 802.11-11/1510r0 (Marc Emmelmann)</a:t>
            </a:r>
          </a:p>
          <a:p>
            <a:pPr>
              <a:lnSpc>
                <a:spcPct val="81000"/>
              </a:lnSpc>
              <a:tabLst>
                <a:tab pos="901700" algn="l"/>
                <a:tab pos="1816100" algn="l"/>
                <a:tab pos="2730500" algn="l"/>
                <a:tab pos="3644900" algn="l"/>
                <a:tab pos="4559300" algn="l"/>
                <a:tab pos="5473700" algn="l"/>
                <a:tab pos="6388100" algn="l"/>
                <a:tab pos="7302500" algn="l"/>
                <a:tab pos="8216900" algn="l"/>
                <a:tab pos="9131300" algn="l"/>
                <a:tab pos="10045700" algn="l"/>
              </a:tabLst>
              <a:defRPr b="0" i="1"/>
            </a:pPr>
            <a:r>
              <a:t>Non-AP STA conducts active scanning in 2.4GHz band – </a:t>
            </a:r>
          </a:p>
          <a:p>
            <a:pPr>
              <a:lnSpc>
                <a:spcPct val="81000"/>
              </a:lnSpc>
              <a:tabLst>
                <a:tab pos="901700" algn="l"/>
                <a:tab pos="1816100" algn="l"/>
                <a:tab pos="2730500" algn="l"/>
                <a:tab pos="3644900" algn="l"/>
                <a:tab pos="4559300" algn="l"/>
                <a:tab pos="5473700" algn="l"/>
                <a:tab pos="6388100" algn="l"/>
                <a:tab pos="7302500" algn="l"/>
                <a:tab pos="8216900" algn="l"/>
                <a:tab pos="9131300" algn="l"/>
                <a:tab pos="10045700" algn="l"/>
              </a:tabLst>
              <a:defRPr b="0" i="1"/>
            </a:pPr>
            <a:r>
              <a:t>receives valid 5GHz channel list</a:t>
            </a:r>
          </a:p>
          <a:p>
            <a:pPr marL="0" lvl="1" indent="342900">
              <a:lnSpc>
                <a:spcPct val="81000"/>
              </a:lnSpc>
              <a:tabLst>
                <a:tab pos="901700" algn="l"/>
                <a:tab pos="1816100" algn="l"/>
                <a:tab pos="2730500" algn="l"/>
                <a:tab pos="3644900" algn="l"/>
                <a:tab pos="4559300" algn="l"/>
                <a:tab pos="5473700" algn="l"/>
                <a:tab pos="6388100" algn="l"/>
                <a:tab pos="7302500" algn="l"/>
                <a:tab pos="8216900" algn="l"/>
                <a:tab pos="9131300" algn="l"/>
                <a:tab pos="10045700" algn="l"/>
              </a:tabLst>
              <a:defRPr sz="1900" b="0" i="1"/>
            </a:pPr>
            <a:r>
              <a:t>Option a) verify this information via passive scanning on specific 5GHz channel</a:t>
            </a:r>
          </a:p>
          <a:p>
            <a:pPr marL="0" lvl="1" indent="342900">
              <a:lnSpc>
                <a:spcPct val="81000"/>
              </a:lnSpc>
              <a:tabLst>
                <a:tab pos="901700" algn="l"/>
                <a:tab pos="1816100" algn="l"/>
                <a:tab pos="2730500" algn="l"/>
                <a:tab pos="3644900" algn="l"/>
                <a:tab pos="4559300" algn="l"/>
                <a:tab pos="5473700" algn="l"/>
                <a:tab pos="6388100" algn="l"/>
                <a:tab pos="7302500" algn="l"/>
                <a:tab pos="8216900" algn="l"/>
                <a:tab pos="9131300" algn="l"/>
                <a:tab pos="10045700" algn="l"/>
              </a:tabLst>
              <a:defRPr sz="1900" b="0" i="1"/>
            </a:pPr>
            <a:r>
              <a:t>Option b) directly start link set-up on 5GHz channel</a:t>
            </a:r>
          </a:p>
          <a:p>
            <a:pPr marL="0" lvl="1" indent="342900">
              <a:lnSpc>
                <a:spcPct val="81000"/>
              </a:lnSpc>
              <a:tabLst>
                <a:tab pos="901700" algn="l"/>
                <a:tab pos="1816100" algn="l"/>
                <a:tab pos="2730500" algn="l"/>
                <a:tab pos="3644900" algn="l"/>
                <a:tab pos="4559300" algn="l"/>
                <a:tab pos="5473700" algn="l"/>
                <a:tab pos="6388100" algn="l"/>
                <a:tab pos="7302500" algn="l"/>
                <a:tab pos="8216900" algn="l"/>
                <a:tab pos="9131300" algn="l"/>
                <a:tab pos="10045700" algn="l"/>
              </a:tabLst>
              <a:defRPr b="0"/>
            </a:pPr>
            <a:r>
              <a:t>[pointed out numerous challenges]</a:t>
            </a:r>
          </a:p>
          <a:p>
            <a:pPr>
              <a:lnSpc>
                <a:spcPct val="81000"/>
              </a:lnSpc>
              <a:tabLst>
                <a:tab pos="901700" algn="l"/>
                <a:tab pos="1816100" algn="l"/>
                <a:tab pos="2730500" algn="l"/>
                <a:tab pos="3644900" algn="l"/>
                <a:tab pos="4559300" algn="l"/>
                <a:tab pos="5473700" algn="l"/>
                <a:tab pos="6388100" algn="l"/>
                <a:tab pos="7302500" algn="l"/>
                <a:tab pos="8216900" algn="l"/>
                <a:tab pos="9131300" algn="l"/>
                <a:tab pos="10045700" algn="l"/>
              </a:tabLst>
              <a:defRPr b="0"/>
            </a:pPr>
            <a:r>
              <a:t>•IEEE 802.11-12/0546r1 (Dapeng Liu)</a:t>
            </a:r>
          </a:p>
          <a:p>
            <a:pPr>
              <a:lnSpc>
                <a:spcPct val="81000"/>
              </a:lnSpc>
              <a:tabLst>
                <a:tab pos="901700" algn="l"/>
                <a:tab pos="1816100" algn="l"/>
                <a:tab pos="2730500" algn="l"/>
                <a:tab pos="3644900" algn="l"/>
                <a:tab pos="4559300" algn="l"/>
                <a:tab pos="5473700" algn="l"/>
                <a:tab pos="6388100" algn="l"/>
                <a:tab pos="7302500" algn="l"/>
                <a:tab pos="8216900" algn="l"/>
                <a:tab pos="9131300" algn="l"/>
                <a:tab pos="10045700" algn="l"/>
              </a:tabLst>
              <a:defRPr b="0" i="1"/>
            </a:pPr>
            <a:r>
              <a:t>802.11ai can use a pre-configured/dedicated channel for passive scan… STA monitoring that particular channel instead of scanning all the channels… Scanning time is reduced since not necessary to change channels and wait…11ai can specify a default channel for passive scan</a:t>
            </a:r>
          </a:p>
          <a:p>
            <a:pPr lvl="1" indent="-342900">
              <a:lnSpc>
                <a:spcPct val="81000"/>
              </a:lnSpc>
              <a:tabLst>
                <a:tab pos="901700" algn="l"/>
                <a:tab pos="1816100" algn="l"/>
                <a:tab pos="2730500" algn="l"/>
                <a:tab pos="3644900" algn="l"/>
                <a:tab pos="4559300" algn="l"/>
                <a:tab pos="5473700" algn="l"/>
                <a:tab pos="6388100" algn="l"/>
                <a:tab pos="7302500" algn="l"/>
                <a:tab pos="8216900" algn="l"/>
                <a:tab pos="9131300" algn="l"/>
                <a:tab pos="10045700" algn="l"/>
              </a:tabLst>
              <a:defRPr b="0"/>
            </a:pPr>
            <a:r>
              <a:t>	[pointed out problems to be solved]</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8" name="Slide Number"/>
          <p:cNvSpPr txBox="1">
            <a:spLocks noGrp="1"/>
          </p:cNvSpPr>
          <p:nvPr>
            <p:ph type="sldNum" sz="quarter" idx="4294967295"/>
          </p:nvPr>
        </p:nvSpPr>
        <p:spPr>
          <a:xfrm>
            <a:off x="4545804" y="6475412"/>
            <a:ext cx="127001" cy="184027"/>
          </a:xfrm>
          <a:prstGeom prst="rect">
            <a:avLst/>
          </a:prstGeom>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a:lstStyle/>
          <a:p>
            <a:fld id="{86CB4B4D-7CA3-9044-876B-883B54F8677D}" type="slidenum">
              <a:rPr/>
              <a:pPr/>
              <a:t>8</a:t>
            </a:fld>
            <a:endParaRPr/>
          </a:p>
        </p:txBody>
      </p:sp>
      <p:sp>
        <p:nvSpPr>
          <p:cNvPr id="129" name="Abstract"/>
          <p:cNvSpPr txBox="1">
            <a:spLocks noGrp="1"/>
          </p:cNvSpPr>
          <p:nvPr>
            <p:ph type="title"/>
          </p:nvPr>
        </p:nvSpPr>
        <p:spPr>
          <a:xfrm>
            <a:off x="247603" y="685800"/>
            <a:ext cx="8648794" cy="1066800"/>
          </a:xfrm>
          <a:prstGeom prst="rect">
            <a:avLst/>
          </a:prstGeom>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r>
              <a:t>Issue 1: HESSID</a:t>
            </a:r>
          </a:p>
        </p:txBody>
      </p:sp>
      <p:sp>
        <p:nvSpPr>
          <p:cNvPr id="130" name="This contribution, intended for presentation to the IEEE 802.11 Wireless Next Generation (WNG) Standing Committee, argues for the development of standards specifying a Multiple AP Coordinated Synchronous  Extended Service Set (MACSESS) supporting a synchronous set of access points and associated stations with integrated MIMO. Arguments for such development are made in terms of interoperability, efficiency improvements, recent academic results, and recent enhancements to IEEE Std 802.11."/>
          <p:cNvSpPr txBox="1">
            <a:spLocks noGrp="1"/>
          </p:cNvSpPr>
          <p:nvPr>
            <p:ph type="body" idx="1"/>
          </p:nvPr>
        </p:nvSpPr>
        <p:spPr>
          <a:xfrm>
            <a:off x="345801" y="1587399"/>
            <a:ext cx="8452399" cy="4676400"/>
          </a:xfrm>
          <a:prstGeom prst="rect">
            <a:avLst/>
          </a:prstGeom>
        </p:spPr>
        <p:txBody>
          <a:bodyPr/>
          <a:lstStyle/>
          <a:p>
            <a:pPr marL="315468" indent="-315468" defTabSz="413321">
              <a:lnSpc>
                <a:spcPct val="81000"/>
              </a:lnSpc>
              <a:spcBef>
                <a:spcPts val="500"/>
              </a:spcBef>
              <a:tabLst>
                <a:tab pos="825500" algn="l"/>
                <a:tab pos="1663700" algn="l"/>
                <a:tab pos="2501900" algn="l"/>
                <a:tab pos="3352800" algn="l"/>
                <a:tab pos="4191000" algn="l"/>
                <a:tab pos="5029200" algn="l"/>
                <a:tab pos="5867400" algn="l"/>
                <a:tab pos="6718300" algn="l"/>
                <a:tab pos="7556500" algn="l"/>
                <a:tab pos="8394700" algn="l"/>
                <a:tab pos="9232900" algn="l"/>
              </a:tabLst>
              <a:defRPr sz="1840" b="0"/>
            </a:pPr>
            <a:r>
              <a:t>RNR currently provides an optional Short-SSID. But many purposes call for an identifier of the ESS. The HESSID identifies the ESS:</a:t>
            </a:r>
          </a:p>
          <a:p>
            <a:pPr marL="315468" lvl="1" defTabSz="413321">
              <a:lnSpc>
                <a:spcPct val="81000"/>
              </a:lnSpc>
              <a:spcBef>
                <a:spcPts val="500"/>
              </a:spcBef>
              <a:tabLst>
                <a:tab pos="825500" algn="l"/>
                <a:tab pos="1663700" algn="l"/>
                <a:tab pos="2501900" algn="l"/>
                <a:tab pos="3352800" algn="l"/>
                <a:tab pos="4191000" algn="l"/>
                <a:tab pos="5029200" algn="l"/>
                <a:tab pos="5867400" algn="l"/>
                <a:tab pos="6718300" algn="l"/>
                <a:tab pos="7556500" algn="l"/>
                <a:tab pos="8394700" algn="l"/>
                <a:tab pos="9232900" algn="l"/>
              </a:tabLst>
              <a:defRPr sz="1840" b="0" i="1"/>
            </a:pPr>
            <a:r>
              <a:t>(3.1) homogenous extended service set (ESS): A collection of basic service sets (BSSs), within the same extended service set (ESS), in which every subscription service provider network (SSPN) or other external network reachable at one BSS is reachable at all of them.</a:t>
            </a:r>
          </a:p>
          <a:p>
            <a:pPr marL="315468" lvl="1" defTabSz="413321">
              <a:lnSpc>
                <a:spcPct val="81000"/>
              </a:lnSpc>
              <a:spcBef>
                <a:spcPts val="500"/>
              </a:spcBef>
              <a:tabLst>
                <a:tab pos="825500" algn="l"/>
                <a:tab pos="1663700" algn="l"/>
                <a:tab pos="2501900" algn="l"/>
                <a:tab pos="3352800" algn="l"/>
                <a:tab pos="4191000" algn="l"/>
                <a:tab pos="5029200" algn="l"/>
                <a:tab pos="5867400" algn="l"/>
                <a:tab pos="6718300" algn="l"/>
                <a:tab pos="7556500" algn="l"/>
                <a:tab pos="8394700" algn="l"/>
                <a:tab pos="9232900" algn="l"/>
              </a:tabLst>
              <a:defRPr sz="1840" b="0" i="1"/>
            </a:pPr>
            <a:r>
              <a:t>(3.4) HESSID: homogenous extended service set identifier</a:t>
            </a:r>
          </a:p>
          <a:p>
            <a:pPr marL="315468" indent="-315468" defTabSz="413321">
              <a:lnSpc>
                <a:spcPct val="81000"/>
              </a:lnSpc>
              <a:spcBef>
                <a:spcPts val="500"/>
              </a:spcBef>
              <a:tabLst>
                <a:tab pos="825500" algn="l"/>
                <a:tab pos="1663700" algn="l"/>
                <a:tab pos="2501900" algn="l"/>
                <a:tab pos="3352800" algn="l"/>
                <a:tab pos="4191000" algn="l"/>
                <a:tab pos="5029200" algn="l"/>
                <a:tab pos="5867400" algn="l"/>
                <a:tab pos="6718300" algn="l"/>
                <a:tab pos="7556500" algn="l"/>
                <a:tab pos="8394700" algn="l"/>
                <a:tab pos="9232900" algn="l"/>
              </a:tabLst>
              <a:defRPr sz="1840" b="0"/>
            </a:pPr>
            <a:r>
              <a:t>Industry recognizes this parameter:</a:t>
            </a:r>
          </a:p>
          <a:p>
            <a:pPr marL="315468" lvl="1" defTabSz="413321">
              <a:lnSpc>
                <a:spcPct val="81000"/>
              </a:lnSpc>
              <a:spcBef>
                <a:spcPts val="500"/>
              </a:spcBef>
              <a:tabLst>
                <a:tab pos="825500" algn="l"/>
                <a:tab pos="1663700" algn="l"/>
                <a:tab pos="2501900" algn="l"/>
                <a:tab pos="3352800" algn="l"/>
                <a:tab pos="4191000" algn="l"/>
                <a:tab pos="5029200" algn="l"/>
                <a:tab pos="5867400" algn="l"/>
                <a:tab pos="6718300" algn="l"/>
                <a:tab pos="7556500" algn="l"/>
                <a:tab pos="8394700" algn="l"/>
                <a:tab pos="9232900" algn="l"/>
              </a:tabLst>
              <a:defRPr sz="1840" b="0" i="1"/>
            </a:pPr>
            <a:r>
              <a:t>because SSIDs are not globally administered, it is possible that two APs with the same SSID are, in fact, in different wireless networks. The homogeneous extended service set identifier (HESSID) element allows mobile devices to detect this condition. When two APs have the same SSID but from different wireless networks, the two networks have different HESSIDs.</a:t>
            </a:r>
          </a:p>
          <a:p>
            <a:pPr marL="315468" lvl="1" defTabSz="413321">
              <a:lnSpc>
                <a:spcPct val="81000"/>
              </a:lnSpc>
              <a:spcBef>
                <a:spcPts val="500"/>
              </a:spcBef>
              <a:tabLst>
                <a:tab pos="825500" algn="l"/>
                <a:tab pos="1663700" algn="l"/>
                <a:tab pos="2501900" algn="l"/>
                <a:tab pos="3352800" algn="l"/>
                <a:tab pos="4191000" algn="l"/>
                <a:tab pos="5029200" algn="l"/>
                <a:tab pos="5867400" algn="l"/>
                <a:tab pos="6718300" algn="l"/>
                <a:tab pos="7556500" algn="l"/>
                <a:tab pos="8394700" algn="l"/>
                <a:tab pos="9232900" algn="l"/>
              </a:tabLst>
              <a:defRPr sz="1840" b="0"/>
            </a:pPr>
            <a:r>
              <a:t>-Wi-Fi CERTIFIED Passpoint</a:t>
            </a:r>
            <a:r>
              <a:rPr baseline="31999"/>
              <a:t>TM</a:t>
            </a:r>
            <a:r>
              <a:t> (Release 2) Deployment Guidelines, Rev 1.1 (Dec 2016)</a:t>
            </a:r>
          </a:p>
          <a:p>
            <a:pPr marL="315468" lvl="1" defTabSz="413321">
              <a:lnSpc>
                <a:spcPct val="81000"/>
              </a:lnSpc>
              <a:spcBef>
                <a:spcPts val="500"/>
              </a:spcBef>
              <a:tabLst>
                <a:tab pos="825500" algn="l"/>
                <a:tab pos="1663700" algn="l"/>
                <a:tab pos="2501900" algn="l"/>
                <a:tab pos="3352800" algn="l"/>
                <a:tab pos="4191000" algn="l"/>
                <a:tab pos="5029200" algn="l"/>
                <a:tab pos="5867400" algn="l"/>
                <a:tab pos="6718300" algn="l"/>
                <a:tab pos="7556500" algn="l"/>
                <a:tab pos="8394700" algn="l"/>
                <a:tab pos="9232900" algn="l"/>
              </a:tabLst>
              <a:defRPr sz="1840" b="0"/>
            </a:pPr>
            <a:r>
              <a:t>-Wi-Fi CERTIFIED Passpoint</a:t>
            </a:r>
            <a:r>
              <a:rPr baseline="31999"/>
              <a:t>TM</a:t>
            </a:r>
            <a:r>
              <a:t> (Release 1) Deployment Guidelines, 1.0 (Oct 2012)</a:t>
            </a:r>
          </a:p>
          <a:p>
            <a:pPr marL="315468" indent="-315468" defTabSz="413321">
              <a:lnSpc>
                <a:spcPct val="81000"/>
              </a:lnSpc>
              <a:spcBef>
                <a:spcPts val="500"/>
              </a:spcBef>
              <a:tabLst>
                <a:tab pos="825500" algn="l"/>
                <a:tab pos="1663700" algn="l"/>
                <a:tab pos="2501900" algn="l"/>
                <a:tab pos="3352800" algn="l"/>
                <a:tab pos="4191000" algn="l"/>
                <a:tab pos="5029200" algn="l"/>
                <a:tab pos="5867400" algn="l"/>
                <a:tab pos="6718300" algn="l"/>
                <a:tab pos="7556500" algn="l"/>
                <a:tab pos="8394700" algn="l"/>
                <a:tab pos="9232900" algn="l"/>
              </a:tabLst>
              <a:defRPr sz="1840" b="0"/>
            </a:pPr>
            <a:r>
              <a:t>A more robust RNR solution would allow RNR to provide a HESSID, which is more authoritative than SSID for purposes of BSS transition and reassociation.</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2" name="ESS (per 802.11-2016) vs. MACSESS"/>
          <p:cNvSpPr txBox="1">
            <a:spLocks noGrp="1"/>
          </p:cNvSpPr>
          <p:nvPr>
            <p:ph type="title"/>
          </p:nvPr>
        </p:nvSpPr>
        <p:spPr>
          <a:xfrm>
            <a:off x="152400" y="685801"/>
            <a:ext cx="8839200" cy="609603"/>
          </a:xfrm>
          <a:prstGeom prst="rect">
            <a:avLst/>
          </a:prstGeom>
        </p:spPr>
        <p:txBody>
          <a:bodyPr/>
          <a:lstStyle/>
          <a:p>
            <a:r>
              <a:t>Proposal (figure) - Issue 1</a:t>
            </a:r>
          </a:p>
        </p:txBody>
      </p:sp>
      <p:sp>
        <p:nvSpPr>
          <p:cNvPr id="133" name="Slide Number"/>
          <p:cNvSpPr txBox="1">
            <a:spLocks noGrp="1"/>
          </p:cNvSpPr>
          <p:nvPr>
            <p:ph type="sldNum" sz="quarter" idx="4294967295"/>
          </p:nvPr>
        </p:nvSpPr>
        <p:spPr>
          <a:xfrm>
            <a:off x="4545804" y="6475412"/>
            <a:ext cx="127001" cy="184027"/>
          </a:xfrm>
          <a:prstGeom prst="rect">
            <a:avLst/>
          </a:prstGeom>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a:lstStyle/>
          <a:p>
            <a:fld id="{86CB4B4D-7CA3-9044-876B-883B54F8677D}" type="slidenum">
              <a:rPr/>
              <a:pPr/>
              <a:t>9</a:t>
            </a:fld>
            <a:endParaRPr/>
          </a:p>
        </p:txBody>
      </p:sp>
      <p:pic>
        <p:nvPicPr>
          <p:cNvPr id="5" name="Picture 4"/>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403372" y="1300179"/>
            <a:ext cx="8284864" cy="5163854"/>
          </a:xfrm>
          <a:prstGeom prst="rect">
            <a:avLst/>
          </a:prstGeom>
        </p:spPr>
      </p:pic>
    </p:spTree>
  </p:cSld>
  <p:clrMapOvr>
    <a:masterClrMapping/>
  </p:clrMapOvr>
  <p:transition spd="med"/>
</p:sld>
</file>

<file path=ppt/theme/theme1.xml><?xml version="1.0" encoding="utf-8"?>
<a:theme xmlns:a="http://schemas.openxmlformats.org/drawingml/2006/main" name="802-11-Submission">
  <a:themeElements>
    <a:clrScheme name="802-11-Submission">
      <a:dk1>
        <a:srgbClr val="000000"/>
      </a:dk1>
      <a:lt1>
        <a:srgbClr val="FFFFFF"/>
      </a:lt1>
      <a:dk2>
        <a:srgbClr val="A7A7A7"/>
      </a:dk2>
      <a:lt2>
        <a:srgbClr val="535353"/>
      </a:lt2>
      <a:accent1>
        <a:srgbClr val="00CC99"/>
      </a:accent1>
      <a:accent2>
        <a:srgbClr val="3333CC"/>
      </a:accent2>
      <a:accent3>
        <a:srgbClr val="8F8F8F"/>
      </a:accent3>
      <a:accent4>
        <a:srgbClr val="707070"/>
      </a:accent4>
      <a:accent5>
        <a:srgbClr val="AAE2CA"/>
      </a:accent5>
      <a:accent6>
        <a:srgbClr val="2D2DB9"/>
      </a:accent6>
      <a:hlink>
        <a:srgbClr val="0000FF"/>
      </a:hlink>
      <a:folHlink>
        <a:srgbClr val="FF00FF"/>
      </a:folHlink>
    </a:clrScheme>
    <a:fontScheme name="802-11-Submission">
      <a:majorFont>
        <a:latin typeface="Times New Roman"/>
        <a:ea typeface="Times New Roman"/>
        <a:cs typeface="Times New Roman"/>
      </a:majorFont>
      <a:minorFont>
        <a:latin typeface="Helvetica"/>
        <a:ea typeface="Helvetica"/>
        <a:cs typeface="Helvetica"/>
      </a:minorFont>
    </a:fontScheme>
    <a:fmtScheme name="802-11-Submiss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802-11-Submission">
  <a:themeElements>
    <a:clrScheme name="802-11-Submission">
      <a:dk1>
        <a:srgbClr val="000000"/>
      </a:dk1>
      <a:lt1>
        <a:srgbClr val="FFFFFF"/>
      </a:lt1>
      <a:dk2>
        <a:srgbClr val="A7A7A7"/>
      </a:dk2>
      <a:lt2>
        <a:srgbClr val="535353"/>
      </a:lt2>
      <a:accent1>
        <a:srgbClr val="00CC99"/>
      </a:accent1>
      <a:accent2>
        <a:srgbClr val="3333CC"/>
      </a:accent2>
      <a:accent3>
        <a:srgbClr val="8F8F8F"/>
      </a:accent3>
      <a:accent4>
        <a:srgbClr val="707070"/>
      </a:accent4>
      <a:accent5>
        <a:srgbClr val="AAE2CA"/>
      </a:accent5>
      <a:accent6>
        <a:srgbClr val="2D2DB9"/>
      </a:accent6>
      <a:hlink>
        <a:srgbClr val="0000FF"/>
      </a:hlink>
      <a:folHlink>
        <a:srgbClr val="FF00FF"/>
      </a:folHlink>
    </a:clrScheme>
    <a:fontScheme name="802-11-Submission">
      <a:majorFont>
        <a:latin typeface="Times New Roman"/>
        <a:ea typeface="Times New Roman"/>
        <a:cs typeface="Times New Roman"/>
      </a:majorFont>
      <a:minorFont>
        <a:latin typeface="Helvetica"/>
        <a:ea typeface="Helvetica"/>
        <a:cs typeface="Helvetica"/>
      </a:minorFont>
    </a:fontScheme>
    <a:fmtScheme name="802-11-Submiss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TotalTime>
  <Words>1438</Words>
  <Application>Microsoft Macintosh PowerPoint</Application>
  <PresentationFormat>On-screen Show (4:3)</PresentationFormat>
  <Paragraphs>118</Paragraphs>
  <Slides>17</Slides>
  <Notes>0</Notes>
  <HiddenSlides>0</HiddenSlides>
  <MMClips>0</MMClips>
  <ScaleCrop>false</ScaleCrop>
  <HeadingPairs>
    <vt:vector size="4" baseType="variant">
      <vt:variant>
        <vt:lpstr>Design Template</vt:lpstr>
      </vt:variant>
      <vt:variant>
        <vt:i4>1</vt:i4>
      </vt:variant>
      <vt:variant>
        <vt:lpstr>Slide Titles</vt:lpstr>
      </vt:variant>
      <vt:variant>
        <vt:i4>17</vt:i4>
      </vt:variant>
    </vt:vector>
  </HeadingPairs>
  <TitlesOfParts>
    <vt:vector size="18" baseType="lpstr">
      <vt:lpstr>802-11-Submission</vt:lpstr>
      <vt:lpstr> TBTT Information Field Type (TIFT) Clarification for P802.11REVmd</vt:lpstr>
      <vt:lpstr>Abstract</vt:lpstr>
      <vt:lpstr>TBTT Information Field Type (TIFT) Status</vt:lpstr>
      <vt:lpstr>TIFT Issues</vt:lpstr>
      <vt:lpstr>What is TBTT Information Field Type (TIFT)?</vt:lpstr>
      <vt:lpstr>802.11ai Draft History</vt:lpstr>
      <vt:lpstr>TGai Proposals for dedicated RNR channel</vt:lpstr>
      <vt:lpstr>Issue 1: HESSID</vt:lpstr>
      <vt:lpstr>Proposal (figure) - Issue 1</vt:lpstr>
      <vt:lpstr>Proposal (table) - Issue 1</vt:lpstr>
      <vt:lpstr>Issue 2: Use of TIFT = 1</vt:lpstr>
      <vt:lpstr>Proposal - Issue 2</vt:lpstr>
      <vt:lpstr>Summary of Proposed Changes</vt:lpstr>
      <vt:lpstr>Appendix: Potential Usage of TIFT=1</vt:lpstr>
      <vt:lpstr>Example without RNs: Active Probing</vt:lpstr>
      <vt:lpstr>Example without RNs: Passive Probing</vt:lpstr>
      <vt:lpstr>Example using RNs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TBTT Information Field Type (TIFT) Clarification for P802.11REVmd</dc:title>
  <cp:lastModifiedBy>Roger Marks</cp:lastModifiedBy>
  <cp:revision>7</cp:revision>
  <dcterms:created xsi:type="dcterms:W3CDTF">2017-08-15T02:17:09Z</dcterms:created>
  <dcterms:modified xsi:type="dcterms:W3CDTF">2017-08-15T02:18:57Z</dcterms:modified>
</cp:coreProperties>
</file>