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72" r:id="rId9"/>
    <p:sldId id="264" r:id="rId10"/>
    <p:sldId id="265" r:id="rId11"/>
    <p:sldId id="266" r:id="rId12"/>
    <p:sldId id="270" r:id="rId1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212" d="100"/>
          <a:sy n="212" d="100"/>
        </p:scale>
        <p:origin x="-13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5" name="Shape 95"/>
          <p:cNvSpPr>
            <a:spLocks noGrp="1" noRot="1" noChangeAspect="1"/>
          </p:cNvSpPr>
          <p:nvPr>
            <p:ph type="sldImg"/>
          </p:nvPr>
        </p:nvSpPr>
        <p:spPr>
          <a:xfrm>
            <a:off x="1143000" y="685800"/>
            <a:ext cx="4572000" cy="3429000"/>
          </a:xfrm>
          <a:prstGeom prst="rect">
            <a:avLst/>
          </a:prstGeom>
        </p:spPr>
        <p:txBody>
          <a:bodyPr/>
          <a:lstStyle/>
          <a:p>
            <a:endParaRPr/>
          </a:p>
        </p:txBody>
      </p:sp>
      <p:sp>
        <p:nvSpPr>
          <p:cNvPr id="96" name="Shape 9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17" name="Title Text"/>
          <p:cNvSpPr>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itle and Content">
    <p:spTree>
      <p:nvGrpSpPr>
        <p:cNvPr id="1" name=""/>
        <p:cNvGrpSpPr/>
        <p:nvPr/>
      </p:nvGrpSpPr>
      <p:grpSpPr>
        <a:xfrm>
          <a:off x="0" y="0"/>
          <a:ext cx="0" cy="0"/>
          <a:chOff x="0" y="0"/>
          <a:chExt cx="0" cy="0"/>
        </a:xfrm>
      </p:grpSpPr>
      <p:sp>
        <p:nvSpPr>
          <p:cNvPr id="26" name="Title Text"/>
          <p:cNvSpPr>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a:spLocks noGrp="1"/>
          </p:cNvSpPr>
          <p:nvPr>
            <p:ph type="body" idx="1"/>
          </p:nvPr>
        </p:nvSpPr>
        <p:spPr>
          <a:xfrm>
            <a:off x="685800" y="1981200"/>
            <a:ext cx="7770815" cy="41132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28"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Section Header">
    <p:spTree>
      <p:nvGrpSpPr>
        <p:cNvPr id="1" name=""/>
        <p:cNvGrpSpPr/>
        <p:nvPr/>
      </p:nvGrpSpPr>
      <p:grpSpPr>
        <a:xfrm>
          <a:off x="0" y="0"/>
          <a:ext cx="0" cy="0"/>
          <a:chOff x="0" y="0"/>
          <a:chExt cx="0" cy="0"/>
        </a:xfrm>
      </p:grpSpPr>
      <p:sp>
        <p:nvSpPr>
          <p:cNvPr id="35" name="Title Text"/>
          <p:cNvSpPr>
            <a:spLocks noGrp="1"/>
          </p:cNvSpPr>
          <p:nvPr>
            <p:ph type="title"/>
          </p:nvPr>
        </p:nvSpPr>
        <p:spPr>
          <a:prstGeom prst="rect">
            <a:avLst/>
          </a:prstGeom>
        </p:spPr>
        <p:txBody>
          <a:bodyPr/>
          <a:lstStyle/>
          <a:p>
            <a:r>
              <a:t>Title Text</a:t>
            </a:r>
          </a:p>
        </p:txBody>
      </p:sp>
      <p:sp>
        <p:nvSpPr>
          <p:cNvPr id="36" name="Body Level One…"/>
          <p:cNvSpPr>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wo Content">
    <p:spTree>
      <p:nvGrpSpPr>
        <p:cNvPr id="1" name=""/>
        <p:cNvGrpSpPr/>
        <p:nvPr/>
      </p:nvGrpSpPr>
      <p:grpSpPr>
        <a:xfrm>
          <a:off x="0" y="0"/>
          <a:ext cx="0" cy="0"/>
          <a:chOff x="0" y="0"/>
          <a:chExt cx="0" cy="0"/>
        </a:xfrm>
      </p:grpSpPr>
      <p:sp>
        <p:nvSpPr>
          <p:cNvPr id="44" name="Title Text"/>
          <p:cNvSpPr>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Comparison">
    <p:spTree>
      <p:nvGrpSpPr>
        <p:cNvPr id="1" name=""/>
        <p:cNvGrpSpPr/>
        <p:nvPr/>
      </p:nvGrpSpPr>
      <p:grpSpPr>
        <a:xfrm>
          <a:off x="0" y="0"/>
          <a:ext cx="0" cy="0"/>
          <a:chOff x="0" y="0"/>
          <a:chExt cx="0" cy="0"/>
        </a:xfrm>
      </p:grpSpPr>
      <p:sp>
        <p:nvSpPr>
          <p:cNvPr id="53" name="Title Text"/>
          <p:cNvSpPr>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5"/>
          </a:xfrm>
          <a:prstGeom prst="rect">
            <a:avLst/>
          </a:prstGeom>
        </p:spPr>
        <p:txBody>
          <a:bodyPr/>
          <a:lstStyle/>
          <a:p>
            <a:endParaRPr/>
          </a:p>
        </p:txBody>
      </p:sp>
      <p:sp>
        <p:nvSpPr>
          <p:cNvPr id="56"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itle Only">
    <p:spTree>
      <p:nvGrpSpPr>
        <p:cNvPr id="1" name=""/>
        <p:cNvGrpSpPr/>
        <p:nvPr/>
      </p:nvGrpSpPr>
      <p:grpSpPr>
        <a:xfrm>
          <a:off x="0" y="0"/>
          <a:ext cx="0" cy="0"/>
          <a:chOff x="0" y="0"/>
          <a:chExt cx="0" cy="0"/>
        </a:xfrm>
      </p:grpSpPr>
      <p:sp>
        <p:nvSpPr>
          <p:cNvPr id="63" name="Title Text"/>
          <p:cNvSpPr>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Blank">
    <p:spTree>
      <p:nvGrpSpPr>
        <p:cNvPr id="1" name=""/>
        <p:cNvGrpSpPr/>
        <p:nvPr/>
      </p:nvGrpSpPr>
      <p:grpSpPr>
        <a:xfrm>
          <a:off x="0" y="0"/>
          <a:ext cx="0" cy="0"/>
          <a:chOff x="0" y="0"/>
          <a:chExt cx="0" cy="0"/>
        </a:xfrm>
      </p:grpSpPr>
      <p:sp>
        <p:nvSpPr>
          <p:cNvPr id="71"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Title and Vertical Text">
    <p:spTree>
      <p:nvGrpSpPr>
        <p:cNvPr id="1" name=""/>
        <p:cNvGrpSpPr/>
        <p:nvPr/>
      </p:nvGrpSpPr>
      <p:grpSpPr>
        <a:xfrm>
          <a:off x="0" y="0"/>
          <a:ext cx="0" cy="0"/>
          <a:chOff x="0" y="0"/>
          <a:chExt cx="0" cy="0"/>
        </a:xfrm>
      </p:grpSpPr>
      <p:sp>
        <p:nvSpPr>
          <p:cNvPr id="78" name="Title Text"/>
          <p:cNvSpPr>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79" name="Body Level One…"/>
          <p:cNvSpPr>
            <a:spLocks noGrp="1"/>
          </p:cNvSpPr>
          <p:nvPr>
            <p:ph type="body" idx="1"/>
          </p:nvPr>
        </p:nvSpPr>
        <p:spPr>
          <a:xfrm>
            <a:off x="685800" y="1981200"/>
            <a:ext cx="7770815" cy="41132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Vertical Title and Text">
    <p:spTree>
      <p:nvGrpSpPr>
        <p:cNvPr id="1" name=""/>
        <p:cNvGrpSpPr/>
        <p:nvPr/>
      </p:nvGrpSpPr>
      <p:grpSpPr>
        <a:xfrm>
          <a:off x="0" y="0"/>
          <a:ext cx="0" cy="0"/>
          <a:chOff x="0" y="0"/>
          <a:chExt cx="0" cy="0"/>
        </a:xfrm>
      </p:grpSpPr>
      <p:sp>
        <p:nvSpPr>
          <p:cNvPr id="87" name="Title Text"/>
          <p:cNvSpPr>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88" name="Body Level One…"/>
          <p:cNvSpPr>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9"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8" y="609598"/>
            <a:ext cx="7772403" cy="1592"/>
          </a:xfrm>
          <a:prstGeom prst="line">
            <a:avLst/>
          </a:prstGeom>
          <a:ln w="12600">
            <a:solidFill>
              <a:srgbClr val="000000"/>
            </a:solidFill>
            <a:miter/>
          </a:ln>
        </p:spPr>
        <p:txBody>
          <a:bodyPr lIns="45718" tIns="45718" rIns="45718" bIns="45718"/>
          <a:lstStyle/>
          <a:p>
            <a:endParaRPr/>
          </a:p>
        </p:txBody>
      </p:sp>
      <p:sp>
        <p:nvSpPr>
          <p:cNvPr id="3" name="Submission"/>
          <p:cNvSpPr/>
          <p:nvPr/>
        </p:nvSpPr>
        <p:spPr>
          <a:xfrm>
            <a:off x="684212" y="6475412"/>
            <a:ext cx="724099" cy="184027"/>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t>Submission</a:t>
            </a:r>
          </a:p>
        </p:txBody>
      </p:sp>
      <p:sp>
        <p:nvSpPr>
          <p:cNvPr id="4" name="Line"/>
          <p:cNvSpPr/>
          <p:nvPr/>
        </p:nvSpPr>
        <p:spPr>
          <a:xfrm>
            <a:off x="685798" y="6476998"/>
            <a:ext cx="7848603" cy="1590"/>
          </a:xfrm>
          <a:prstGeom prst="line">
            <a:avLst/>
          </a:prstGeom>
          <a:ln w="12600">
            <a:solidFill>
              <a:srgbClr val="000000"/>
            </a:solidFill>
            <a:miter/>
          </a:ln>
        </p:spPr>
        <p:txBody>
          <a:bodyPr lIns="45718" tIns="45718" rIns="45718" bIns="45718"/>
          <a:lstStyle/>
          <a:p>
            <a:endParaRPr/>
          </a:p>
        </p:txBody>
      </p:sp>
      <p:sp>
        <p:nvSpPr>
          <p:cNvPr id="5" name="doc.: IEEE 802.11-17/xxxxr0"/>
          <p:cNvSpPr/>
          <p:nvPr/>
        </p:nvSpPr>
        <p:spPr>
          <a:xfrm>
            <a:off x="5000628" y="353218"/>
            <a:ext cx="3500464" cy="276999"/>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0" tIns="0" rIns="0" bIns="0" anchor="b">
            <a:spAutoFit/>
          </a:bodyPr>
          <a:lstStyle/>
          <a:p>
            <a: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pPr>
            <a:r>
              <a:rPr dirty="0"/>
              <a:t>doc.: IEEE 802.11-17</a:t>
            </a:r>
            <a:r>
              <a:rPr dirty="0" smtClean="0"/>
              <a:t>/</a:t>
            </a:r>
            <a:r>
              <a:rPr lang="en-US" dirty="0" smtClean="0"/>
              <a:t>0666</a:t>
            </a:r>
            <a:r>
              <a:rPr dirty="0" smtClean="0"/>
              <a:t>r</a:t>
            </a:r>
            <a:r>
              <a:rPr lang="en-US" dirty="0" smtClean="0"/>
              <a:t>1</a:t>
            </a:r>
            <a:endParaRPr dirty="0"/>
          </a:p>
        </p:txBody>
      </p:sp>
      <p:sp>
        <p:nvSpPr>
          <p:cNvPr id="6" name="March 2017"/>
          <p:cNvSpPr/>
          <p:nvPr/>
        </p:nvSpPr>
        <p:spPr>
          <a:xfrm>
            <a:off x="696910" y="329426"/>
            <a:ext cx="2303455" cy="276999"/>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smtClean="0"/>
              <a:t>June</a:t>
            </a:r>
            <a:r>
              <a:rPr dirty="0" smtClean="0"/>
              <a:t> </a:t>
            </a:r>
            <a:r>
              <a:rPr dirty="0"/>
              <a:t>2017</a:t>
            </a:r>
          </a:p>
        </p:txBody>
      </p:sp>
      <p:sp>
        <p:nvSpPr>
          <p:cNvPr id="7" name="Submission"/>
          <p:cNvSpPr/>
          <p:nvPr/>
        </p:nvSpPr>
        <p:spPr>
          <a:xfrm>
            <a:off x="6807221" y="6504245"/>
            <a:ext cx="1767765" cy="374527"/>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t>Marks, et al., Huawei</a:t>
            </a:r>
          </a:p>
        </p:txBody>
      </p:sp>
      <p:sp>
        <p:nvSpPr>
          <p:cNvPr id="8" name="Title Text"/>
          <p:cNvSpPr>
            <a:spLocks noGrp="1"/>
          </p:cNvSpPr>
          <p:nvPr>
            <p:ph type="title"/>
          </p:nvPr>
        </p:nvSpPr>
        <p:spPr>
          <a:xfrm>
            <a:off x="722312" y="4406900"/>
            <a:ext cx="7772401" cy="1362075"/>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46079" tIns="46079" rIns="46079" bIns="46079">
            <a:normAutofit/>
          </a:bodyPr>
          <a:lstStyle/>
          <a:p>
            <a:r>
              <a:t>Title Text</a:t>
            </a:r>
          </a:p>
        </p:txBody>
      </p:sp>
      <p:sp>
        <p:nvSpPr>
          <p:cNvPr id="9" name="Body Level One…"/>
          <p:cNvSpPr>
            <a:spLocks noGrp="1"/>
          </p:cNvSpPr>
          <p:nvPr>
            <p:ph type="body" idx="1"/>
          </p:nvPr>
        </p:nvSpPr>
        <p:spPr>
          <a:xfrm>
            <a:off x="722312" y="2906713"/>
            <a:ext cx="7772401" cy="1500190"/>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n-lt"/>
          <a:ea typeface="+mn-ea"/>
          <a:cs typeface="+mn-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n-lt"/>
          <a:ea typeface="+mn-ea"/>
          <a:cs typeface="+mn-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 name="March 2017"/>
          <p:cNvSpPr/>
          <p:nvPr/>
        </p:nvSpPr>
        <p:spPr>
          <a:xfrm>
            <a:off x="696910" y="329426"/>
            <a:ext cx="2303455" cy="276999"/>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endParaRPr dirty="0"/>
          </a:p>
        </p:txBody>
      </p:sp>
      <p:sp>
        <p:nvSpPr>
          <p:cNvPr id="99"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1</a:t>
            </a:fld>
            <a:endParaRPr/>
          </a:p>
        </p:txBody>
      </p:sp>
      <p:sp>
        <p:nvSpPr>
          <p:cNvPr id="100" name="Multiple AP Coordinated Synchronous  Extended Service Set (MACSESS): It's About Time"/>
          <p:cNvSpPr>
            <a:spLocks noGrp="1"/>
          </p:cNvSpPr>
          <p:nvPr>
            <p:ph type="title"/>
          </p:nvPr>
        </p:nvSpPr>
        <p:spPr>
          <a:xfrm>
            <a:off x="685800" y="1066800"/>
            <a:ext cx="7772400" cy="1905000"/>
          </a:xfrm>
          <a:prstGeom prst="rect">
            <a:avLst/>
          </a:prstGeom>
        </p:spPr>
        <p:txBody>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dirty="0"/>
              <a:t> TBTT Information Field Type (TIFT)</a:t>
            </a:r>
            <a:br>
              <a:rPr dirty="0"/>
            </a:br>
            <a:r>
              <a:rPr dirty="0"/>
              <a:t>Clarification for</a:t>
            </a:r>
            <a:r>
              <a:rPr dirty="0" smtClean="0"/>
              <a:t> </a:t>
            </a:r>
            <a:r>
              <a:rPr lang="en-US" dirty="0" smtClean="0"/>
              <a:t>P</a:t>
            </a:r>
            <a:r>
              <a:rPr dirty="0" smtClean="0"/>
              <a:t>802.11REVmd</a:t>
            </a:r>
            <a:endParaRPr dirty="0"/>
          </a:p>
        </p:txBody>
      </p:sp>
      <p:sp>
        <p:nvSpPr>
          <p:cNvPr id="101" name="Date: 2017-03-14"/>
          <p:cNvSpPr>
            <a:spLocks noGrp="1"/>
          </p:cNvSpPr>
          <p:nvPr>
            <p:ph type="body" sz="quarter" idx="1"/>
          </p:nvPr>
        </p:nvSpPr>
        <p:spPr>
          <a:xfrm>
            <a:off x="685800" y="3046409"/>
            <a:ext cx="7772400" cy="396878"/>
          </a:xfrm>
          <a:prstGeom prst="rect">
            <a:avLst/>
          </a:prstGeom>
        </p:spPr>
        <p:txBody>
          <a:bodyPr/>
          <a:lstStyle/>
          <a:p>
            <a:pPr algn="ctr">
              <a:lnSpc>
                <a:spcPct val="9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a:pPr>
            <a:r>
              <a:rPr dirty="0"/>
              <a:t>Date:</a:t>
            </a:r>
            <a:r>
              <a:rPr b="0" dirty="0"/>
              <a:t> 2017-</a:t>
            </a:r>
            <a:r>
              <a:rPr b="0" dirty="0" smtClean="0"/>
              <a:t>0</a:t>
            </a:r>
            <a:r>
              <a:rPr lang="en-US" b="0" dirty="0" smtClean="0"/>
              <a:t>6</a:t>
            </a:r>
            <a:r>
              <a:rPr b="0" smtClean="0"/>
              <a:t>-</a:t>
            </a:r>
            <a:r>
              <a:rPr lang="en-US" b="0" smtClean="0"/>
              <a:t>13</a:t>
            </a:r>
            <a:endParaRPr b="0" dirty="0"/>
          </a:p>
        </p:txBody>
      </p:sp>
      <p:sp>
        <p:nvSpPr>
          <p:cNvPr id="102" name="Authors:"/>
          <p:cNvSpPr/>
          <p:nvPr/>
        </p:nvSpPr>
        <p:spPr>
          <a:xfrm>
            <a:off x="533400" y="3484562"/>
            <a:ext cx="1447800" cy="373469"/>
          </a:xfrm>
          <a:prstGeom prst="rect">
            <a:avLst/>
          </a:prstGeom>
          <a:ln w="12700">
            <a:miter lim="400000"/>
          </a:ln>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vl1pPr>
          </a:lstStyle>
          <a:p>
            <a:r>
              <a:t>Authors:</a:t>
            </a:r>
          </a:p>
        </p:txBody>
      </p:sp>
      <p:graphicFrame>
        <p:nvGraphicFramePr>
          <p:cNvPr id="103" name="Table"/>
          <p:cNvGraphicFramePr/>
          <p:nvPr/>
        </p:nvGraphicFramePr>
        <p:xfrm>
          <a:off x="733933" y="3921125"/>
          <a:ext cx="7572756" cy="2465795"/>
        </p:xfrm>
        <a:graphic>
          <a:graphicData uri="http://schemas.openxmlformats.org/drawingml/2006/table">
            <a:tbl>
              <a:tblPr firstRow="1" bandRow="1">
                <a:tableStyleId>{4C3C2611-4C71-4FC5-86AE-919BDF0F9419}</a:tableStyleId>
              </a:tblPr>
              <a:tblGrid>
                <a:gridCol w="1547009"/>
                <a:gridCol w="1075662"/>
                <a:gridCol w="2101849"/>
                <a:gridCol w="1016841"/>
                <a:gridCol w="1831395"/>
              </a:tblGrid>
              <a:tr h="493159">
                <a:tc>
                  <a:txBody>
                    <a:bodyPr/>
                    <a:lstStyle/>
                    <a:p>
                      <a:pPr algn="l">
                        <a:defRPr sz="1800" b="0">
                          <a:solidFill>
                            <a:srgbClr val="000000"/>
                          </a:solidFill>
                        </a:defRPr>
                      </a:pPr>
                      <a:r>
                        <a:rPr sz="1200" b="1" dirty="0"/>
                        <a:t>Name</a:t>
                      </a:r>
                    </a:p>
                  </a:txBody>
                  <a:tcPr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tr>
              <a:tr h="493159">
                <a:tc>
                  <a:txBody>
                    <a:bodyPr/>
                    <a:lstStyle/>
                    <a:p>
                      <a:pPr algn="l">
                        <a:defRPr sz="1800"/>
                      </a:pPr>
                      <a:r>
                        <a:rPr sz="1200" dirty="0"/>
                        <a:t>Roger Marks</a:t>
                      </a:r>
                    </a:p>
                  </a:txBody>
                  <a:tcPr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dirty="0"/>
                        <a:t>Huawei</a:t>
                      </a:r>
                    </a:p>
                  </a:txBody>
                  <a:tcPr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dirty="0"/>
                        <a:t>Denver, CO, USA</a:t>
                      </a:r>
                    </a:p>
                  </a:txBody>
                  <a:tcPr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dirty="0"/>
                        <a:t>1-802-capable</a:t>
                      </a:r>
                    </a:p>
                  </a:txBody>
                  <a:tcPr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dirty="0"/>
                        <a:t>roger@</a:t>
                      </a:r>
                      <a:r>
                        <a:rPr sz="1200" dirty="0" smtClean="0"/>
                        <a:t>ethair.</a:t>
                      </a:r>
                      <a:r>
                        <a:rPr lang="en-US" sz="1200" dirty="0" smtClean="0"/>
                        <a:t>n</a:t>
                      </a:r>
                      <a:r>
                        <a:rPr sz="1200" dirty="0" smtClean="0"/>
                        <a:t>et</a:t>
                      </a:r>
                      <a:endParaRPr sz="1200" dirty="0"/>
                    </a:p>
                  </a:txBody>
                  <a:tcPr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tr>
              <a:tr h="493159">
                <a:tc>
                  <a:txBody>
                    <a:bodyPr/>
                    <a:lstStyle/>
                    <a:p>
                      <a:pPr algn="l">
                        <a:defRPr sz="1800"/>
                      </a:pPr>
                      <a:r>
                        <a:rPr sz="1200" dirty="0"/>
                        <a:t>Lyu Yunping (Lily)</a:t>
                      </a:r>
                    </a:p>
                  </a:txBody>
                  <a:tcPr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defRPr sz="1800"/>
                      </a:pPr>
                      <a:r>
                        <a:rPr sz="1200" dirty="0"/>
                        <a:t>Huawei</a:t>
                      </a:r>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defRPr sz="1800"/>
                      </a:pPr>
                      <a:r>
                        <a:rPr sz="1200" dirty="0"/>
                        <a:t>Nanjing, PRC</a:t>
                      </a:r>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dirty="0"/>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defRPr sz="1800"/>
                      </a:pPr>
                      <a:r>
                        <a:rPr sz="1200" dirty="0"/>
                        <a:t>lvyunping@huawei.com</a:t>
                      </a:r>
                    </a:p>
                  </a:txBody>
                  <a:tcPr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tr>
              <a:tr h="493159">
                <a:tc>
                  <a:txBody>
                    <a:bodyPr/>
                    <a:lstStyle/>
                    <a:p>
                      <a:pPr algn="l"/>
                      <a:endParaRPr/>
                    </a:p>
                  </a:txBody>
                  <a:tcPr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dirty="0"/>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dirty="0"/>
                    </a:p>
                  </a:txBody>
                  <a:tcPr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dirty="0"/>
                    </a:p>
                  </a:txBody>
                  <a:tcPr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tr>
              <a:tr h="493159">
                <a:tc>
                  <a:txBody>
                    <a:bodyPr/>
                    <a:lstStyle/>
                    <a:p>
                      <a:pPr algn="l"/>
                      <a:endParaRPr/>
                    </a:p>
                  </a:txBody>
                  <a:tcPr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dirty="0"/>
                    </a:p>
                  </a:txBody>
                  <a:tcPr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0" name="Slide Number"/>
          <p:cNvSpPr>
            <a:spLocks noGrp="1"/>
          </p:cNvSpPr>
          <p:nvPr>
            <p:ph type="sldNum" sz="quarter" idx="4294967295"/>
          </p:nvPr>
        </p:nvSpPr>
        <p:spPr>
          <a:xfrm>
            <a:off x="4526755" y="6475412"/>
            <a:ext cx="1651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10</a:t>
            </a:fld>
            <a:endParaRPr/>
          </a:p>
        </p:txBody>
      </p:sp>
      <p:sp>
        <p:nvSpPr>
          <p:cNvPr id="141" name="Abstract"/>
          <p:cNvSpPr>
            <a:spLocks noGrp="1"/>
          </p:cNvSpPr>
          <p:nvPr>
            <p:ph type="title"/>
          </p:nvPr>
        </p:nvSpPr>
        <p:spPr>
          <a:xfrm>
            <a:off x="389247" y="330200"/>
            <a:ext cx="8365506"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rPr dirty="0"/>
              <a:t>How TIFT</a:t>
            </a:r>
            <a:r>
              <a:rPr dirty="0" smtClean="0"/>
              <a:t> might </a:t>
            </a:r>
            <a:r>
              <a:rPr dirty="0"/>
              <a:t>be used</a:t>
            </a:r>
          </a:p>
        </p:txBody>
      </p:sp>
      <p:pic>
        <p:nvPicPr>
          <p:cNvPr id="5" name="Picture 4" descr="11-17-0666-00-000m-fig2.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89247" y="1122268"/>
            <a:ext cx="8447510" cy="5275936"/>
          </a:xfrm>
          <a:prstGeom prst="rect">
            <a:avLst/>
          </a:prstGeom>
        </p:spPr>
      </p:pic>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 name="Slide Number"/>
          <p:cNvSpPr>
            <a:spLocks noGrp="1"/>
          </p:cNvSpPr>
          <p:nvPr>
            <p:ph type="sldNum" sz="quarter" idx="4294967295"/>
          </p:nvPr>
        </p:nvSpPr>
        <p:spPr>
          <a:xfrm>
            <a:off x="4529582" y="6475412"/>
            <a:ext cx="159446"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11</a:t>
            </a:fld>
            <a:endParaRPr/>
          </a:p>
        </p:txBody>
      </p:sp>
      <p:sp>
        <p:nvSpPr>
          <p:cNvPr id="144"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Many possible implementations</a:t>
            </a:r>
          </a:p>
        </p:txBody>
      </p:sp>
      <p:sp>
        <p:nvSpPr>
          <p:cNvPr id="145"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normAutofit fontScale="92500"/>
          </a:bodyPr>
          <a:lstStyle/>
          <a:p>
            <a:pPr marL="217170"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lang="en-US" dirty="0" smtClean="0"/>
              <a:t>In managed high-density enterprise network, STA learns </a:t>
            </a:r>
            <a:r>
              <a:rPr lang="en-US" dirty="0" err="1" smtClean="0"/>
              <a:t>reassociation</a:t>
            </a:r>
            <a:r>
              <a:rPr lang="en-US" dirty="0" smtClean="0"/>
              <a:t> AP directly without scanning all the neighbor </a:t>
            </a:r>
            <a:r>
              <a:rPr lang="en-US" dirty="0" err="1" smtClean="0"/>
              <a:t>APs</a:t>
            </a:r>
            <a:r>
              <a:rPr lang="en-US" dirty="0" smtClean="0"/>
              <a:t>.</a:t>
            </a:r>
          </a:p>
          <a:p>
            <a:pPr marL="217170"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smtClean="0"/>
              <a:t>Many </a:t>
            </a:r>
            <a:r>
              <a:rPr dirty="0"/>
              <a:t>possible rendezvous neighbor designs</a:t>
            </a:r>
          </a:p>
          <a:p>
            <a:pPr marL="542925" lvl="1"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could use 2.4 GHz band</a:t>
            </a:r>
          </a:p>
          <a:p>
            <a:pPr marL="542925" lvl="1"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rendezvous neighbor could be APs, or </a:t>
            </a:r>
            <a:r>
              <a:rPr dirty="0" smtClean="0"/>
              <a:t>not</a:t>
            </a:r>
            <a:endParaRPr lang="en-US" dirty="0" smtClean="0"/>
          </a:p>
          <a:p>
            <a:pPr marL="542925" lvl="1" indent="-217170" defTabSz="426797">
              <a:lnSpc>
                <a:spcPct val="90000"/>
              </a:lnSpc>
              <a:spcBef>
                <a:spcPts val="500"/>
              </a:spcBef>
              <a:buSzPct val="100000"/>
              <a:buFontTx/>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lang="en-US" dirty="0" smtClean="0"/>
              <a:t>rendezvous neighbor support active probing only</a:t>
            </a:r>
            <a:endParaRPr dirty="0" smtClean="0"/>
          </a:p>
          <a:p>
            <a:pPr marL="217170"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Rendezvous neighbor ranges could be distinct</a:t>
            </a:r>
          </a:p>
          <a:p>
            <a:pPr marL="542925" lvl="1"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rRNR might specify the TBTT, for efficient scanning</a:t>
            </a:r>
          </a:p>
          <a:p>
            <a:pPr marL="217170"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Rendezvous neighbor ranges could overlap</a:t>
            </a:r>
          </a:p>
          <a:p>
            <a:pPr marL="542925" lvl="4"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might coordinate to avoid simultaneous TBTT, avoiding collision</a:t>
            </a:r>
          </a:p>
          <a:p>
            <a:pPr marL="542925" lvl="4"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rRNR might specify the TBTT, for efficient scanning</a:t>
            </a:r>
          </a:p>
          <a:p>
            <a:pPr marL="542925" lvl="4"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rRNR might not specify the TBTT, and the STA (knowing the correct channel) would scan for beacon or FILS Discovery Frame, or actively probe</a:t>
            </a:r>
          </a:p>
          <a:p>
            <a:pPr marL="542925" lvl="4" indent="-217170" defTabSz="426797">
              <a:lnSpc>
                <a:spcPct val="90000"/>
              </a:lnSpc>
              <a:spcBef>
                <a:spcPts val="500"/>
              </a:spcBef>
              <a:buSzPct val="100000"/>
              <a:buChar char="-"/>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a:t>STA detecting multiple rRNRs could choose the </a:t>
            </a:r>
            <a:r>
              <a:rPr dirty="0" smtClean="0"/>
              <a:t>strongest</a:t>
            </a:r>
            <a:endParaRPr lang="en-US" dirty="0" smtClean="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9" name="Slide Number"/>
          <p:cNvSpPr>
            <a:spLocks noGrp="1"/>
          </p:cNvSpPr>
          <p:nvPr>
            <p:ph type="sldNum" sz="quarter" idx="4294967295"/>
          </p:nvPr>
        </p:nvSpPr>
        <p:spPr>
          <a:xfrm>
            <a:off x="4526755" y="6475412"/>
            <a:ext cx="1651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12</a:t>
            </a:fld>
            <a:endParaRPr/>
          </a:p>
        </p:txBody>
      </p:sp>
      <p:sp>
        <p:nvSpPr>
          <p:cNvPr id="160"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Summary of Proposed Changes</a:t>
            </a:r>
          </a:p>
        </p:txBody>
      </p:sp>
      <p:sp>
        <p:nvSpPr>
          <p:cNvPr id="16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lstStyle/>
          <a:p>
            <a:pP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The proposed changes to to §</a:t>
            </a:r>
            <a:r>
              <a:rPr dirty="0" smtClean="0"/>
              <a:t>9.4.2.171.</a:t>
            </a:r>
            <a:r>
              <a:rPr lang="en-US" dirty="0" smtClean="0"/>
              <a:t>2</a:t>
            </a:r>
            <a:r>
              <a:rPr dirty="0" smtClean="0"/>
              <a:t> </a:t>
            </a:r>
            <a:r>
              <a:rPr dirty="0"/>
              <a:t>are incorporated in a separate contribution: </a:t>
            </a:r>
          </a:p>
          <a:p>
            <a:pPr>
              <a:tabLst>
                <a:tab pos="901700" algn="l"/>
                <a:tab pos="1816100" algn="l"/>
                <a:tab pos="2730500" algn="l"/>
                <a:tab pos="3644900" algn="l"/>
                <a:tab pos="4559300" algn="l"/>
                <a:tab pos="5473700" algn="l"/>
                <a:tab pos="6388100" algn="l"/>
                <a:tab pos="7302500" algn="l"/>
                <a:tab pos="8216900" algn="l"/>
                <a:tab pos="9131300" algn="l"/>
                <a:tab pos="10045700" algn="l"/>
              </a:tabLst>
              <a:defRPr b="0"/>
            </a:pPr>
            <a:endParaRPr dirty="0"/>
          </a:p>
          <a:p>
            <a:pPr marL="0" lvl="1" indent="342900">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Document IEEE 802.11-17</a:t>
            </a:r>
            <a:r>
              <a:rPr dirty="0" smtClean="0"/>
              <a:t>/</a:t>
            </a:r>
            <a:r>
              <a:rPr lang="en-US" dirty="0" smtClean="0"/>
              <a:t>0667</a:t>
            </a:r>
            <a:r>
              <a:rPr dirty="0" smtClean="0"/>
              <a:t>r</a:t>
            </a:r>
            <a:r>
              <a:rPr lang="en-US" dirty="0" smtClean="0"/>
              <a:t>1</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5"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2</a:t>
            </a:fld>
            <a:endParaRPr/>
          </a:p>
        </p:txBody>
      </p:sp>
      <p:sp>
        <p:nvSpPr>
          <p:cNvPr id="106"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10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685800" y="1981200"/>
            <a:ext cx="7772400" cy="4114800"/>
          </a:xfrm>
          <a:prstGeom prst="rect">
            <a:avLst/>
          </a:prstGeom>
        </p:spPr>
        <p:txBody>
          <a:bodyPr/>
          <a:lstStyle>
            <a:lvl1pPr>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b="0" dirty="0"/>
              <a:t>This contribution, intended for presentation to IEEE 802.11 </a:t>
            </a:r>
            <a:r>
              <a:rPr b="0" dirty="0" smtClean="0"/>
              <a:t>TGm, </a:t>
            </a:r>
            <a:r>
              <a:rPr lang="en-US" b="0" dirty="0" smtClean="0"/>
              <a:t>identifies </a:t>
            </a:r>
            <a:r>
              <a:rPr b="0" dirty="0" smtClean="0"/>
              <a:t>ambiguity </a:t>
            </a:r>
            <a:r>
              <a:rPr lang="en-US" b="0" dirty="0" smtClean="0"/>
              <a:t>in </a:t>
            </a:r>
            <a:r>
              <a:rPr b="0" dirty="0" smtClean="0"/>
              <a:t>the </a:t>
            </a:r>
            <a:r>
              <a:rPr b="0" dirty="0"/>
              <a:t>TBTT Information Field </a:t>
            </a:r>
            <a:r>
              <a:rPr b="0" dirty="0" smtClean="0"/>
              <a:t>Type</a:t>
            </a:r>
            <a:r>
              <a:rPr lang="en-US" b="0" dirty="0" smtClean="0"/>
              <a:t> (TIFT) subfield in the Reduced Neighbor Report. It proposes clarification, using the TIFT to specify additional properties of the reported neighbor</a:t>
            </a:r>
            <a:r>
              <a:rPr b="0" dirty="0" smtClean="0"/>
              <a:t>.</a:t>
            </a:r>
            <a:endParaRPr b="0"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3</a:t>
            </a:fld>
            <a:endParaRPr/>
          </a:p>
        </p:txBody>
      </p:sp>
      <p:sp>
        <p:nvSpPr>
          <p:cNvPr id="110" name="Abstract"/>
          <p:cNvSpPr>
            <a:spLocks noGrp="1"/>
          </p:cNvSpPr>
          <p:nvPr>
            <p:ph type="title"/>
          </p:nvPr>
        </p:nvSpPr>
        <p:spPr>
          <a:xfrm>
            <a:off x="685800" y="685800"/>
            <a:ext cx="7772400" cy="106680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defRPr sz="2800"/>
            </a:pPr>
            <a:r>
              <a:t>TBTT Information Field Type (TIFT)</a:t>
            </a:r>
          </a:p>
          <a:p>
            <a:pPr>
              <a:tabLst>
                <a:tab pos="914400" algn="l"/>
                <a:tab pos="1828800" algn="l"/>
                <a:tab pos="2743200" algn="l"/>
                <a:tab pos="3657600" algn="l"/>
                <a:tab pos="4572000" algn="l"/>
                <a:tab pos="5486400" algn="l"/>
                <a:tab pos="6400800" algn="l"/>
                <a:tab pos="7315200" algn="l"/>
                <a:tab pos="8229600" algn="l"/>
                <a:tab pos="9144000" algn="l"/>
                <a:tab pos="10058400" algn="l"/>
              </a:tabLst>
              <a:defRPr sz="2800"/>
            </a:pPr>
            <a:r>
              <a:t>Status</a:t>
            </a:r>
          </a:p>
        </p:txBody>
      </p:sp>
      <p:sp>
        <p:nvSpPr>
          <p:cNvPr id="11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685800" y="1587399"/>
            <a:ext cx="7772400" cy="4676399"/>
          </a:xfrm>
          <a:prstGeom prst="rect">
            <a:avLst/>
          </a:prstGeom>
        </p:spPr>
        <p:txBody>
          <a:bodyPr>
            <a:normAutofit/>
          </a:bodyPr>
          <a:lstStyle/>
          <a:p>
            <a:pPr marL="325754" indent="-325754" defTabSz="426797">
              <a:spcBef>
                <a:spcPts val="500"/>
              </a:spcBef>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smtClean="0"/>
              <a:t>Reference </a:t>
            </a:r>
            <a:r>
              <a:rPr dirty="0"/>
              <a:t>to TBTT Information Field Type in</a:t>
            </a:r>
            <a:r>
              <a:rPr dirty="0" smtClean="0"/>
              <a:t> </a:t>
            </a:r>
            <a:r>
              <a:rPr lang="en-US" dirty="0" smtClean="0"/>
              <a:t>IEEE Draft   P802.11-REVmd/D0.1</a:t>
            </a:r>
            <a:r>
              <a:rPr dirty="0" smtClean="0"/>
              <a:t>:</a:t>
            </a:r>
            <a:endParaRPr lang="en-US" dirty="0" smtClean="0"/>
          </a:p>
          <a:p>
            <a:pPr marL="217170" indent="-217170" defTabSz="426797">
              <a:spcBef>
                <a:spcPts val="500"/>
              </a:spcBef>
              <a:buSzPct val="100000"/>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endParaRPr lang="en-US" dirty="0" smtClean="0">
              <a:latin typeface="+mj-lt"/>
              <a:ea typeface="+mj-ea"/>
              <a:cs typeface="+mj-cs"/>
              <a:sym typeface="Helvetica"/>
            </a:endParaRPr>
          </a:p>
          <a:p>
            <a:pPr marL="217170" indent="-217170" defTabSz="426797">
              <a:spcBef>
                <a:spcPts val="500"/>
              </a:spcBef>
              <a:buSzPct val="100000"/>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lang="en-US" dirty="0" smtClean="0">
                <a:latin typeface="+mj-lt"/>
                <a:ea typeface="+mj-ea"/>
                <a:cs typeface="+mj-cs"/>
                <a:sym typeface="Helvetica"/>
              </a:rPr>
              <a:t> </a:t>
            </a:r>
            <a:r>
              <a:rPr dirty="0" smtClean="0">
                <a:latin typeface="+mj-lt"/>
                <a:ea typeface="+mj-ea"/>
                <a:cs typeface="+mj-cs"/>
                <a:sym typeface="Helvetica"/>
              </a:rPr>
              <a:t>§9.4.2.171.</a:t>
            </a:r>
            <a:r>
              <a:rPr lang="en-US" dirty="0" smtClean="0">
                <a:latin typeface="+mj-lt"/>
                <a:ea typeface="+mj-ea"/>
                <a:cs typeface="+mj-cs"/>
                <a:sym typeface="Helvetica"/>
              </a:rPr>
              <a:t>2</a:t>
            </a:r>
            <a:r>
              <a:rPr dirty="0" smtClean="0">
                <a:latin typeface="+mj-lt"/>
                <a:ea typeface="+mj-ea"/>
                <a:cs typeface="+mj-cs"/>
                <a:sym typeface="Helvetica"/>
              </a:rPr>
              <a:t> Neighbor AP Information field</a:t>
            </a:r>
          </a:p>
          <a:p>
            <a:pPr marL="325754" indent="-325754" defTabSz="426797">
              <a:spcBef>
                <a:spcPts val="500"/>
              </a:spcBef>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dirty="0" smtClean="0"/>
              <a:t>	</a:t>
            </a:r>
            <a:r>
              <a:rPr i="1" dirty="0" smtClean="0"/>
              <a:t>The TBTT Information Field Type subfield is 2 bits in length and defines the structure of the TBTT Information field. </a:t>
            </a:r>
            <a:r>
              <a:rPr lang="en-US" i="1" dirty="0" smtClean="0"/>
              <a:t>(11ai) </a:t>
            </a:r>
            <a:r>
              <a:rPr i="1" dirty="0" smtClean="0"/>
              <a:t>Values 2 and 3 are reserved.</a:t>
            </a:r>
            <a:endParaRPr lang="en-US" i="1" dirty="0" smtClean="0"/>
          </a:p>
          <a:p>
            <a:pPr marL="325754" indent="-325754" defTabSz="426797">
              <a:spcBef>
                <a:spcPts val="500"/>
              </a:spcBef>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endParaRPr lang="en-US" i="1" dirty="0" smtClean="0"/>
          </a:p>
          <a:p>
            <a:pPr marL="325754" indent="-325754" defTabSz="426797">
              <a:spcBef>
                <a:spcPts val="500"/>
              </a:spcBef>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r>
              <a:rPr lang="en-US" sz="2200" b="0" dirty="0" smtClean="0">
                <a:latin typeface="Arial"/>
                <a:cs typeface="Arial"/>
                <a:sym typeface="Helvetica"/>
              </a:rPr>
              <a:t>Figure 9-582—TBTT Information Header subfield</a:t>
            </a:r>
          </a:p>
          <a:p>
            <a:pPr marL="325754" indent="-325754" defTabSz="426797">
              <a:spcBef>
                <a:spcPts val="500"/>
              </a:spcBef>
              <a:tabLst>
                <a:tab pos="850900" algn="l"/>
                <a:tab pos="1714500" algn="l"/>
                <a:tab pos="2590800" algn="l"/>
                <a:tab pos="3454400" algn="l"/>
                <a:tab pos="4330700" algn="l"/>
                <a:tab pos="5194300" algn="l"/>
                <a:tab pos="6057900" algn="l"/>
                <a:tab pos="6934200" algn="l"/>
                <a:tab pos="7797800" algn="l"/>
                <a:tab pos="8674100" algn="l"/>
                <a:tab pos="9537700" algn="l"/>
              </a:tabLst>
              <a:defRPr sz="2200" b="0"/>
            </a:pPr>
            <a:endParaRPr i="1" dirty="0" smtClean="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4</a:t>
            </a:fld>
            <a:endParaRPr/>
          </a:p>
        </p:txBody>
      </p:sp>
      <p:sp>
        <p:nvSpPr>
          <p:cNvPr id="114"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TIFT Issues</a:t>
            </a:r>
          </a:p>
        </p:txBody>
      </p:sp>
      <p:sp>
        <p:nvSpPr>
          <p:cNvPr id="115"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685800" y="1587399"/>
            <a:ext cx="7772400" cy="4676399"/>
          </a:xfrm>
          <a:prstGeom prst="rect">
            <a:avLst/>
          </a:prstGeom>
        </p:spPr>
        <p:txBody>
          <a:bodyPr/>
          <a:lstStyle/>
          <a:p>
            <a:pPr marL="228600" indent="-228600">
              <a:buSzPct val="100000"/>
              <a:buAutoNum type="arabicParenBoth"/>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 The standard incorrectly states that the TBTT Information Field Type “defines the structure of the TBTT Information field”</a:t>
            </a:r>
          </a:p>
          <a:p>
            <a:pPr marL="571500" lvl="3" indent="-228600">
              <a:buClr>
                <a:srgbClr val="000000"/>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it does not, though it did in pre-standard drafts</a:t>
            </a:r>
          </a:p>
          <a:p>
            <a:pPr marL="571500" lvl="7" indent="-228600">
              <a:buClr>
                <a:srgbClr val="000000"/>
              </a:buClr>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pPr>
            <a:r>
              <a:rPr dirty="0"/>
              <a:t>the name could therefore be improved, but that’s not proposed here</a:t>
            </a:r>
          </a:p>
          <a:p>
            <a:pPr marL="228600" indent="-228600">
              <a:buSzPct val="100000"/>
              <a:buAutoNum type="arabicParenBoth"/>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 How to resolve the ambiguity of the TBTT Information Field Type (TIFT)?</a:t>
            </a:r>
            <a:endParaRPr dirty="0" smtClean="0"/>
          </a:p>
          <a:p>
            <a:pPr marL="571500" lvl="1" indent="-228600">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smtClean="0"/>
              <a:t>How </a:t>
            </a:r>
            <a:r>
              <a:rPr dirty="0"/>
              <a:t>to</a:t>
            </a:r>
            <a:r>
              <a:rPr dirty="0" smtClean="0"/>
              <a:t> </a:t>
            </a:r>
            <a:r>
              <a:rPr lang="en-US" dirty="0" smtClean="0"/>
              <a:t>differentiate </a:t>
            </a:r>
            <a:r>
              <a:rPr dirty="0" smtClean="0"/>
              <a:t>the </a:t>
            </a:r>
            <a:r>
              <a:rPr dirty="0"/>
              <a:t>use of TIFT = 0 and 1?</a:t>
            </a:r>
          </a:p>
          <a:p>
            <a:pPr marL="571500" lvl="1" indent="-228600">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How to make use of TIFT</a:t>
            </a:r>
            <a:r>
              <a:rPr dirty="0" smtClean="0"/>
              <a:t> </a:t>
            </a:r>
            <a:r>
              <a:rPr lang="en-US" dirty="0" smtClean="0"/>
              <a:t>= 2</a:t>
            </a:r>
            <a:r>
              <a:rPr dirty="0" smtClean="0"/>
              <a:t> </a:t>
            </a:r>
            <a:r>
              <a:rPr dirty="0"/>
              <a:t>&amp;</a:t>
            </a:r>
            <a:r>
              <a:rPr dirty="0" smtClean="0"/>
              <a:t> </a:t>
            </a:r>
            <a:r>
              <a:rPr lang="en-US" dirty="0" smtClean="0"/>
              <a:t>3</a:t>
            </a:r>
            <a:r>
              <a:rPr dirty="0" smtClean="0"/>
              <a:t>?</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 name="ESS (per 802.11-2016) vs. MACSESS"/>
          <p:cNvSpPr>
            <a:spLocks noGrp="1"/>
          </p:cNvSpPr>
          <p:nvPr>
            <p:ph type="title"/>
          </p:nvPr>
        </p:nvSpPr>
        <p:spPr>
          <a:xfrm>
            <a:off x="152400" y="685801"/>
            <a:ext cx="8839200" cy="609602"/>
          </a:xfrm>
          <a:prstGeom prst="rect">
            <a:avLst/>
          </a:prstGeom>
        </p:spPr>
        <p:txBody>
          <a:bodyPr/>
          <a:lstStyle/>
          <a:p>
            <a:r>
              <a:t>What is TBTT Information Field Type (TIFT)?</a:t>
            </a:r>
          </a:p>
        </p:txBody>
      </p:sp>
      <p:sp>
        <p:nvSpPr>
          <p:cNvPr id="118"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5</a:t>
            </a:fld>
            <a:endParaRPr/>
          </a:p>
        </p:txBody>
      </p:sp>
      <p:pic>
        <p:nvPicPr>
          <p:cNvPr id="7" name="Picture 6" descr="11-17-0666-00-000m-fig1.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90839" y="1295403"/>
            <a:ext cx="8354211" cy="5006948"/>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6</a:t>
            </a:fld>
            <a:endParaRPr/>
          </a:p>
        </p:txBody>
      </p:sp>
      <p:sp>
        <p:nvSpPr>
          <p:cNvPr id="122"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802.11ai Draft History</a:t>
            </a:r>
          </a:p>
        </p:txBody>
      </p:sp>
      <p:sp>
        <p:nvSpPr>
          <p:cNvPr id="123"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lstStyle/>
          <a:p>
            <a:pPr marL="198881" indent="-198881" defTabSz="260570">
              <a:spcBef>
                <a:spcPts val="300"/>
              </a:spcBef>
              <a:tabLst>
                <a:tab pos="520700" algn="l"/>
                <a:tab pos="1041400" algn="l"/>
                <a:tab pos="1574800" algn="l"/>
                <a:tab pos="2108200" algn="l"/>
                <a:tab pos="2641600" algn="l"/>
                <a:tab pos="3162300" algn="l"/>
                <a:tab pos="3695700" algn="l"/>
                <a:tab pos="4229100" algn="l"/>
                <a:tab pos="4762500" algn="l"/>
                <a:tab pos="5295900" algn="l"/>
                <a:tab pos="5816600" algn="l"/>
              </a:tabLst>
              <a:defRPr sz="1300" b="0"/>
            </a:pPr>
            <a:r>
              <a:t>D5-D11: TIFT specification is same as published standard</a:t>
            </a:r>
          </a:p>
          <a:p>
            <a:pPr marL="198881" indent="-198881" defTabSz="260570">
              <a:spcBef>
                <a:spcPts val="300"/>
              </a:spcBef>
              <a:tabLst>
                <a:tab pos="520700" algn="l"/>
                <a:tab pos="1041400" algn="l"/>
                <a:tab pos="1574800" algn="l"/>
                <a:tab pos="2108200" algn="l"/>
                <a:tab pos="2641600" algn="l"/>
                <a:tab pos="3162300" algn="l"/>
                <a:tab pos="3695700" algn="l"/>
                <a:tab pos="4229100" algn="l"/>
                <a:tab pos="4762500" algn="l"/>
                <a:tab pos="5295900" algn="l"/>
                <a:tab pos="5816600" algn="l"/>
              </a:tabLst>
              <a:defRPr sz="1300" b="0"/>
            </a:pPr>
            <a:r>
              <a:t>D5: Revised, based on editorial comment resolution, to final form, with TIFT values 0 and 1 unspecified</a:t>
            </a:r>
          </a:p>
          <a:p>
            <a:pPr marL="198881" indent="-198881" defTabSz="260570">
              <a:spcBef>
                <a:spcPts val="300"/>
              </a:spcBef>
              <a:tabLst>
                <a:tab pos="520700" algn="l"/>
                <a:tab pos="1041400" algn="l"/>
                <a:tab pos="1574800" algn="l"/>
                <a:tab pos="2108200" algn="l"/>
                <a:tab pos="2641600" algn="l"/>
                <a:tab pos="3162300" algn="l"/>
                <a:tab pos="3695700" algn="l"/>
                <a:tab pos="4229100" algn="l"/>
                <a:tab pos="4762500" algn="l"/>
                <a:tab pos="5295900" algn="l"/>
                <a:tab pos="5816600" algn="l"/>
              </a:tabLst>
              <a:defRPr sz="1300" b="0"/>
            </a:pPr>
            <a:r>
              <a:t>D2-D4: TIFT (0/1) differentiates format of TBTT Information field</a:t>
            </a:r>
          </a:p>
          <a:p>
            <a:pPr marL="198881" indent="-198881" defTabSz="260570">
              <a:spcBef>
                <a:spcPts val="300"/>
              </a:spcBef>
              <a:tabLst>
                <a:tab pos="520700" algn="l"/>
                <a:tab pos="1041400" algn="l"/>
                <a:tab pos="1574800" algn="l"/>
                <a:tab pos="2108200" algn="l"/>
                <a:tab pos="2641600" algn="l"/>
                <a:tab pos="3162300" algn="l"/>
                <a:tab pos="3695700" algn="l"/>
                <a:tab pos="4229100" algn="l"/>
                <a:tab pos="4762500" algn="l"/>
                <a:tab pos="5295900" algn="l"/>
                <a:tab pos="5816600" algn="l"/>
              </a:tabLst>
              <a:defRPr sz="1300" b="0"/>
            </a:pPr>
            <a:endParaRPr/>
          </a:p>
          <a:p>
            <a:pPr marL="198881" indent="-198881" defTabSz="260570">
              <a:spcBef>
                <a:spcPts val="300"/>
              </a:spcBef>
              <a:tabLst>
                <a:tab pos="520700" algn="l"/>
                <a:tab pos="1041400" algn="l"/>
                <a:tab pos="1574800" algn="l"/>
                <a:tab pos="2108200" algn="l"/>
                <a:tab pos="2641600" algn="l"/>
                <a:tab pos="3162300" algn="l"/>
                <a:tab pos="3695700" algn="l"/>
                <a:tab pos="4229100" algn="l"/>
                <a:tab pos="4762500" algn="l"/>
                <a:tab pos="5295900" algn="l"/>
                <a:tab pos="5816600" algn="l"/>
              </a:tabLst>
              <a:defRPr sz="1300" b="0"/>
            </a:pPr>
            <a:r>
              <a:t>earlier drafts:</a:t>
            </a:r>
          </a:p>
          <a:p>
            <a:pPr marL="427480" lvl="1" indent="-228599" defTabSz="260570">
              <a:spcBef>
                <a:spcPts val="300"/>
              </a:spcBef>
              <a:buSzPct val="100000"/>
              <a:buChar char="•"/>
              <a:tabLst>
                <a:tab pos="520700" algn="l"/>
                <a:tab pos="1041400" algn="l"/>
                <a:tab pos="1574800" algn="l"/>
                <a:tab pos="2108200" algn="l"/>
                <a:tab pos="2641600" algn="l"/>
                <a:tab pos="3162300" algn="l"/>
                <a:tab pos="3695700" algn="l"/>
                <a:tab pos="4229100" algn="l"/>
                <a:tab pos="4762500" algn="l"/>
                <a:tab pos="5295900" algn="l"/>
                <a:tab pos="5816600" algn="l"/>
              </a:tabLst>
              <a:defRPr sz="1300" b="0" i="1"/>
            </a:pPr>
            <a:r>
              <a:t>“A STA that receives a Reduced Neighbor Report element in which the TBTT Information Field Type field is 1 and in which the BSSID field is not present may switch to another channel or to another band as specified in the received Operating Class field and Channel Number field. However, if the TBTT Information Field Type is 1 and BSSID field is included in the TBTT Information, the STA may switch to a neighbor AP as specified in the received Operating Class field, Channel Number field, and BSSID field.”</a:t>
            </a:r>
          </a:p>
          <a:p>
            <a:pPr marL="427480" lvl="1" indent="-228599" defTabSz="260570">
              <a:spcBef>
                <a:spcPts val="300"/>
              </a:spcBef>
              <a:buSzPct val="100000"/>
              <a:buChar char="•"/>
              <a:tabLst>
                <a:tab pos="520700" algn="l"/>
                <a:tab pos="1041400" algn="l"/>
                <a:tab pos="1574800" algn="l"/>
                <a:tab pos="2108200" algn="l"/>
                <a:tab pos="2641600" algn="l"/>
                <a:tab pos="3162300" algn="l"/>
                <a:tab pos="3695700" algn="l"/>
                <a:tab pos="4229100" algn="l"/>
                <a:tab pos="4762500" algn="l"/>
                <a:tab pos="5295900" algn="l"/>
                <a:tab pos="5816600" algn="l"/>
              </a:tabLst>
              <a:defRPr sz="1300" b="0" i="1"/>
            </a:pPr>
            <a:r>
              <a:t>“</a:t>
            </a:r>
            <a:r>
              <a:rPr b="1"/>
              <a:t>Value 0 indicates the presence of the informative Neighbor AP Information that is used to help the STA in AP discovery. Value 1 indicates the presence of the Neighbor AP Information that is used to recommend the STA to switch to the channel, the band, or the neighbor AP as specified in the Neighbor AP Information field</a:t>
            </a:r>
            <a:r>
              <a:t>. Values 2, and 3 are reserved.”</a:t>
            </a:r>
          </a:p>
          <a:p>
            <a:pPr marL="427480" lvl="1" indent="-228599" defTabSz="260570">
              <a:spcBef>
                <a:spcPts val="300"/>
              </a:spcBef>
              <a:buSzPct val="100000"/>
              <a:buChar char="•"/>
              <a:tabLst>
                <a:tab pos="520700" algn="l"/>
                <a:tab pos="1041400" algn="l"/>
                <a:tab pos="1574800" algn="l"/>
                <a:tab pos="2108200" algn="l"/>
                <a:tab pos="2641600" algn="l"/>
                <a:tab pos="3162300" algn="l"/>
                <a:tab pos="3695700" algn="l"/>
                <a:tab pos="4229100" algn="l"/>
                <a:tab pos="4762500" algn="l"/>
                <a:tab pos="5295900" algn="l"/>
                <a:tab pos="5816600" algn="l"/>
              </a:tabLst>
              <a:defRPr sz="1300" b="0" i="1"/>
            </a:pPr>
            <a:r>
              <a:t>“If the AP considers its operating channel too congested to accommodate STAs, the AP should include one (or more) Neighbor AP Information element with TBTT Information Field Type indicating value 1 to the TBTT Information Header of the Neighbor AP Information field of the Reduced Neighbor AP Report element in the Beacon or FILS Discovery frame or Probe Response frame to redirect the STA conducting initial link setup from current band to other band or to redirect the STA conducting initial link setup to other AP of the current channel.”</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7</a:t>
            </a:fld>
            <a:endParaRPr/>
          </a:p>
        </p:txBody>
      </p:sp>
      <p:sp>
        <p:nvSpPr>
          <p:cNvPr id="126" name="Abstract"/>
          <p:cNvSpPr>
            <a:spLocks noGrp="1"/>
          </p:cNvSpPr>
          <p:nvPr>
            <p:ph type="title"/>
          </p:nvPr>
        </p:nvSpPr>
        <p:spPr>
          <a:xfrm>
            <a:off x="247603" y="685800"/>
            <a:ext cx="8648794"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TGai Proposals for dedicated RNR channel</a:t>
            </a:r>
          </a:p>
        </p:txBody>
      </p:sp>
      <p:sp>
        <p:nvSpPr>
          <p:cNvPr id="12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normAutofit lnSpcReduction="10000"/>
          </a:bodyPr>
          <a:lstStyle/>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dirty="0" smtClean="0"/>
              <a:t>•</a:t>
            </a:r>
            <a:r>
              <a:rPr dirty="0" smtClean="0"/>
              <a:t>IEEE </a:t>
            </a:r>
            <a:r>
              <a:rPr dirty="0"/>
              <a:t>802.11-11/1510r0 (Marc Emmelmann)</a:t>
            </a:r>
          </a:p>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i="1"/>
            </a:pPr>
            <a:r>
              <a:rPr dirty="0"/>
              <a:t>Non-AP STA conducts active scanning in 2.4GHz band –</a:t>
            </a:r>
            <a:r>
              <a:rPr dirty="0" smtClean="0"/>
              <a:t> </a:t>
            </a:r>
            <a:endParaRPr lang="en-US" dirty="0" smtClean="0"/>
          </a:p>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i="1"/>
            </a:pPr>
            <a:r>
              <a:rPr dirty="0" smtClean="0"/>
              <a:t>receives </a:t>
            </a:r>
            <a:r>
              <a:rPr dirty="0"/>
              <a:t>valid 5GHz channel </a:t>
            </a:r>
            <a:r>
              <a:rPr dirty="0" smtClean="0"/>
              <a:t>list</a:t>
            </a:r>
            <a:endParaRPr lang="en-US" dirty="0" smtClean="0"/>
          </a:p>
          <a:p>
            <a:pPr lvl="1">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i="1"/>
            </a:pPr>
            <a:r>
              <a:rPr sz="1946" dirty="0" smtClean="0"/>
              <a:t>Option </a:t>
            </a:r>
            <a:r>
              <a:rPr sz="1946" dirty="0"/>
              <a:t>a) verify this information via passive scanning on specific 5GHz </a:t>
            </a:r>
            <a:r>
              <a:rPr sz="1946" dirty="0" smtClean="0"/>
              <a:t>channel</a:t>
            </a:r>
            <a:endParaRPr lang="en-US" sz="1946" dirty="0" smtClean="0"/>
          </a:p>
          <a:p>
            <a:pPr lvl="1">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i="1"/>
            </a:pPr>
            <a:r>
              <a:rPr sz="1946" dirty="0" smtClean="0"/>
              <a:t>Option </a:t>
            </a:r>
            <a:r>
              <a:rPr sz="1946" dirty="0"/>
              <a:t>b) directly start link set-up on 5GHz channel</a:t>
            </a:r>
          </a:p>
          <a:p>
            <a:pPr marL="0" lvl="1" indent="342900">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dirty="0"/>
              <a:t>[pointed</a:t>
            </a:r>
            <a:r>
              <a:rPr dirty="0" smtClean="0"/>
              <a:t> </a:t>
            </a:r>
            <a:r>
              <a:rPr lang="en-US" dirty="0" smtClean="0"/>
              <a:t>out </a:t>
            </a:r>
            <a:r>
              <a:rPr dirty="0" smtClean="0"/>
              <a:t>numerous </a:t>
            </a:r>
            <a:r>
              <a:rPr dirty="0"/>
              <a:t>challenges]</a:t>
            </a:r>
            <a:endParaRPr dirty="0" smtClean="0"/>
          </a:p>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dirty="0" smtClean="0"/>
              <a:t>•</a:t>
            </a:r>
            <a:r>
              <a:rPr dirty="0" smtClean="0"/>
              <a:t>IEEE </a:t>
            </a:r>
            <a:r>
              <a:rPr dirty="0"/>
              <a:t>802.11-12/0546r1 (Dapeng Liu</a:t>
            </a:r>
            <a:r>
              <a:rPr dirty="0" smtClean="0"/>
              <a:t>)</a:t>
            </a:r>
            <a:endParaRPr lang="en-US" dirty="0" smtClean="0"/>
          </a:p>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i="1" dirty="0" smtClean="0"/>
              <a:t>802.11ai can use a pre-configured/dedicated channel for passive scan… STA monitoring that particular channel instead of scanning all the channels… Scanning time is reduced since not necessary to change channels and wait…11ai can specify a default channel for passive scan</a:t>
            </a:r>
          </a:p>
          <a:p>
            <a:pPr lvl="1" indent="-342900">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dirty="0" smtClean="0"/>
              <a:t>	[pointed out problems to be solved]</a:t>
            </a:r>
            <a:endParaRPr dirty="0" smtClean="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8</a:t>
            </a:fld>
            <a:endParaRPr/>
          </a:p>
        </p:txBody>
      </p:sp>
      <p:sp>
        <p:nvSpPr>
          <p:cNvPr id="126" name="Abstract"/>
          <p:cNvSpPr>
            <a:spLocks noGrp="1"/>
          </p:cNvSpPr>
          <p:nvPr>
            <p:ph type="title"/>
          </p:nvPr>
        </p:nvSpPr>
        <p:spPr>
          <a:xfrm>
            <a:off x="247603" y="685800"/>
            <a:ext cx="8648794"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rPr lang="en-US" dirty="0" smtClean="0"/>
              <a:t>Two p</a:t>
            </a:r>
            <a:r>
              <a:rPr dirty="0" smtClean="0"/>
              <a:t>ropos</a:t>
            </a:r>
            <a:r>
              <a:rPr lang="en-US" dirty="0" smtClean="0"/>
              <a:t>ed uses of TIFT</a:t>
            </a:r>
            <a:endParaRPr dirty="0"/>
          </a:p>
        </p:txBody>
      </p:sp>
      <p:sp>
        <p:nvSpPr>
          <p:cNvPr id="12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normAutofit lnSpcReduction="10000"/>
          </a:bodyPr>
          <a:lstStyle/>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TIFT can provide additional properties of the reported neighbor, indicating whether it:</a:t>
            </a:r>
          </a:p>
          <a:p>
            <a:pPr marL="457200" indent="-457200">
              <a:lnSpc>
                <a:spcPct val="90000"/>
              </a:lnSpc>
              <a:buAutoNum type="arabicParenBoth"/>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is an AP that belongs to the same ESS as that of the AP sending this RNR and is suitable for BSS transition and </a:t>
            </a:r>
            <a:r>
              <a:rPr lang="en-US" sz="2000" dirty="0" err="1" smtClean="0"/>
              <a:t>reassociation</a:t>
            </a:r>
            <a:r>
              <a:rPr lang="en-US" sz="2000" dirty="0" smtClean="0"/>
              <a:t>.</a:t>
            </a:r>
          </a:p>
          <a:p>
            <a:pPr marL="457200" lvl="3" indent="-457200">
              <a:lnSpc>
                <a:spcPct val="90000"/>
              </a:lnSpc>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This informs the STA of which neighbors are handover targets (independent of the SSID, which is unreliable).</a:t>
            </a:r>
          </a:p>
          <a:p>
            <a:pPr marL="457200" indent="-457200">
              <a:lnSpc>
                <a:spcPct val="90000"/>
              </a:lnSpc>
              <a:buAutoNum type="arabicParenBoth"/>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is a “rendezvous neighbor”, meaning that it identifies, in its own rendezvous RNR, only </a:t>
            </a:r>
            <a:r>
              <a:rPr lang="en-US" sz="2000" dirty="0" err="1" smtClean="0"/>
              <a:t>APs</a:t>
            </a:r>
            <a:r>
              <a:rPr lang="en-US" sz="2000" dirty="0" smtClean="0"/>
              <a:t> that belong to the same ESS as that of the AP sending this RNR and are suitable for BSS transition and </a:t>
            </a:r>
            <a:r>
              <a:rPr lang="en-US" sz="2000" dirty="0" err="1" smtClean="0"/>
              <a:t>reassociation</a:t>
            </a:r>
            <a:r>
              <a:rPr lang="en-US" sz="2000" dirty="0" smtClean="0"/>
              <a:t>.</a:t>
            </a:r>
          </a:p>
          <a:p>
            <a:pPr marL="457200" lvl="3" indent="-457200">
              <a:lnSpc>
                <a:spcPct val="90000"/>
              </a:lnSpc>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STA can quickly read the rendezvous RNR and learn the right AP with which to associate, instead of having to scan all neighbor </a:t>
            </a:r>
            <a:r>
              <a:rPr lang="en-US" sz="2000" dirty="0" err="1" smtClean="0"/>
              <a:t>APs</a:t>
            </a:r>
            <a:r>
              <a:rPr lang="en-US" sz="2000" dirty="0" smtClean="0"/>
              <a:t> (which might be  large number).</a:t>
            </a:r>
          </a:p>
          <a:p>
            <a:pPr marL="862013" lvl="4">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–“Rendezvous neighbor” does not need to be an AP; it could be just a provider of RNR information.</a:t>
            </a:r>
          </a:p>
          <a:p>
            <a:pPr marL="862013" lvl="4">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r>
              <a:rPr lang="en-US" sz="2000" dirty="0" smtClean="0"/>
              <a:t>–If the “rendezvous neighbor” is lightly loaded, it can respond quickly to active probing.</a:t>
            </a:r>
          </a:p>
          <a:p>
            <a:pPr marL="457200" indent="-457200">
              <a:lnSpc>
                <a:spcPct val="90000"/>
              </a:lnSpc>
              <a:buAutoNum type="arabicParenBoth"/>
              <a:tabLst>
                <a:tab pos="901700" algn="l"/>
                <a:tab pos="1816100" algn="l"/>
                <a:tab pos="2730500" algn="l"/>
                <a:tab pos="3644900" algn="l"/>
                <a:tab pos="4559300" algn="l"/>
                <a:tab pos="5473700" algn="l"/>
                <a:tab pos="6388100" algn="l"/>
                <a:tab pos="7302500" algn="l"/>
                <a:tab pos="8216900" algn="l"/>
                <a:tab pos="9131300" algn="l"/>
                <a:tab pos="10045700" algn="l"/>
              </a:tabLst>
              <a:defRPr b="0"/>
            </a:pPr>
            <a:endParaRPr lang="en-US" sz="2000" dirty="0" smtClean="0"/>
          </a:p>
          <a:p>
            <a:pPr>
              <a:lnSpc>
                <a:spcPct val="90000"/>
              </a:lnSpc>
              <a:tabLst>
                <a:tab pos="901700" algn="l"/>
                <a:tab pos="1816100" algn="l"/>
                <a:tab pos="2730500" algn="l"/>
                <a:tab pos="3644900" algn="l"/>
                <a:tab pos="4559300" algn="l"/>
                <a:tab pos="5473700" algn="l"/>
                <a:tab pos="6388100" algn="l"/>
                <a:tab pos="7302500" algn="l"/>
                <a:tab pos="8216900" algn="l"/>
                <a:tab pos="9131300" algn="l"/>
                <a:tab pos="10045700" algn="l"/>
              </a:tabLst>
              <a:defRPr b="0"/>
            </a:pPr>
            <a:endParaRPr sz="2000"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a:spLocks noGrp="1"/>
          </p:cNvSpPr>
          <p:nvPr>
            <p:ph type="body" idx="1"/>
          </p:nvPr>
        </p:nvSpPr>
        <p:spPr>
          <a:xfrm>
            <a:off x="345801" y="1587399"/>
            <a:ext cx="8452399" cy="4676399"/>
          </a:xfrm>
          <a:prstGeom prst="rect">
            <a:avLst/>
          </a:prstGeom>
        </p:spPr>
        <p:txBody>
          <a:bodyPr/>
          <a:lstStyle/>
          <a:p>
            <a:pPr>
              <a:tabLst>
                <a:tab pos="901700" algn="l"/>
                <a:tab pos="1816100" algn="l"/>
                <a:tab pos="2730500" algn="l"/>
                <a:tab pos="3644900" algn="l"/>
                <a:tab pos="4559300" algn="l"/>
                <a:tab pos="5473700" algn="l"/>
                <a:tab pos="6388100" algn="l"/>
                <a:tab pos="7302500" algn="l"/>
                <a:tab pos="8216900" algn="l"/>
                <a:tab pos="9131300" algn="l"/>
                <a:tab pos="10045700" algn="l"/>
              </a:tabLst>
              <a:defRPr b="0" i="1"/>
            </a:pPr>
            <a:r>
              <a:rPr dirty="0"/>
              <a:t>The TBTT Information Field Type subfield is 2 bits in length</a:t>
            </a:r>
            <a:r>
              <a:rPr strike="sngStrike" dirty="0"/>
              <a:t> and defines the structure of the TBTT Information field. Values 2 and 3 are reserved</a:t>
            </a:r>
            <a:r>
              <a:rPr dirty="0"/>
              <a:t> </a:t>
            </a:r>
            <a:r>
              <a:rPr u="sng" dirty="0">
                <a:solidFill>
                  <a:schemeClr val="accent2"/>
                </a:solidFill>
              </a:rPr>
              <a:t>and set in accordance with Table</a:t>
            </a:r>
            <a:r>
              <a:rPr u="sng" dirty="0" smtClean="0">
                <a:solidFill>
                  <a:schemeClr val="accent2"/>
                </a:solidFill>
              </a:rPr>
              <a:t> </a:t>
            </a:r>
            <a:r>
              <a:rPr lang="en-US" u="sng" dirty="0" smtClean="0">
                <a:solidFill>
                  <a:schemeClr val="accent2"/>
                </a:solidFill>
              </a:rPr>
              <a:t>9</a:t>
            </a:r>
            <a:r>
              <a:rPr u="sng" dirty="0" smtClean="0">
                <a:solidFill>
                  <a:schemeClr val="accent2"/>
                </a:solidFill>
              </a:rPr>
              <a:t>-58</a:t>
            </a:r>
            <a:r>
              <a:rPr lang="en-US" u="sng" dirty="0" smtClean="0">
                <a:solidFill>
                  <a:schemeClr val="accent2"/>
                </a:solidFill>
              </a:rPr>
              <a:t>2a</a:t>
            </a:r>
            <a:r>
              <a:rPr dirty="0" smtClean="0"/>
              <a:t>.</a:t>
            </a:r>
          </a:p>
        </p:txBody>
      </p:sp>
      <p:graphicFrame>
        <p:nvGraphicFramePr>
          <p:cNvPr id="135" name="Table 9-258aa—TBTT Information Field Type"/>
          <p:cNvGraphicFramePr/>
          <p:nvPr/>
        </p:nvGraphicFramePr>
        <p:xfrm>
          <a:off x="685800" y="2992743"/>
          <a:ext cx="7928676" cy="3119339"/>
        </p:xfrm>
        <a:graphic>
          <a:graphicData uri="http://schemas.openxmlformats.org/drawingml/2006/table">
            <a:tbl>
              <a:tblPr>
                <a:tableStyleId>{4C3C2611-4C71-4FC5-86AE-919BDF0F9419}</a:tableStyleId>
              </a:tblPr>
              <a:tblGrid>
                <a:gridCol w="1378072"/>
                <a:gridCol w="6550604"/>
              </a:tblGrid>
              <a:tr h="467580">
                <a:tc gridSpan="2">
                  <a:txBody>
                    <a:bodyPr/>
                    <a:lstStyle/>
                    <a:p>
                      <a:pPr defTabSz="457200">
                        <a:spcBef>
                          <a:spcPts val="600"/>
                        </a:spcBef>
                        <a:tabLst/>
                        <a:defRPr sz="1800"/>
                      </a:pPr>
                      <a:r>
                        <a:rPr sz="2000" b="1" dirty="0">
                          <a:latin typeface="+mj-lt"/>
                          <a:ea typeface="+mj-ea"/>
                          <a:cs typeface="+mj-cs"/>
                          <a:sym typeface="Helvetica"/>
                        </a:rPr>
                        <a:t>Table 9</a:t>
                      </a:r>
                      <a:r>
                        <a:rPr sz="2000" b="1" dirty="0" smtClean="0">
                          <a:latin typeface="+mj-lt"/>
                          <a:ea typeface="+mj-ea"/>
                          <a:cs typeface="+mj-cs"/>
                          <a:sym typeface="Helvetica"/>
                        </a:rPr>
                        <a:t>-58</a:t>
                      </a:r>
                      <a:r>
                        <a:rPr lang="en-US" sz="2000" b="1" dirty="0" smtClean="0">
                          <a:latin typeface="+mj-lt"/>
                          <a:ea typeface="+mj-ea"/>
                          <a:cs typeface="+mj-cs"/>
                          <a:sym typeface="Helvetica"/>
                        </a:rPr>
                        <a:t>2</a:t>
                      </a:r>
                      <a:r>
                        <a:rPr sz="2000" b="1" dirty="0" smtClean="0">
                          <a:latin typeface="+mj-lt"/>
                          <a:ea typeface="+mj-ea"/>
                          <a:cs typeface="+mj-cs"/>
                          <a:sym typeface="Helvetica"/>
                        </a:rPr>
                        <a:t>a</a:t>
                      </a:r>
                      <a:r>
                        <a:rPr sz="2000" b="1" dirty="0">
                          <a:latin typeface="+mj-lt"/>
                          <a:ea typeface="+mj-ea"/>
                          <a:cs typeface="+mj-cs"/>
                          <a:sym typeface="Helvetica"/>
                        </a:rPr>
                        <a:t>—TBTT Information Field Type</a:t>
                      </a:r>
                    </a:p>
                  </a:txBody>
                  <a:tcPr marL="50800" marR="50800" marT="50800" marB="50800" anchor="ctr" horzOverflow="overflow">
                    <a:lnL w="12700">
                      <a:miter lim="400000"/>
                    </a:lnL>
                    <a:lnR w="12700">
                      <a:miter lim="400000"/>
                    </a:lnR>
                    <a:lnT w="12700">
                      <a:miter lim="400000"/>
                    </a:lnT>
                    <a:lnB w="25400">
                      <a:solidFill>
                        <a:srgbClr val="000000"/>
                      </a:solidFill>
                      <a:miter lim="400000"/>
                    </a:lnB>
                    <a:solidFill>
                      <a:srgbClr val="000000">
                        <a:alpha val="0"/>
                      </a:srgbClr>
                    </a:solidFill>
                  </a:tcPr>
                </a:tc>
                <a:tc hMerge="1">
                  <a:txBody>
                    <a:bodyPr/>
                    <a:lstStyle/>
                    <a:p>
                      <a:endParaRPr lang="en-US"/>
                    </a:p>
                  </a:txBody>
                  <a:tcPr/>
                </a:tc>
              </a:tr>
              <a:tr h="935159">
                <a:tc>
                  <a:txBody>
                    <a:bodyPr/>
                    <a:lstStyle/>
                    <a:p>
                      <a:pPr defTabSz="457200">
                        <a:tabLst/>
                        <a:defRPr sz="1000" b="1">
                          <a:latin typeface="+mj-lt"/>
                          <a:ea typeface="+mj-ea"/>
                          <a:cs typeface="+mj-cs"/>
                          <a:sym typeface="Helvetica"/>
                        </a:defRPr>
                      </a:pPr>
                      <a:r>
                        <a:rPr sz="1400"/>
                        <a:t>TBTT</a:t>
                      </a:r>
                    </a:p>
                    <a:p>
                      <a:pPr defTabSz="457200">
                        <a:tabLst/>
                        <a:defRPr sz="1000" b="1">
                          <a:latin typeface="+mj-lt"/>
                          <a:ea typeface="+mj-ea"/>
                          <a:cs typeface="+mj-cs"/>
                          <a:sym typeface="Helvetica"/>
                        </a:defRPr>
                      </a:pPr>
                      <a:r>
                        <a:rPr sz="1400"/>
                        <a:t>Information Field Type</a:t>
                      </a:r>
                    </a:p>
                    <a:p>
                      <a:pPr defTabSz="457200">
                        <a:tabLst/>
                        <a:defRPr sz="1000" b="1">
                          <a:latin typeface="+mj-lt"/>
                          <a:ea typeface="+mj-ea"/>
                          <a:cs typeface="+mj-cs"/>
                          <a:sym typeface="Helvetica"/>
                        </a:defRPr>
                      </a:pPr>
                      <a:r>
                        <a:rPr sz="1400"/>
                        <a:t>bit</a:t>
                      </a:r>
                    </a:p>
                  </a:txBody>
                  <a:tcPr marL="50800" marR="50800" marT="50800" marB="50800" anchor="ctr" horzOverflow="overflow">
                    <a:lnL w="25400">
                      <a:solidFill>
                        <a:srgbClr val="000000"/>
                      </a:solidFill>
                      <a:miter lim="400000"/>
                    </a:lnL>
                    <a:lnR w="12700">
                      <a:solidFill>
                        <a:srgbClr val="000000"/>
                      </a:solidFill>
                      <a:miter lim="400000"/>
                    </a:lnR>
                    <a:lnT w="25400">
                      <a:solidFill>
                        <a:srgbClr val="000000"/>
                      </a:solidFill>
                      <a:miter lim="400000"/>
                    </a:lnT>
                    <a:lnB w="25400">
                      <a:solidFill>
                        <a:srgbClr val="000000"/>
                      </a:solidFill>
                      <a:miter lim="400000"/>
                    </a:lnB>
                    <a:noFill/>
                  </a:tcPr>
                </a:tc>
                <a:tc>
                  <a:txBody>
                    <a:bodyPr/>
                    <a:lstStyle/>
                    <a:p>
                      <a:pPr algn="l" defTabSz="457200">
                        <a:tabLst/>
                        <a:defRPr sz="1800"/>
                      </a:pPr>
                      <a:r>
                        <a:rPr sz="1400" b="1" dirty="0">
                          <a:latin typeface="+mj-lt"/>
                          <a:ea typeface="+mj-ea"/>
                          <a:cs typeface="+mj-cs"/>
                          <a:sym typeface="Helvetica"/>
                        </a:rPr>
                        <a:t>Meaning</a:t>
                      </a:r>
                    </a:p>
                  </a:txBody>
                  <a:tcPr marL="50800" marR="50800" marT="50800" marB="50800" anchor="ctr" horzOverflow="overflow">
                    <a:lnL w="12700">
                      <a:solidFill>
                        <a:srgbClr val="000000"/>
                      </a:solidFill>
                      <a:miter lim="400000"/>
                    </a:lnL>
                    <a:lnR w="25400">
                      <a:solidFill>
                        <a:srgbClr val="000000"/>
                      </a:solidFill>
                      <a:miter lim="400000"/>
                    </a:lnR>
                    <a:lnT w="25400">
                      <a:solidFill>
                        <a:srgbClr val="000000"/>
                      </a:solidFill>
                      <a:miter lim="400000"/>
                    </a:lnT>
                    <a:lnB w="25400">
                      <a:solidFill>
                        <a:srgbClr val="000000"/>
                      </a:solidFill>
                      <a:miter lim="400000"/>
                    </a:lnB>
                    <a:noFill/>
                  </a:tcPr>
                </a:tc>
              </a:tr>
              <a:tr h="734769">
                <a:tc>
                  <a:txBody>
                    <a:bodyPr/>
                    <a:lstStyle/>
                    <a:p>
                      <a:pPr defTabSz="457200">
                        <a:tabLst/>
                        <a:defRPr sz="1800"/>
                      </a:pPr>
                      <a:r>
                        <a:rPr sz="1400">
                          <a:latin typeface="+mj-lt"/>
                          <a:ea typeface="+mj-ea"/>
                          <a:cs typeface="+mj-cs"/>
                          <a:sym typeface="Helvetica"/>
                        </a:rPr>
                        <a:t>Bit 0</a:t>
                      </a:r>
                    </a:p>
                  </a:txBody>
                  <a:tcPr marL="50800" marR="50800" marT="50800" marB="50800" anchor="ctr" horzOverflow="overflow">
                    <a:lnL w="25400">
                      <a:solidFill>
                        <a:srgbClr val="000000"/>
                      </a:solidFill>
                      <a:miter lim="400000"/>
                    </a:lnL>
                    <a:lnR w="12700">
                      <a:solidFill>
                        <a:srgbClr val="000000"/>
                      </a:solidFill>
                      <a:miter lim="400000"/>
                    </a:lnR>
                    <a:lnT w="25400">
                      <a:solidFill>
                        <a:srgbClr val="000000"/>
                      </a:solidFill>
                      <a:miter lim="400000"/>
                    </a:lnT>
                    <a:lnB w="12700">
                      <a:solidFill>
                        <a:srgbClr val="000000"/>
                      </a:solidFill>
                      <a:miter lim="400000"/>
                    </a:lnB>
                    <a:noFill/>
                  </a:tcPr>
                </a:tc>
                <a:tc>
                  <a:txBody>
                    <a:bodyPr/>
                    <a:lstStyle/>
                    <a:p>
                      <a:pPr algn="l" defTabSz="457200">
                        <a:tabLst/>
                        <a:defRPr sz="1800"/>
                      </a:pPr>
                      <a:r>
                        <a:rPr sz="1400" dirty="0">
                          <a:latin typeface="+mj-lt"/>
                          <a:ea typeface="+mj-ea"/>
                          <a:cs typeface="+mj-cs"/>
                          <a:sym typeface="Helvetica"/>
                        </a:rPr>
                        <a:t>Each neighbor designated in the Neighbor AP Information field is an AP that belongs to the same ESS as that of the AP sending this Reduced Neighbor Report and is suitable for BSS transition and reassociation.</a:t>
                      </a:r>
                    </a:p>
                  </a:txBody>
                  <a:tcPr marL="50800" marR="50800" marT="50800" marB="50800" anchor="ctr" horzOverflow="overflow">
                    <a:lnL w="12700">
                      <a:solidFill>
                        <a:srgbClr val="000000"/>
                      </a:solidFill>
                      <a:miter lim="400000"/>
                    </a:lnL>
                    <a:lnR w="25400">
                      <a:solidFill>
                        <a:srgbClr val="000000"/>
                      </a:solidFill>
                      <a:miter lim="400000"/>
                    </a:lnR>
                    <a:lnT w="25400">
                      <a:solidFill>
                        <a:srgbClr val="000000"/>
                      </a:solidFill>
                      <a:miter lim="400000"/>
                    </a:lnT>
                    <a:lnB w="12700">
                      <a:solidFill>
                        <a:srgbClr val="000000"/>
                      </a:solidFill>
                      <a:miter lim="400000"/>
                    </a:lnB>
                    <a:noFill/>
                  </a:tcPr>
                </a:tc>
              </a:tr>
              <a:tr h="935159">
                <a:tc>
                  <a:txBody>
                    <a:bodyPr/>
                    <a:lstStyle/>
                    <a:p>
                      <a:pPr defTabSz="457200">
                        <a:tabLst/>
                        <a:defRPr sz="1800"/>
                      </a:pPr>
                      <a:r>
                        <a:rPr sz="1400">
                          <a:latin typeface="+mj-lt"/>
                          <a:ea typeface="+mj-ea"/>
                          <a:cs typeface="+mj-cs"/>
                          <a:sym typeface="Helvetica"/>
                        </a:rPr>
                        <a:t>Bit 1</a:t>
                      </a:r>
                    </a:p>
                  </a:txBody>
                  <a:tcPr marL="50800" marR="50800" marT="50800" marB="50800" anchor="ctr" horzOverflow="overflow">
                    <a:lnL w="25400">
                      <a:solidFill>
                        <a:srgbClr val="000000"/>
                      </a:solidFill>
                      <a:miter lim="400000"/>
                    </a:lnL>
                    <a:lnR w="12700">
                      <a:solidFill>
                        <a:srgbClr val="000000"/>
                      </a:solidFill>
                      <a:miter lim="400000"/>
                    </a:lnR>
                    <a:lnT w="12700">
                      <a:solidFill>
                        <a:srgbClr val="000000"/>
                      </a:solidFill>
                      <a:miter lim="400000"/>
                    </a:lnT>
                    <a:lnB w="25400">
                      <a:solidFill>
                        <a:srgbClr val="000000"/>
                      </a:solidFill>
                      <a:miter lim="400000"/>
                    </a:lnB>
                    <a:noFill/>
                  </a:tcPr>
                </a:tc>
                <a:tc>
                  <a:txBody>
                    <a:bodyPr/>
                    <a:lstStyle/>
                    <a:p>
                      <a:pPr algn="l" defTabSz="457200">
                        <a:tabLst/>
                        <a:defRPr sz="1800"/>
                      </a:pPr>
                      <a:r>
                        <a:rPr sz="1400" dirty="0">
                          <a:latin typeface="+mj-lt"/>
                          <a:ea typeface="+mj-ea"/>
                          <a:cs typeface="+mj-cs"/>
                          <a:sym typeface="Helvetica"/>
                        </a:rPr>
                        <a:t>Each neighbor designated in the Neighbor AP Information field is a rendezvous neighbor, which identifies, in its own rendezvous Reduced Neighbor Report, only APs that belong to the same ESS as that of the AP sending this Reduced Neighbor Report and are suitable for BSS transition and reassociation.</a:t>
                      </a:r>
                    </a:p>
                  </a:txBody>
                  <a:tcPr marL="50800" marR="50800" marT="50800" marB="50800" anchor="ctr" horzOverflow="overflow">
                    <a:lnL w="12700">
                      <a:solidFill>
                        <a:srgbClr val="000000"/>
                      </a:solidFill>
                      <a:miter lim="400000"/>
                    </a:lnL>
                    <a:lnR w="25400">
                      <a:solidFill>
                        <a:srgbClr val="000000"/>
                      </a:solidFill>
                      <a:miter lim="400000"/>
                    </a:lnR>
                    <a:lnT w="12700">
                      <a:solidFill>
                        <a:srgbClr val="000000"/>
                      </a:solidFill>
                      <a:miter lim="400000"/>
                    </a:lnT>
                    <a:lnB w="25400">
                      <a:solidFill>
                        <a:srgbClr val="000000"/>
                      </a:solidFill>
                      <a:miter lim="400000"/>
                    </a:lnB>
                    <a:noFill/>
                  </a:tcPr>
                </a:tc>
              </a:tr>
            </a:tbl>
          </a:graphicData>
        </a:graphic>
      </p:graphicFrame>
      <p:sp>
        <p:nvSpPr>
          <p:cNvPr id="136" name="Slide Number"/>
          <p:cNvSpPr>
            <a:spLocks noGrp="1"/>
          </p:cNvSpPr>
          <p:nvPr>
            <p:ph type="sldNum" sz="quarter" idx="4294967295"/>
          </p:nvPr>
        </p:nvSpPr>
        <p:spPr>
          <a:xfrm>
            <a:off x="4545805" y="6475412"/>
            <a:ext cx="127001" cy="184027"/>
          </a:xfrm>
          <a:prstGeom prst="rect">
            <a:avLst/>
          </a:prstGeom>
          <a:extLst>
            <a:ext uri="{C572A759-6A51-4108-AA02-DFA0A04FC94B}">
              <ma14:wrappingTextBox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fld id="{86CB4B4D-7CA3-9044-876B-883B54F8677D}" type="slidenum">
              <a:rPr/>
              <a:pPr/>
              <a:t>9</a:t>
            </a:fld>
            <a:endParaRPr/>
          </a:p>
        </p:txBody>
      </p:sp>
      <p:sp>
        <p:nvSpPr>
          <p:cNvPr id="137" name="Abstract"/>
          <p:cNvSpPr>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rPr dirty="0" smtClean="0"/>
              <a:t>Proposal</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1895</TotalTime>
  <Words>1210</Words>
  <Application>Microsoft Macintosh PowerPoint</Application>
  <PresentationFormat>On-screen Show (4:3)</PresentationFormat>
  <Paragraphs>103</Paragraphs>
  <Slides>12</Slides>
  <Notes>1</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802-11-Submission</vt:lpstr>
      <vt:lpstr> TBTT Information Field Type (TIFT) Clarification for P802.11REVmd</vt:lpstr>
      <vt:lpstr>Abstract</vt:lpstr>
      <vt:lpstr>TBTT Information Field Type (TIFT) Status</vt:lpstr>
      <vt:lpstr>TIFT Issues</vt:lpstr>
      <vt:lpstr>What is TBTT Information Field Type (TIFT)?</vt:lpstr>
      <vt:lpstr>802.11ai Draft History</vt:lpstr>
      <vt:lpstr>TGai Proposals for dedicated RNR channel</vt:lpstr>
      <vt:lpstr>Two proposed uses of TIFT</vt:lpstr>
      <vt:lpstr>Proposal</vt:lpstr>
      <vt:lpstr>How TIFT might be used</vt:lpstr>
      <vt:lpstr>Many possible implementations</vt:lpstr>
      <vt:lpstr>Summary of Proposed Changes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TBTT Information Field Type (TIFT) Clarification for 802.11REVmd</dc:title>
  <cp:lastModifiedBy>Roger Marks</cp:lastModifiedBy>
  <cp:revision>23</cp:revision>
  <dcterms:created xsi:type="dcterms:W3CDTF">2017-06-13T15:40:00Z</dcterms:created>
  <dcterms:modified xsi:type="dcterms:W3CDTF">2017-06-13T15:44:44Z</dcterms:modified>
</cp:coreProperties>
</file>