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1" r:id="rId6"/>
  </p:sldMasterIdLst>
  <p:notesMasterIdLst>
    <p:notesMasterId r:id="rId26"/>
  </p:notesMasterIdLst>
  <p:handoutMasterIdLst>
    <p:handoutMasterId r:id="rId27"/>
  </p:handoutMasterIdLst>
  <p:sldIdLst>
    <p:sldId id="256" r:id="rId7"/>
    <p:sldId id="395" r:id="rId8"/>
    <p:sldId id="324" r:id="rId9"/>
    <p:sldId id="485" r:id="rId10"/>
    <p:sldId id="491" r:id="rId11"/>
    <p:sldId id="492" r:id="rId12"/>
    <p:sldId id="490" r:id="rId13"/>
    <p:sldId id="480" r:id="rId14"/>
    <p:sldId id="495" r:id="rId15"/>
    <p:sldId id="493" r:id="rId16"/>
    <p:sldId id="494" r:id="rId17"/>
    <p:sldId id="486" r:id="rId18"/>
    <p:sldId id="487" r:id="rId19"/>
    <p:sldId id="489" r:id="rId20"/>
    <p:sldId id="488" r:id="rId21"/>
    <p:sldId id="498" r:id="rId22"/>
    <p:sldId id="497" r:id="rId23"/>
    <p:sldId id="439" r:id="rId24"/>
    <p:sldId id="326"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ng Wang" initials="MW" lastIdx="6" clrIdx="0"/>
  <p:cmAuthor id="1" name="Leif Wilhelmsson R" initials="LWR" lastIdx="3" clrIdx="1"/>
  <p:cmAuthor id="2" name="Miguel Lopez M" initials="MLM" lastIdx="5" clrIdx="2">
    <p:extLst>
      <p:ext uri="{19B8F6BF-5375-455C-9EA6-DF929625EA0E}">
        <p15:presenceInfo xmlns:p15="http://schemas.microsoft.com/office/powerpoint/2012/main" userId="S-1-5-21-1538607324-3213881460-940295383-3433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40" autoAdjust="0"/>
    <p:restoredTop sz="70664" autoAdjust="0"/>
  </p:normalViewPr>
  <p:slideViewPr>
    <p:cSldViewPr>
      <p:cViewPr varScale="1">
        <p:scale>
          <a:sx n="51" d="100"/>
          <a:sy n="51" d="100"/>
        </p:scale>
        <p:origin x="1284" y="72"/>
      </p:cViewPr>
      <p:guideLst>
        <p:guide orient="horz" pos="2160"/>
        <p:guide pos="2880"/>
      </p:guideLst>
    </p:cSldViewPr>
  </p:slideViewPr>
  <p:outlineViewPr>
    <p:cViewPr varScale="1">
      <p:scale>
        <a:sx n="170" d="200"/>
        <a:sy n="170" d="200"/>
      </p:scale>
      <p:origin x="126" y="61272"/>
    </p:cViewPr>
  </p:outlineViewPr>
  <p:notesTextViewPr>
    <p:cViewPr>
      <p:scale>
        <a:sx n="150" d="100"/>
        <a:sy n="150" d="100"/>
      </p:scale>
      <p:origin x="0" y="0"/>
    </p:cViewPr>
  </p:notesTextViewPr>
  <p:sorterViewPr>
    <p:cViewPr>
      <p:scale>
        <a:sx n="100" d="100"/>
        <a:sy n="100" d="100"/>
      </p:scale>
      <p:origin x="0" y="-2574"/>
    </p:cViewPr>
  </p:sorterViewPr>
  <p:notesViewPr>
    <p:cSldViewPr>
      <p:cViewPr varScale="1">
        <p:scale>
          <a:sx n="54" d="100"/>
          <a:sy n="54" d="100"/>
        </p:scale>
        <p:origin x="129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1234</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1140A2A1-7A12-4488-B0A8-91770E851597}" type="datetime1">
              <a:rPr lang="en-US" smtClean="0"/>
              <a:t>5/7/2017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Leif Wilhelmsson, Ericsson</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1234</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E8E89E7D-375E-4701-94B1-13FC3F046111}" type="datetime1">
              <a:rPr lang="en-US" smtClean="0"/>
              <a:t>5/7/2017</a:t>
            </a:fld>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Leif Wilhelmsson, Ericsson</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fld id="{1734FD2A-A628-4AF5-AD63-D347B086233C}" type="datetime1">
              <a:rPr lang="en-US" smtClean="0"/>
              <a:t>5/7/2017</a:t>
            </a:fld>
            <a:endParaRPr lang="en-US" dirty="0"/>
          </a:p>
        </p:txBody>
      </p:sp>
      <p:sp>
        <p:nvSpPr>
          <p:cNvPr id="6" name="Rectangle 6"/>
          <p:cNvSpPr>
            <a:spLocks noGrp="1" noChangeArrowheads="1"/>
          </p:cNvSpPr>
          <p:nvPr>
            <p:ph type="ftr"/>
          </p:nvPr>
        </p:nvSpPr>
        <p:spPr>
          <a:ln/>
        </p:spPr>
        <p:txBody>
          <a:bodyPr/>
          <a:lstStyle/>
          <a:p>
            <a:r>
              <a:rPr lang="en-US" dirty="0"/>
              <a:t>Leif Wilhelmsson, Ericsson</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3" name="Header Placeholder 2"/>
          <p:cNvSpPr>
            <a:spLocks noGrp="1"/>
          </p:cNvSpPr>
          <p:nvPr>
            <p:ph type="hdr" idx="10"/>
          </p:nvPr>
        </p:nvSpPr>
        <p:spPr/>
        <p:txBody>
          <a:bodyPr/>
          <a:lstStyle/>
          <a:p>
            <a:r>
              <a:rPr lang="en-US"/>
              <a:t>doc.: 1234</a:t>
            </a:r>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1234</a:t>
            </a:r>
            <a:endParaRPr lang="en-US" dirty="0"/>
          </a:p>
        </p:txBody>
      </p:sp>
      <p:sp>
        <p:nvSpPr>
          <p:cNvPr id="5" name="Date Placeholder 4"/>
          <p:cNvSpPr>
            <a:spLocks noGrp="1"/>
          </p:cNvSpPr>
          <p:nvPr>
            <p:ph type="dt" idx="11"/>
          </p:nvPr>
        </p:nvSpPr>
        <p:spPr/>
        <p:txBody>
          <a:bodyPr/>
          <a:lstStyle/>
          <a:p>
            <a:fld id="{50593641-12BC-40E0-B024-A7CCCA067B9C}" type="datetime1">
              <a:rPr lang="en-US" smtClean="0"/>
              <a:t>5/7/2017</a:t>
            </a:fld>
            <a:endParaRPr lang="en-US" dirty="0"/>
          </a:p>
        </p:txBody>
      </p:sp>
      <p:sp>
        <p:nvSpPr>
          <p:cNvPr id="6" name="Footer Placeholder 5"/>
          <p:cNvSpPr>
            <a:spLocks noGrp="1"/>
          </p:cNvSpPr>
          <p:nvPr>
            <p:ph type="ftr" idx="12"/>
          </p:nvPr>
        </p:nvSpPr>
        <p:spPr/>
        <p:txBody>
          <a:bodyPr/>
          <a:lstStyle/>
          <a:p>
            <a:r>
              <a:rPr lang="en-US" dirty="0"/>
              <a:t>Leif Wilhelmsson, Ericsson</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470752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1234</a:t>
            </a:r>
          </a:p>
        </p:txBody>
      </p:sp>
      <p:sp>
        <p:nvSpPr>
          <p:cNvPr id="5" name="Date Placeholder 4"/>
          <p:cNvSpPr>
            <a:spLocks noGrp="1"/>
          </p:cNvSpPr>
          <p:nvPr>
            <p:ph type="dt" idx="11"/>
          </p:nvPr>
        </p:nvSpPr>
        <p:spPr/>
        <p:txBody>
          <a:bodyPr/>
          <a:lstStyle/>
          <a:p>
            <a:fld id="{EE55D5D7-893B-46E4-80B3-6585A234A65D}" type="datetime1">
              <a:rPr lang="en-US" smtClean="0"/>
              <a:t>5/7/2017</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580560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1234</a:t>
            </a:r>
          </a:p>
        </p:txBody>
      </p:sp>
      <p:sp>
        <p:nvSpPr>
          <p:cNvPr id="5" name="Date Placeholder 4"/>
          <p:cNvSpPr>
            <a:spLocks noGrp="1"/>
          </p:cNvSpPr>
          <p:nvPr>
            <p:ph type="dt" idx="11"/>
          </p:nvPr>
        </p:nvSpPr>
        <p:spPr/>
        <p:txBody>
          <a:bodyPr/>
          <a:lstStyle/>
          <a:p>
            <a:fld id="{C280437F-1C7F-4E03-92F8-E5E00E596805}" type="datetime1">
              <a:rPr lang="en-US" smtClean="0"/>
              <a:t>5/7/2017</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131525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1234</a:t>
            </a:r>
          </a:p>
        </p:txBody>
      </p:sp>
      <p:sp>
        <p:nvSpPr>
          <p:cNvPr id="5" name="Date Placeholder 4"/>
          <p:cNvSpPr>
            <a:spLocks noGrp="1"/>
          </p:cNvSpPr>
          <p:nvPr>
            <p:ph type="dt" idx="11"/>
          </p:nvPr>
        </p:nvSpPr>
        <p:spPr/>
        <p:txBody>
          <a:bodyPr/>
          <a:lstStyle/>
          <a:p>
            <a:fld id="{6DFEE88B-AE5E-4A14-8A19-58828797A17E}" type="datetime1">
              <a:rPr lang="en-US" smtClean="0"/>
              <a:t>5/7/2017</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1565306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6625" y="750888"/>
            <a:ext cx="5011738" cy="3757612"/>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4EE61F1F-0BC8-4D69-8872-B3DA76E449CF}" type="datetime1">
              <a:rPr lang="en-US" smtClean="0"/>
              <a:t>5/7/2017</a:t>
            </a:fld>
            <a:endParaRPr lang="en-US" dirty="0"/>
          </a:p>
        </p:txBody>
      </p:sp>
      <p:sp>
        <p:nvSpPr>
          <p:cNvPr id="5" name="Slide Number Placeholder 4"/>
          <p:cNvSpPr>
            <a:spLocks noGrp="1"/>
          </p:cNvSpPr>
          <p:nvPr>
            <p:ph type="sldNum" sz="quarter" idx="11"/>
          </p:nvPr>
        </p:nvSpPr>
        <p:spPr/>
        <p:txBody>
          <a:bodyPr/>
          <a:lstStyle/>
          <a:p>
            <a:fld id="{E10427E3-15B1-4568-A1F9-42AB618F2A0B}" type="slidenum">
              <a:rPr lang="en-US" smtClean="0"/>
              <a:t>18</a:t>
            </a:fld>
            <a:endParaRPr lang="en-US" dirty="0"/>
          </a:p>
        </p:txBody>
      </p:sp>
      <p:sp>
        <p:nvSpPr>
          <p:cNvPr id="6" name="Header Placeholder 5"/>
          <p:cNvSpPr>
            <a:spLocks noGrp="1"/>
          </p:cNvSpPr>
          <p:nvPr>
            <p:ph type="hdr" sz="quarter" idx="12"/>
          </p:nvPr>
        </p:nvSpPr>
        <p:spPr/>
        <p:txBody>
          <a:bodyPr/>
          <a:lstStyle/>
          <a:p>
            <a:r>
              <a:rPr lang="en-US"/>
              <a:t>doc.: 1234</a:t>
            </a:r>
            <a:endParaRPr lang="en-US" dirty="0"/>
          </a:p>
        </p:txBody>
      </p:sp>
      <p:sp>
        <p:nvSpPr>
          <p:cNvPr id="7" name="Footer Placeholder 6"/>
          <p:cNvSpPr>
            <a:spLocks noGrp="1"/>
          </p:cNvSpPr>
          <p:nvPr>
            <p:ph type="ftr" sz="quarter" idx="13"/>
          </p:nvPr>
        </p:nvSpPr>
        <p:spPr/>
        <p:txBody>
          <a:bodyPr/>
          <a:lstStyle/>
          <a:p>
            <a:r>
              <a:rPr lang="en-US"/>
              <a:t>© Ericsson AB 2016 </a:t>
            </a:r>
            <a:endParaRPr lang="en-US" dirty="0"/>
          </a:p>
        </p:txBody>
      </p:sp>
    </p:spTree>
    <p:extLst>
      <p:ext uri="{BB962C8B-B14F-4D97-AF65-F5344CB8AC3E}">
        <p14:creationId xmlns:p14="http://schemas.microsoft.com/office/powerpoint/2010/main" val="37478201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fld id="{C3A26490-496C-4D54-96E7-006D79248939}" type="datetime1">
              <a:rPr lang="en-US" smtClean="0"/>
              <a:t>5/8/2017</a:t>
            </a:fld>
            <a:endParaRPr lang="en-US"/>
          </a:p>
        </p:txBody>
      </p:sp>
      <p:sp>
        <p:nvSpPr>
          <p:cNvPr id="6" name="Rectangle 6"/>
          <p:cNvSpPr>
            <a:spLocks noGrp="1" noChangeArrowheads="1"/>
          </p:cNvSpPr>
          <p:nvPr>
            <p:ph type="ftr"/>
          </p:nvPr>
        </p:nvSpPr>
        <p:spPr>
          <a:ln/>
        </p:spPr>
        <p:txBody>
          <a:bodyPr/>
          <a:lstStyle/>
          <a:p>
            <a:r>
              <a:rPr lang="en-US"/>
              <a:t>Leif Wilhelmsson, Ericsson</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p:cNvSpPr>
            <a:spLocks noGrp="1"/>
          </p:cNvSpPr>
          <p:nvPr>
            <p:ph type="hdr" idx="10"/>
          </p:nvPr>
        </p:nvSpPr>
        <p:spPr/>
        <p:txBody>
          <a:bodyPr/>
          <a:lstStyle/>
          <a:p>
            <a:r>
              <a:rPr lang="en-US"/>
              <a:t>doc.: 1234</a:t>
            </a:r>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4" name="Date Placeholder 3"/>
          <p:cNvSpPr>
            <a:spLocks noGrp="1"/>
          </p:cNvSpPr>
          <p:nvPr>
            <p:ph type="dt" idx="10"/>
          </p:nvPr>
        </p:nvSpPr>
        <p:spPr/>
        <p:txBody>
          <a:bodyPr/>
          <a:lstStyle>
            <a:lvl1pPr>
              <a:defRPr/>
            </a:lvl1pPr>
          </a:lstStyle>
          <a:p>
            <a:r>
              <a:rPr lang="en-US"/>
              <a:t>May 2017</a:t>
            </a:r>
            <a:endParaRPr lang="en-GB" dirty="0"/>
          </a:p>
        </p:txBody>
      </p:sp>
      <p:sp>
        <p:nvSpPr>
          <p:cNvPr id="5" name="Footer Placeholder 4"/>
          <p:cNvSpPr>
            <a:spLocks noGrp="1"/>
          </p:cNvSpPr>
          <p:nvPr>
            <p:ph type="ftr" idx="11"/>
          </p:nvPr>
        </p:nvSpPr>
        <p:spPr/>
        <p:txBody>
          <a:bodyPr/>
          <a:lstStyle>
            <a:lvl1pPr>
              <a:defRPr/>
            </a:lvl1pPr>
          </a:lstStyle>
          <a:p>
            <a:r>
              <a:rPr lang="fr-FR" dirty="0"/>
              <a:t>Leif Wilhelmsson,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a:t>Leif Wilhelmsson, Ericsson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2017</a:t>
            </a:r>
            <a:endParaRPr lang="en-GB" dirty="0"/>
          </a:p>
        </p:txBody>
      </p:sp>
      <p:sp>
        <p:nvSpPr>
          <p:cNvPr id="5" name="Content Placeholder 4"/>
          <p:cNvSpPr>
            <a:spLocks noGrp="1"/>
          </p:cNvSpPr>
          <p:nvPr>
            <p:ph sz="quarter" idx="16"/>
          </p:nvPr>
        </p:nvSpPr>
        <p:spPr>
          <a:xfrm>
            <a:off x="7164388" y="6524625"/>
            <a:ext cx="914400" cy="91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19060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a:t>Leif Wilhelmsson, Ericsson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2017</a:t>
            </a:r>
            <a:endParaRPr lang="en-GB" dirty="0"/>
          </a:p>
        </p:txBody>
      </p:sp>
    </p:spTree>
    <p:extLst>
      <p:ext uri="{BB962C8B-B14F-4D97-AF65-F5344CB8AC3E}">
        <p14:creationId xmlns:p14="http://schemas.microsoft.com/office/powerpoint/2010/main" val="10663911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1 column">
    <p:spTree>
      <p:nvGrpSpPr>
        <p:cNvPr id="1" name=""/>
        <p:cNvGrpSpPr/>
        <p:nvPr/>
      </p:nvGrpSpPr>
      <p:grpSpPr>
        <a:xfrm>
          <a:off x="0" y="0"/>
          <a:ext cx="0" cy="0"/>
          <a:chOff x="0" y="0"/>
          <a:chExt cx="0" cy="0"/>
        </a:xfrm>
      </p:grpSpPr>
      <p:sp>
        <p:nvSpPr>
          <p:cNvPr id="3" name="Content Placeholder 1"/>
          <p:cNvSpPr>
            <a:spLocks noGrp="1"/>
          </p:cNvSpPr>
          <p:nvPr>
            <p:ph idx="1"/>
          </p:nvPr>
        </p:nvSpPr>
        <p:spPr>
          <a:xfrm>
            <a:off x="396876" y="1800000"/>
            <a:ext cx="8351839" cy="3852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55304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Date Placeholder 6"/>
          <p:cNvSpPr>
            <a:spLocks noGrp="1"/>
          </p:cNvSpPr>
          <p:nvPr>
            <p:ph type="dt" idx="10"/>
          </p:nvPr>
        </p:nvSpPr>
        <p:spPr/>
        <p:txBody>
          <a:bodyPr/>
          <a:lstStyle/>
          <a:p>
            <a:r>
              <a:rPr lang="en-US"/>
              <a:t>May 2017</a:t>
            </a:r>
            <a:endParaRPr lang="en-GB" dirty="0"/>
          </a:p>
        </p:txBody>
      </p:sp>
      <p:sp>
        <p:nvSpPr>
          <p:cNvPr id="8" name="Footer Placeholder 7"/>
          <p:cNvSpPr>
            <a:spLocks noGrp="1"/>
          </p:cNvSpPr>
          <p:nvPr>
            <p:ph type="ftr" idx="11"/>
          </p:nvPr>
        </p:nvSpPr>
        <p:spPr/>
        <p:txBody>
          <a:bodyPr/>
          <a:lstStyle/>
          <a:p>
            <a:r>
              <a:rPr lang="fr-FR"/>
              <a:t>Leif Wilhelmsson, Ericsson</a:t>
            </a:r>
            <a:endParaRPr lang="en-GB" dirty="0"/>
          </a:p>
        </p:txBody>
      </p:sp>
      <p:sp>
        <p:nvSpPr>
          <p:cNvPr id="9" name="Slide Number Placeholder 8"/>
          <p:cNvSpPr>
            <a:spLocks noGrp="1"/>
          </p:cNvSpPr>
          <p:nvPr>
            <p:ph type="sldNum" idx="12"/>
          </p:nvPr>
        </p:nvSpPr>
        <p:spPr/>
        <p:txBody>
          <a:bodyPr/>
          <a:lstStyle/>
          <a:p>
            <a:r>
              <a:rPr lang="en-GB"/>
              <a:t>Slide </a:t>
            </a:r>
            <a:fld id="{D09C756B-EB39-4236-ADBB-73052B179AE4}" type="slidenum">
              <a:rPr lang="en-GB" smtClean="0"/>
              <a:pPr/>
              <a:t>‹#›</a:t>
            </a:fld>
            <a:endParaRPr lang="en-GB"/>
          </a:p>
        </p:txBody>
      </p:sp>
      <p:sp>
        <p:nvSpPr>
          <p:cNvPr id="10" name="Title 9"/>
          <p:cNvSpPr>
            <a:spLocks noGrp="1"/>
          </p:cNvSpPr>
          <p:nvPr>
            <p:ph type="title"/>
          </p:nvPr>
        </p:nvSpPr>
        <p:spPr/>
        <p:txBody>
          <a:bodyPr/>
          <a:lstStyle/>
          <a:p>
            <a:r>
              <a:rPr lang="en-US"/>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2017</a:t>
            </a:r>
            <a:endParaRPr lang="en-GB" dirty="0"/>
          </a:p>
        </p:txBody>
      </p:sp>
      <p:sp>
        <p:nvSpPr>
          <p:cNvPr id="5" name="Footer Placeholder 4"/>
          <p:cNvSpPr>
            <a:spLocks noGrp="1"/>
          </p:cNvSpPr>
          <p:nvPr>
            <p:ph type="ftr" idx="11"/>
          </p:nvPr>
        </p:nvSpPr>
        <p:spPr/>
        <p:txBody>
          <a:bodyPr/>
          <a:lstStyle>
            <a:lvl1pPr>
              <a:defRPr/>
            </a:lvl1pPr>
          </a:lstStyle>
          <a:p>
            <a:r>
              <a:rPr lang="fr-FR" dirty="0"/>
              <a:t>Leif Wilhelmsson,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2017</a:t>
            </a:r>
            <a:endParaRPr lang="en-US" dirty="0"/>
          </a:p>
        </p:txBody>
      </p:sp>
      <p:sp>
        <p:nvSpPr>
          <p:cNvPr id="6" name="Footer Placeholder 5"/>
          <p:cNvSpPr>
            <a:spLocks noGrp="1"/>
          </p:cNvSpPr>
          <p:nvPr>
            <p:ph type="ftr" idx="11"/>
          </p:nvPr>
        </p:nvSpPr>
        <p:spPr/>
        <p:txBody>
          <a:bodyPr/>
          <a:lstStyle>
            <a:lvl1pPr>
              <a:defRPr/>
            </a:lvl1pPr>
          </a:lstStyle>
          <a:p>
            <a:r>
              <a:rPr lang="fr-FR"/>
              <a:t>Leif Wilhelmsson, Ericsson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696912" y="333375"/>
            <a:ext cx="1874823" cy="273050"/>
          </a:xfrm>
        </p:spPr>
        <p:txBody>
          <a:bodyPr/>
          <a:lstStyle>
            <a:lvl1pPr>
              <a:defRPr/>
            </a:lvl1pPr>
          </a:lstStyle>
          <a:p>
            <a:r>
              <a:rPr lang="en-US" dirty="0"/>
              <a:t>May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fr-FR"/>
              <a:t>Leif Wilhelmsson,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Date Placeholder 2"/>
          <p:cNvSpPr>
            <a:spLocks noGrp="1"/>
          </p:cNvSpPr>
          <p:nvPr>
            <p:ph type="dt" idx="10"/>
          </p:nvPr>
        </p:nvSpPr>
        <p:spPr/>
        <p:txBody>
          <a:bodyPr/>
          <a:lstStyle>
            <a:lvl1pPr>
              <a:defRPr/>
            </a:lvl1pPr>
          </a:lstStyle>
          <a:p>
            <a:r>
              <a:rPr lang="en-US"/>
              <a:t>May 2017</a:t>
            </a:r>
            <a:endParaRPr lang="en-GB" dirty="0"/>
          </a:p>
        </p:txBody>
      </p:sp>
      <p:sp>
        <p:nvSpPr>
          <p:cNvPr id="4" name="Footer Placeholder 3"/>
          <p:cNvSpPr>
            <a:spLocks noGrp="1"/>
          </p:cNvSpPr>
          <p:nvPr>
            <p:ph type="ftr" idx="11"/>
          </p:nvPr>
        </p:nvSpPr>
        <p:spPr/>
        <p:txBody>
          <a:bodyPr/>
          <a:lstStyle>
            <a:lvl1pPr>
              <a:defRPr/>
            </a:lvl1pPr>
          </a:lstStyle>
          <a:p>
            <a:r>
              <a:rPr lang="fr-FR"/>
              <a:t>Leif Wilhelmsson, Ericsson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2017</a:t>
            </a:r>
            <a:endParaRPr lang="en-GB" dirty="0"/>
          </a:p>
        </p:txBody>
      </p:sp>
      <p:sp>
        <p:nvSpPr>
          <p:cNvPr id="3" name="Footer Placeholder 2"/>
          <p:cNvSpPr>
            <a:spLocks noGrp="1"/>
          </p:cNvSpPr>
          <p:nvPr>
            <p:ph type="ftr" idx="11"/>
          </p:nvPr>
        </p:nvSpPr>
        <p:spPr/>
        <p:txBody>
          <a:bodyPr/>
          <a:lstStyle>
            <a:lvl1pPr>
              <a:defRPr/>
            </a:lvl1pPr>
          </a:lstStyle>
          <a:p>
            <a:r>
              <a:rPr lang="fr-FR"/>
              <a:t>Leif Wilhelmsson, Ericsson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2017</a:t>
            </a:r>
            <a:endParaRPr lang="en-GB" dirty="0"/>
          </a:p>
        </p:txBody>
      </p:sp>
      <p:sp>
        <p:nvSpPr>
          <p:cNvPr id="5" name="Footer Placeholder 4"/>
          <p:cNvSpPr>
            <a:spLocks noGrp="1"/>
          </p:cNvSpPr>
          <p:nvPr>
            <p:ph type="ftr" idx="11"/>
          </p:nvPr>
        </p:nvSpPr>
        <p:spPr/>
        <p:txBody>
          <a:bodyPr/>
          <a:lstStyle>
            <a:lvl1pPr>
              <a:defRPr/>
            </a:lvl1pPr>
          </a:lstStyle>
          <a:p>
            <a:r>
              <a:rPr lang="fr-FR"/>
              <a:t>Leif Wilhelmsson,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dirty="0"/>
              <a:t>Click to edit Master title style</a:t>
            </a:r>
            <a:endParaRPr lang="en-GB" dirty="0"/>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2017</a:t>
            </a:r>
            <a:endParaRPr lang="en-GB" dirty="0"/>
          </a:p>
        </p:txBody>
      </p:sp>
      <p:sp>
        <p:nvSpPr>
          <p:cNvPr id="5" name="Footer Placeholder 4"/>
          <p:cNvSpPr>
            <a:spLocks noGrp="1"/>
          </p:cNvSpPr>
          <p:nvPr>
            <p:ph type="ftr" idx="11"/>
          </p:nvPr>
        </p:nvSpPr>
        <p:spPr/>
        <p:txBody>
          <a:bodyPr/>
          <a:lstStyle>
            <a:lvl1pPr>
              <a:defRPr/>
            </a:lvl1pPr>
          </a:lstStyle>
          <a:p>
            <a:r>
              <a:rPr lang="fr-FR"/>
              <a:t>Leif Wilhelmsson,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a:t>Leif Wilhelmsson, Ericsson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802.11-17/0662r0</a:t>
            </a:r>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2" r:id="rId10"/>
    <p:sldLayoutId id="2147483714" r:id="rId11"/>
    <p:sldLayoutId id="2147483715" r:id="rId1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5.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image" Target="../media/image6.emf"/><Relationship Id="rId7" Type="http://schemas.openxmlformats.org/officeDocument/2006/relationships/image" Target="../media/image10.emf"/><Relationship Id="rId2" Type="http://schemas.openxmlformats.org/officeDocument/2006/relationships/image" Target="../media/image5.emf"/><Relationship Id="rId1" Type="http://schemas.openxmlformats.org/officeDocument/2006/relationships/slideLayout" Target="../slideLayouts/slideLayout2.xml"/><Relationship Id="rId6" Type="http://schemas.openxmlformats.org/officeDocument/2006/relationships/image" Target="../media/image9.emf"/><Relationship Id="rId11" Type="http://schemas.openxmlformats.org/officeDocument/2006/relationships/image" Target="../media/image14.emf"/><Relationship Id="rId5" Type="http://schemas.openxmlformats.org/officeDocument/2006/relationships/image" Target="../media/image8.emf"/><Relationship Id="rId10" Type="http://schemas.openxmlformats.org/officeDocument/2006/relationships/image" Target="../media/image13.emf"/><Relationship Id="rId4" Type="http://schemas.openxmlformats.org/officeDocument/2006/relationships/image" Target="../media/image7.emf"/><Relationship Id="rId9" Type="http://schemas.openxmlformats.org/officeDocument/2006/relationships/image" Target="../media/image12.emf"/></Relationships>
</file>

<file path=ppt/slides/_rels/slide1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image" Target="../media/image6.emf"/><Relationship Id="rId7" Type="http://schemas.openxmlformats.org/officeDocument/2006/relationships/image" Target="../media/image10.emf"/><Relationship Id="rId12" Type="http://schemas.openxmlformats.org/officeDocument/2006/relationships/image" Target="../media/image15.png"/><Relationship Id="rId2" Type="http://schemas.openxmlformats.org/officeDocument/2006/relationships/image" Target="../media/image5.emf"/><Relationship Id="rId1" Type="http://schemas.openxmlformats.org/officeDocument/2006/relationships/slideLayout" Target="../slideLayouts/slideLayout2.xml"/><Relationship Id="rId6" Type="http://schemas.openxmlformats.org/officeDocument/2006/relationships/image" Target="../media/image9.emf"/><Relationship Id="rId11" Type="http://schemas.openxmlformats.org/officeDocument/2006/relationships/image" Target="../media/image14.emf"/><Relationship Id="rId5" Type="http://schemas.openxmlformats.org/officeDocument/2006/relationships/image" Target="../media/image8.emf"/><Relationship Id="rId10" Type="http://schemas.openxmlformats.org/officeDocument/2006/relationships/image" Target="../media/image13.emf"/><Relationship Id="rId4" Type="http://schemas.openxmlformats.org/officeDocument/2006/relationships/image" Target="../media/image7.emf"/><Relationship Id="rId9" Type="http://schemas.openxmlformats.org/officeDocument/2006/relationships/image" Target="../media/image12.emf"/></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3568" y="1354088"/>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Simulated WUR Performance in Frequency Selective Channels </a:t>
            </a:r>
            <a:br>
              <a:rPr lang="en-GB" dirty="0"/>
            </a:br>
            <a:br>
              <a:rPr lang="en-GB" dirty="0"/>
            </a:br>
            <a:r>
              <a:rPr lang="en-GB" dirty="0"/>
              <a:t> </a:t>
            </a:r>
          </a:p>
        </p:txBody>
      </p:sp>
      <p:sp>
        <p:nvSpPr>
          <p:cNvPr id="3074" name="Rectangle 2"/>
          <p:cNvSpPr>
            <a:spLocks noGrp="1" noChangeArrowheads="1"/>
          </p:cNvSpPr>
          <p:nvPr>
            <p:ph idx="1"/>
          </p:nvPr>
        </p:nvSpPr>
        <p:spPr>
          <a:xfrm>
            <a:off x="683568" y="209602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2017-05-07</a:t>
            </a:r>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1"/>
          </p:nvPr>
        </p:nvSpPr>
        <p:spPr>
          <a:xfrm>
            <a:off x="5500694" y="6475413"/>
            <a:ext cx="3041644" cy="180975"/>
          </a:xfrm>
        </p:spPr>
        <p:txBody>
          <a:bodyPr/>
          <a:lstStyle/>
          <a:p>
            <a:r>
              <a:rPr lang="fr-FR" dirty="0"/>
              <a:t>Leif Wilhelmsson, Ericsson</a:t>
            </a:r>
            <a:endParaRPr lang="en-GB" dirty="0"/>
          </a:p>
        </p:txBody>
      </p:sp>
      <p:sp>
        <p:nvSpPr>
          <p:cNvPr id="6" name="Date Placeholder 3"/>
          <p:cNvSpPr>
            <a:spLocks noGrp="1"/>
          </p:cNvSpPr>
          <p:nvPr>
            <p:ph type="dt" idx="10"/>
          </p:nvPr>
        </p:nvSpPr>
        <p:spPr>
          <a:xfrm>
            <a:off x="696912" y="333375"/>
            <a:ext cx="2303451" cy="273050"/>
          </a:xfrm>
        </p:spPr>
        <p:txBody>
          <a:bodyPr/>
          <a:lstStyle/>
          <a:p>
            <a:r>
              <a:rPr lang="en-US"/>
              <a:t>May 2017</a:t>
            </a:r>
            <a:endParaRPr lang="en-GB" dirty="0"/>
          </a:p>
        </p:txBody>
      </p:sp>
      <p:sp>
        <p:nvSpPr>
          <p:cNvPr id="3076" name="Rectangle 4"/>
          <p:cNvSpPr>
            <a:spLocks noChangeArrowheads="1"/>
          </p:cNvSpPr>
          <p:nvPr/>
        </p:nvSpPr>
        <p:spPr bwMode="auto">
          <a:xfrm>
            <a:off x="533400" y="254394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1"/>
          <p:cNvGraphicFramePr>
            <a:graphicFrameLocks noChangeAspect="1"/>
          </p:cNvGraphicFramePr>
          <p:nvPr>
            <p:extLst>
              <p:ext uri="{D42A27DB-BD31-4B8C-83A1-F6EECF244321}">
                <p14:modId xmlns:p14="http://schemas.microsoft.com/office/powerpoint/2010/main" val="738164581"/>
              </p:ext>
            </p:extLst>
          </p:nvPr>
        </p:nvGraphicFramePr>
        <p:xfrm>
          <a:off x="696913" y="3581400"/>
          <a:ext cx="7250112" cy="2481263"/>
        </p:xfrm>
        <a:graphic>
          <a:graphicData uri="http://schemas.openxmlformats.org/presentationml/2006/ole">
            <mc:AlternateContent xmlns:mc="http://schemas.openxmlformats.org/markup-compatibility/2006">
              <mc:Choice xmlns:v="urn:schemas-microsoft-com:vml" Requires="v">
                <p:oleObj spid="_x0000_s3774" name="Document" r:id="rId4" imgW="8123276" imgH="2798161" progId="Word.Document.8">
                  <p:embed/>
                </p:oleObj>
              </mc:Choice>
              <mc:Fallback>
                <p:oleObj name="Document" r:id="rId4" imgW="8123276" imgH="2798161" progId="Word.Document.8">
                  <p:embed/>
                  <p:pic>
                    <p:nvPicPr>
                      <p:cNvPr id="0" name="Object 5"/>
                      <p:cNvPicPr>
                        <a:picLocks noChangeAspect="1" noChangeArrowheads="1"/>
                      </p:cNvPicPr>
                      <p:nvPr/>
                    </p:nvPicPr>
                    <p:blipFill>
                      <a:blip r:embed="rId5"/>
                      <a:srcRect/>
                      <a:stretch>
                        <a:fillRect/>
                      </a:stretch>
                    </p:blipFill>
                    <p:spPr bwMode="auto">
                      <a:xfrm>
                        <a:off x="696913" y="3581400"/>
                        <a:ext cx="7250112" cy="2481263"/>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30388"/>
            <a:ext cx="7770813" cy="4046885"/>
          </a:xfrm>
        </p:spPr>
        <p:txBody>
          <a:bodyPr/>
          <a:lstStyle/>
          <a:p>
            <a:pPr>
              <a:buFont typeface="Arial" panose="020B0604020202020204" pitchFamily="34" charset="0"/>
              <a:buChar char="•"/>
            </a:pPr>
            <a:r>
              <a:rPr lang="en-US" dirty="0"/>
              <a:t>There are in particular two things that have been studied</a:t>
            </a:r>
          </a:p>
          <a:p>
            <a:pPr lvl="1">
              <a:buFont typeface="Arial" panose="020B0604020202020204" pitchFamily="34" charset="0"/>
              <a:buChar char="•"/>
            </a:pPr>
            <a:r>
              <a:rPr lang="en-US" dirty="0"/>
              <a:t>How much ISI can be handled</a:t>
            </a:r>
          </a:p>
          <a:p>
            <a:pPr lvl="1">
              <a:buFont typeface="Arial" panose="020B0604020202020204" pitchFamily="34" charset="0"/>
              <a:buChar char="•"/>
            </a:pPr>
            <a:r>
              <a:rPr lang="en-US" dirty="0"/>
              <a:t>How is the bandwidth impacting the fading margin</a:t>
            </a:r>
          </a:p>
          <a:p>
            <a:pPr>
              <a:buFont typeface="Arial" panose="020B0604020202020204" pitchFamily="34" charset="0"/>
              <a:buChar char="•"/>
            </a:pPr>
            <a:r>
              <a:rPr lang="en-US" dirty="0"/>
              <a:t>The ISI is studied</a:t>
            </a:r>
          </a:p>
          <a:p>
            <a:pPr lvl="1">
              <a:buFont typeface="Arial" panose="020B0604020202020204" pitchFamily="34" charset="0"/>
              <a:buChar char="•"/>
            </a:pPr>
            <a:r>
              <a:rPr lang="en-US" dirty="0"/>
              <a:t>without noise, in which case an error is due to that ISI closes the eye</a:t>
            </a:r>
          </a:p>
          <a:p>
            <a:pPr lvl="1">
              <a:buFont typeface="Arial" panose="020B0604020202020204" pitchFamily="34" charset="0"/>
              <a:buChar char="•"/>
            </a:pPr>
            <a:r>
              <a:rPr lang="en-US" dirty="0"/>
              <a:t>with noise to study the degradation in SNR due to ISI</a:t>
            </a:r>
          </a:p>
          <a:p>
            <a:pPr>
              <a:buFont typeface="Arial" panose="020B0604020202020204" pitchFamily="34" charset="0"/>
              <a:buChar char="•"/>
            </a:pPr>
            <a:r>
              <a:rPr lang="en-US" dirty="0"/>
              <a:t>The fading margin is studied by considering how the required SNR  depends on BW  </a:t>
            </a:r>
          </a:p>
        </p:txBody>
      </p:sp>
      <p:sp>
        <p:nvSpPr>
          <p:cNvPr id="3" name="Title 2"/>
          <p:cNvSpPr>
            <a:spLocks noGrp="1"/>
          </p:cNvSpPr>
          <p:nvPr>
            <p:ph type="title"/>
          </p:nvPr>
        </p:nvSpPr>
        <p:spPr>
          <a:xfrm>
            <a:off x="685800" y="685800"/>
            <a:ext cx="7770813" cy="1065213"/>
          </a:xfrm>
        </p:spPr>
        <p:txBody>
          <a:bodyPr/>
          <a:lstStyle/>
          <a:p>
            <a:r>
              <a:rPr lang="en-US" dirty="0"/>
              <a:t>Simulation results</a:t>
            </a:r>
          </a:p>
        </p:txBody>
      </p:sp>
      <p:sp>
        <p:nvSpPr>
          <p:cNvPr id="4" name="Date Placeholder 3"/>
          <p:cNvSpPr>
            <a:spLocks noGrp="1"/>
          </p:cNvSpPr>
          <p:nvPr>
            <p:ph type="dt" idx="10"/>
          </p:nvPr>
        </p:nvSpPr>
        <p:spPr>
          <a:xfrm>
            <a:off x="696912" y="333375"/>
            <a:ext cx="1874823" cy="273050"/>
          </a:xfrm>
        </p:spPr>
        <p:txBody>
          <a:bodyPr/>
          <a:lstStyle/>
          <a:p>
            <a:r>
              <a:rPr lang="en-US"/>
              <a:t>May 2017</a:t>
            </a:r>
            <a:endParaRPr lang="en-GB" dirty="0"/>
          </a:p>
        </p:txBody>
      </p:sp>
      <p:sp>
        <p:nvSpPr>
          <p:cNvPr id="5" name="Footer Placeholder 4"/>
          <p:cNvSpPr>
            <a:spLocks noGrp="1"/>
          </p:cNvSpPr>
          <p:nvPr>
            <p:ph type="ftr" idx="11"/>
          </p:nvPr>
        </p:nvSpPr>
        <p:spPr>
          <a:xfrm>
            <a:off x="5357818" y="6475413"/>
            <a:ext cx="3184520" cy="180975"/>
          </a:xfrm>
        </p:spPr>
        <p:txBody>
          <a:bodyPr/>
          <a:lstStyle/>
          <a:p>
            <a:r>
              <a:rPr lang="fr-FR"/>
              <a:t>Leif Wilhelmsson, Ericsson</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D09C756B-EB39-4236-ADBB-73052B179AE4}" type="slidenum">
              <a:rPr lang="en-GB" smtClean="0"/>
              <a:pPr/>
              <a:t>10</a:t>
            </a:fld>
            <a:endParaRPr lang="en-GB"/>
          </a:p>
        </p:txBody>
      </p:sp>
    </p:spTree>
    <p:extLst>
      <p:ext uri="{BB962C8B-B14F-4D97-AF65-F5344CB8AC3E}">
        <p14:creationId xmlns:p14="http://schemas.microsoft.com/office/powerpoint/2010/main" val="703589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30389"/>
            <a:ext cx="7770813" cy="1814636"/>
          </a:xfrm>
        </p:spPr>
        <p:txBody>
          <a:bodyPr/>
          <a:lstStyle/>
          <a:p>
            <a:pPr>
              <a:buFont typeface="Arial" panose="020B0604020202020204" pitchFamily="34" charset="0"/>
              <a:buChar char="•"/>
            </a:pPr>
            <a:r>
              <a:rPr lang="en-US" dirty="0"/>
              <a:t>The WUS is generated using a 64 point IFFT running at 20 MHz, so 250 kb/s</a:t>
            </a:r>
          </a:p>
          <a:p>
            <a:pPr>
              <a:buFont typeface="Arial" panose="020B0604020202020204" pitchFamily="34" charset="0"/>
              <a:buChar char="•"/>
            </a:pPr>
            <a:r>
              <a:rPr lang="en-US" dirty="0"/>
              <a:t>SNR defined over 20 MHz, as agreed in [3] </a:t>
            </a:r>
          </a:p>
          <a:p>
            <a:pPr>
              <a:buFont typeface="Arial" panose="020B0604020202020204" pitchFamily="34" charset="0"/>
              <a:buChar char="•"/>
            </a:pPr>
            <a:r>
              <a:rPr lang="en-US" dirty="0"/>
              <a:t>A 64 bits </a:t>
            </a:r>
            <a:r>
              <a:rPr lang="en-US" dirty="0" err="1"/>
              <a:t>syncword</a:t>
            </a:r>
            <a:r>
              <a:rPr lang="en-US" dirty="0"/>
              <a:t> is used for time synchronization and decision threshold estimation. As discussed in [4] </a:t>
            </a:r>
          </a:p>
        </p:txBody>
      </p:sp>
      <p:sp>
        <p:nvSpPr>
          <p:cNvPr id="3" name="Title 2"/>
          <p:cNvSpPr>
            <a:spLocks noGrp="1"/>
          </p:cNvSpPr>
          <p:nvPr>
            <p:ph type="title"/>
          </p:nvPr>
        </p:nvSpPr>
        <p:spPr>
          <a:xfrm>
            <a:off x="685800" y="685800"/>
            <a:ext cx="7770813" cy="1065213"/>
          </a:xfrm>
        </p:spPr>
        <p:txBody>
          <a:bodyPr/>
          <a:lstStyle/>
          <a:p>
            <a:r>
              <a:rPr lang="en-US" dirty="0"/>
              <a:t>Simulation results, cont’d</a:t>
            </a:r>
          </a:p>
        </p:txBody>
      </p:sp>
      <p:sp>
        <p:nvSpPr>
          <p:cNvPr id="4" name="Date Placeholder 3"/>
          <p:cNvSpPr>
            <a:spLocks noGrp="1"/>
          </p:cNvSpPr>
          <p:nvPr>
            <p:ph type="dt" idx="10"/>
          </p:nvPr>
        </p:nvSpPr>
        <p:spPr>
          <a:xfrm>
            <a:off x="696912" y="333375"/>
            <a:ext cx="1874823" cy="273050"/>
          </a:xfrm>
        </p:spPr>
        <p:txBody>
          <a:bodyPr/>
          <a:lstStyle/>
          <a:p>
            <a:r>
              <a:rPr lang="en-US"/>
              <a:t>May 2017</a:t>
            </a:r>
            <a:endParaRPr lang="en-GB" dirty="0"/>
          </a:p>
        </p:txBody>
      </p:sp>
      <p:sp>
        <p:nvSpPr>
          <p:cNvPr id="5" name="Footer Placeholder 4"/>
          <p:cNvSpPr>
            <a:spLocks noGrp="1"/>
          </p:cNvSpPr>
          <p:nvPr>
            <p:ph type="ftr" idx="11"/>
          </p:nvPr>
        </p:nvSpPr>
        <p:spPr>
          <a:xfrm>
            <a:off x="5357818" y="6475413"/>
            <a:ext cx="3184520" cy="180975"/>
          </a:xfrm>
        </p:spPr>
        <p:txBody>
          <a:bodyPr/>
          <a:lstStyle/>
          <a:p>
            <a:r>
              <a:rPr lang="fr-FR"/>
              <a:t>Leif Wilhelmsson, Ericsson</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D09C756B-EB39-4236-ADBB-73052B179AE4}" type="slidenum">
              <a:rPr lang="en-GB" smtClean="0"/>
              <a:pPr/>
              <a:t>11</a:t>
            </a:fld>
            <a:endParaRPr lang="en-GB"/>
          </a:p>
        </p:txBody>
      </p:sp>
    </p:spTree>
    <p:extLst>
      <p:ext uri="{BB962C8B-B14F-4D97-AF65-F5344CB8AC3E}">
        <p14:creationId xmlns:p14="http://schemas.microsoft.com/office/powerpoint/2010/main" val="3238890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4724399"/>
            <a:ext cx="7770813" cy="937221"/>
          </a:xfrm>
        </p:spPr>
        <p:txBody>
          <a:bodyPr/>
          <a:lstStyle/>
          <a:p>
            <a:pPr>
              <a:buFont typeface="Arial" panose="020B0604020202020204" pitchFamily="34" charset="0"/>
              <a:buChar char="•"/>
            </a:pPr>
            <a:r>
              <a:rPr lang="en-US" dirty="0"/>
              <a:t>Without noise, the eye starts to close between 1 and 2 us </a:t>
            </a:r>
            <a:r>
              <a:rPr lang="en-US" dirty="0" err="1"/>
              <a:t>rms</a:t>
            </a:r>
            <a:r>
              <a:rPr lang="en-US" dirty="0"/>
              <a:t> delay spread</a:t>
            </a:r>
          </a:p>
          <a:p>
            <a:pPr>
              <a:buFont typeface="Arial" panose="020B0604020202020204" pitchFamily="34" charset="0"/>
              <a:buChar char="•"/>
            </a:pPr>
            <a:r>
              <a:rPr lang="en-US" dirty="0"/>
              <a:t>Due to threshold estimation error, errors start to occur (slightly) before the eye is closed</a:t>
            </a:r>
          </a:p>
        </p:txBody>
      </p:sp>
      <p:sp>
        <p:nvSpPr>
          <p:cNvPr id="3" name="Title 2"/>
          <p:cNvSpPr>
            <a:spLocks noGrp="1"/>
          </p:cNvSpPr>
          <p:nvPr>
            <p:ph type="title"/>
          </p:nvPr>
        </p:nvSpPr>
        <p:spPr>
          <a:xfrm>
            <a:off x="685800" y="685800"/>
            <a:ext cx="7770813" cy="1065213"/>
          </a:xfrm>
        </p:spPr>
        <p:txBody>
          <a:bodyPr/>
          <a:lstStyle/>
          <a:p>
            <a:r>
              <a:rPr lang="en-US" dirty="0"/>
              <a:t>Noiseless case</a:t>
            </a:r>
          </a:p>
        </p:txBody>
      </p:sp>
      <p:sp>
        <p:nvSpPr>
          <p:cNvPr id="4" name="Date Placeholder 3"/>
          <p:cNvSpPr>
            <a:spLocks noGrp="1"/>
          </p:cNvSpPr>
          <p:nvPr>
            <p:ph type="dt" idx="10"/>
          </p:nvPr>
        </p:nvSpPr>
        <p:spPr>
          <a:xfrm>
            <a:off x="696912" y="333375"/>
            <a:ext cx="1874823" cy="273050"/>
          </a:xfrm>
        </p:spPr>
        <p:txBody>
          <a:bodyPr/>
          <a:lstStyle/>
          <a:p>
            <a:r>
              <a:rPr lang="en-US"/>
              <a:t>May 2017</a:t>
            </a:r>
            <a:endParaRPr lang="en-GB" dirty="0"/>
          </a:p>
        </p:txBody>
      </p:sp>
      <p:sp>
        <p:nvSpPr>
          <p:cNvPr id="5" name="Footer Placeholder 4"/>
          <p:cNvSpPr>
            <a:spLocks noGrp="1"/>
          </p:cNvSpPr>
          <p:nvPr>
            <p:ph type="ftr" idx="11"/>
          </p:nvPr>
        </p:nvSpPr>
        <p:spPr>
          <a:xfrm>
            <a:off x="5357818" y="6475413"/>
            <a:ext cx="3184520" cy="180975"/>
          </a:xfrm>
        </p:spPr>
        <p:txBody>
          <a:bodyPr/>
          <a:lstStyle/>
          <a:p>
            <a:r>
              <a:rPr lang="fr-FR"/>
              <a:t>Leif Wilhelmsson, Ericsson</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D09C756B-EB39-4236-ADBB-73052B179AE4}" type="slidenum">
              <a:rPr lang="en-GB" smtClean="0"/>
              <a:pPr/>
              <a:t>12</a:t>
            </a:fld>
            <a:endParaRPr lang="en-GB"/>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46730" y="2132856"/>
            <a:ext cx="2814582" cy="2110937"/>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624" y="1701084"/>
            <a:ext cx="3882162" cy="2911622"/>
          </a:xfrm>
          <a:prstGeom prst="rect">
            <a:avLst/>
          </a:prstGeom>
        </p:spPr>
      </p:pic>
    </p:spTree>
    <p:extLst>
      <p:ext uri="{BB962C8B-B14F-4D97-AF65-F5344CB8AC3E}">
        <p14:creationId xmlns:p14="http://schemas.microsoft.com/office/powerpoint/2010/main" val="434738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4653136"/>
            <a:ext cx="7990656" cy="937221"/>
          </a:xfrm>
        </p:spPr>
        <p:txBody>
          <a:bodyPr/>
          <a:lstStyle/>
          <a:p>
            <a:pPr>
              <a:buFont typeface="Arial" panose="020B0604020202020204" pitchFamily="34" charset="0"/>
              <a:buChar char="•"/>
            </a:pPr>
            <a:r>
              <a:rPr lang="en-US" dirty="0"/>
              <a:t>For (very) low SNR, even a small reduction of the eye-opening due to ISI has a detrimental impact. For larger SNR, it is beneficial to have frequency diversity </a:t>
            </a:r>
          </a:p>
          <a:p>
            <a:pPr>
              <a:buFont typeface="Arial" panose="020B0604020202020204" pitchFamily="34" charset="0"/>
              <a:buChar char="•"/>
            </a:pPr>
            <a:r>
              <a:rPr lang="en-US" dirty="0"/>
              <a:t>ISI not a problem. Lack of frequency diversity may be…</a:t>
            </a:r>
          </a:p>
        </p:txBody>
      </p:sp>
      <p:sp>
        <p:nvSpPr>
          <p:cNvPr id="3" name="Title 2"/>
          <p:cNvSpPr>
            <a:spLocks noGrp="1"/>
          </p:cNvSpPr>
          <p:nvPr>
            <p:ph type="title"/>
          </p:nvPr>
        </p:nvSpPr>
        <p:spPr>
          <a:xfrm>
            <a:off x="685800" y="685800"/>
            <a:ext cx="7770813" cy="1065213"/>
          </a:xfrm>
        </p:spPr>
        <p:txBody>
          <a:bodyPr/>
          <a:lstStyle/>
          <a:p>
            <a:r>
              <a:rPr lang="en-US" dirty="0"/>
              <a:t>Impact of delay spread, 4 MHz WUS</a:t>
            </a:r>
          </a:p>
        </p:txBody>
      </p:sp>
      <p:sp>
        <p:nvSpPr>
          <p:cNvPr id="4" name="Date Placeholder 3"/>
          <p:cNvSpPr>
            <a:spLocks noGrp="1"/>
          </p:cNvSpPr>
          <p:nvPr>
            <p:ph type="dt" idx="10"/>
          </p:nvPr>
        </p:nvSpPr>
        <p:spPr>
          <a:xfrm>
            <a:off x="696912" y="333375"/>
            <a:ext cx="1874823" cy="273050"/>
          </a:xfrm>
        </p:spPr>
        <p:txBody>
          <a:bodyPr/>
          <a:lstStyle/>
          <a:p>
            <a:r>
              <a:rPr lang="en-US"/>
              <a:t>May 2017</a:t>
            </a:r>
            <a:endParaRPr lang="en-GB" dirty="0"/>
          </a:p>
        </p:txBody>
      </p:sp>
      <p:sp>
        <p:nvSpPr>
          <p:cNvPr id="5" name="Footer Placeholder 4"/>
          <p:cNvSpPr>
            <a:spLocks noGrp="1"/>
          </p:cNvSpPr>
          <p:nvPr>
            <p:ph type="ftr" idx="11"/>
          </p:nvPr>
        </p:nvSpPr>
        <p:spPr>
          <a:xfrm>
            <a:off x="5357818" y="6475413"/>
            <a:ext cx="3184520" cy="180975"/>
          </a:xfrm>
        </p:spPr>
        <p:txBody>
          <a:bodyPr/>
          <a:lstStyle/>
          <a:p>
            <a:r>
              <a:rPr lang="fr-FR"/>
              <a:t>Leif Wilhelmsson, Ericsson</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D09C756B-EB39-4236-ADBB-73052B179AE4}" type="slidenum">
              <a:rPr lang="en-GB" smtClean="0"/>
              <a:pPr/>
              <a:t>13</a:t>
            </a:fld>
            <a:endParaRPr lang="en-GB"/>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01544" y="1512583"/>
            <a:ext cx="4015523" cy="3011642"/>
          </a:xfrm>
          <a:prstGeom prst="rect">
            <a:avLst/>
          </a:prstGeom>
        </p:spPr>
      </p:pic>
    </p:spTree>
    <p:extLst>
      <p:ext uri="{BB962C8B-B14F-4D97-AF65-F5344CB8AC3E}">
        <p14:creationId xmlns:p14="http://schemas.microsoft.com/office/powerpoint/2010/main" val="3524971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56355" y="4509120"/>
            <a:ext cx="7770813" cy="937221"/>
          </a:xfrm>
        </p:spPr>
        <p:txBody>
          <a:bodyPr/>
          <a:lstStyle/>
          <a:p>
            <a:pPr>
              <a:buFont typeface="Arial" panose="020B0604020202020204" pitchFamily="34" charset="0"/>
              <a:buChar char="•"/>
            </a:pPr>
            <a:r>
              <a:rPr lang="en-US" dirty="0"/>
              <a:t>For 10% outage, the loss by only having a 4 MHz BW is limited to about 2 </a:t>
            </a:r>
            <a:r>
              <a:rPr lang="en-US" dirty="0" err="1"/>
              <a:t>dB.</a:t>
            </a:r>
            <a:endParaRPr lang="en-US" dirty="0"/>
          </a:p>
          <a:p>
            <a:pPr>
              <a:buFont typeface="Arial" panose="020B0604020202020204" pitchFamily="34" charset="0"/>
              <a:buChar char="•"/>
            </a:pPr>
            <a:r>
              <a:rPr lang="en-US" dirty="0"/>
              <a:t>However, for use cases with fixed installation, it seems 0.1% outage would be a more reasonable figure, and then the loss &gt; 5 dB</a:t>
            </a:r>
          </a:p>
        </p:txBody>
      </p:sp>
      <p:sp>
        <p:nvSpPr>
          <p:cNvPr id="3" name="Title 2"/>
          <p:cNvSpPr>
            <a:spLocks noGrp="1"/>
          </p:cNvSpPr>
          <p:nvPr>
            <p:ph type="title"/>
          </p:nvPr>
        </p:nvSpPr>
        <p:spPr>
          <a:xfrm>
            <a:off x="685800" y="685800"/>
            <a:ext cx="7770813" cy="1065213"/>
          </a:xfrm>
        </p:spPr>
        <p:txBody>
          <a:bodyPr/>
          <a:lstStyle/>
          <a:p>
            <a:r>
              <a:rPr lang="en-US" dirty="0"/>
              <a:t>Impact of signal bandwidth</a:t>
            </a:r>
          </a:p>
        </p:txBody>
      </p:sp>
      <p:sp>
        <p:nvSpPr>
          <p:cNvPr id="4" name="Date Placeholder 3"/>
          <p:cNvSpPr>
            <a:spLocks noGrp="1"/>
          </p:cNvSpPr>
          <p:nvPr>
            <p:ph type="dt" idx="10"/>
          </p:nvPr>
        </p:nvSpPr>
        <p:spPr>
          <a:xfrm>
            <a:off x="696912" y="333375"/>
            <a:ext cx="1874823" cy="273050"/>
          </a:xfrm>
        </p:spPr>
        <p:txBody>
          <a:bodyPr/>
          <a:lstStyle/>
          <a:p>
            <a:r>
              <a:rPr lang="en-US"/>
              <a:t>May 2017</a:t>
            </a:r>
            <a:endParaRPr lang="en-GB" dirty="0"/>
          </a:p>
        </p:txBody>
      </p:sp>
      <p:sp>
        <p:nvSpPr>
          <p:cNvPr id="5" name="Footer Placeholder 4"/>
          <p:cNvSpPr>
            <a:spLocks noGrp="1"/>
          </p:cNvSpPr>
          <p:nvPr>
            <p:ph type="ftr" idx="11"/>
          </p:nvPr>
        </p:nvSpPr>
        <p:spPr>
          <a:xfrm>
            <a:off x="5357818" y="6475413"/>
            <a:ext cx="3184520" cy="180975"/>
          </a:xfrm>
        </p:spPr>
        <p:txBody>
          <a:bodyPr/>
          <a:lstStyle/>
          <a:p>
            <a:r>
              <a:rPr lang="fr-FR"/>
              <a:t>Leif Wilhelmsson, Ericsson</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D09C756B-EB39-4236-ADBB-73052B179AE4}" type="slidenum">
              <a:rPr lang="en-GB" smtClean="0"/>
              <a:pPr/>
              <a:t>14</a:t>
            </a:fld>
            <a:endParaRPr lang="en-GB"/>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5735" y="1601172"/>
            <a:ext cx="3928274" cy="2946206"/>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41762" y="1665146"/>
            <a:ext cx="3890393" cy="2917795"/>
          </a:xfrm>
          <a:prstGeom prst="rect">
            <a:avLst/>
          </a:prstGeom>
        </p:spPr>
      </p:pic>
      <p:cxnSp>
        <p:nvCxnSpPr>
          <p:cNvPr id="11" name="Straight Arrow Connector 10"/>
          <p:cNvCxnSpPr>
            <a:cxnSpLocks/>
          </p:cNvCxnSpPr>
          <p:nvPr/>
        </p:nvCxnSpPr>
        <p:spPr bwMode="auto">
          <a:xfrm flipH="1">
            <a:off x="7668344" y="2060848"/>
            <a:ext cx="873994" cy="75608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3" name="Straight Arrow Connector 12"/>
          <p:cNvCxnSpPr>
            <a:cxnSpLocks/>
          </p:cNvCxnSpPr>
          <p:nvPr/>
        </p:nvCxnSpPr>
        <p:spPr bwMode="auto">
          <a:xfrm flipH="1">
            <a:off x="7668344" y="2060848"/>
            <a:ext cx="873996" cy="10801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911781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4509120"/>
            <a:ext cx="7770813" cy="937221"/>
          </a:xfrm>
        </p:spPr>
        <p:txBody>
          <a:bodyPr/>
          <a:lstStyle/>
          <a:p>
            <a:pPr>
              <a:buFont typeface="Arial" panose="020B0604020202020204" pitchFamily="34" charset="0"/>
              <a:buChar char="•"/>
            </a:pPr>
            <a:r>
              <a:rPr lang="en-US" dirty="0"/>
              <a:t>To improve the SNR at the input to the envelope detector, a 4 MHz wide BPF is used to filter out the noise outside the signal bandwidth</a:t>
            </a:r>
          </a:p>
          <a:p>
            <a:pPr>
              <a:buFont typeface="Arial" panose="020B0604020202020204" pitchFamily="34" charset="0"/>
              <a:buChar char="•"/>
            </a:pPr>
            <a:r>
              <a:rPr lang="en-US" dirty="0"/>
              <a:t>In [2], the impact of a channel selective filter was discussed in terms of introduced ISI</a:t>
            </a:r>
          </a:p>
        </p:txBody>
      </p:sp>
      <p:sp>
        <p:nvSpPr>
          <p:cNvPr id="3" name="Title 2"/>
          <p:cNvSpPr>
            <a:spLocks noGrp="1"/>
          </p:cNvSpPr>
          <p:nvPr>
            <p:ph type="title"/>
          </p:nvPr>
        </p:nvSpPr>
        <p:spPr>
          <a:xfrm>
            <a:off x="685800" y="685800"/>
            <a:ext cx="7770813" cy="1065213"/>
          </a:xfrm>
        </p:spPr>
        <p:txBody>
          <a:bodyPr/>
          <a:lstStyle/>
          <a:p>
            <a:r>
              <a:rPr lang="en-US" dirty="0"/>
              <a:t>Impact of channel selective filter</a:t>
            </a:r>
          </a:p>
        </p:txBody>
      </p:sp>
      <p:sp>
        <p:nvSpPr>
          <p:cNvPr id="4" name="Date Placeholder 3"/>
          <p:cNvSpPr>
            <a:spLocks noGrp="1"/>
          </p:cNvSpPr>
          <p:nvPr>
            <p:ph type="dt" idx="10"/>
          </p:nvPr>
        </p:nvSpPr>
        <p:spPr>
          <a:xfrm>
            <a:off x="696912" y="333375"/>
            <a:ext cx="1874823" cy="273050"/>
          </a:xfrm>
        </p:spPr>
        <p:txBody>
          <a:bodyPr/>
          <a:lstStyle/>
          <a:p>
            <a:r>
              <a:rPr lang="en-US"/>
              <a:t>May 2017</a:t>
            </a:r>
            <a:endParaRPr lang="en-GB" dirty="0"/>
          </a:p>
        </p:txBody>
      </p:sp>
      <p:sp>
        <p:nvSpPr>
          <p:cNvPr id="5" name="Footer Placeholder 4"/>
          <p:cNvSpPr>
            <a:spLocks noGrp="1"/>
          </p:cNvSpPr>
          <p:nvPr>
            <p:ph type="ftr" idx="11"/>
          </p:nvPr>
        </p:nvSpPr>
        <p:spPr>
          <a:xfrm>
            <a:off x="5357818" y="6475413"/>
            <a:ext cx="3184520" cy="180975"/>
          </a:xfrm>
        </p:spPr>
        <p:txBody>
          <a:bodyPr/>
          <a:lstStyle/>
          <a:p>
            <a:r>
              <a:rPr lang="fr-FR"/>
              <a:t>Leif Wilhelmsson, Ericsson</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D09C756B-EB39-4236-ADBB-73052B179AE4}" type="slidenum">
              <a:rPr lang="en-GB" smtClean="0"/>
              <a:pPr/>
              <a:t>15</a:t>
            </a:fld>
            <a:endParaRPr lang="en-GB"/>
          </a:p>
        </p:txBody>
      </p:sp>
      <p:sp>
        <p:nvSpPr>
          <p:cNvPr id="9" name="Rectangle 8"/>
          <p:cNvSpPr/>
          <p:nvPr/>
        </p:nvSpPr>
        <p:spPr bwMode="auto">
          <a:xfrm>
            <a:off x="1392219" y="2574136"/>
            <a:ext cx="576064" cy="576064"/>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TextBox 9"/>
          <p:cNvSpPr txBox="1"/>
          <p:nvPr/>
        </p:nvSpPr>
        <p:spPr>
          <a:xfrm>
            <a:off x="1405977" y="2700326"/>
            <a:ext cx="548548" cy="338554"/>
          </a:xfrm>
          <a:prstGeom prst="rect">
            <a:avLst/>
          </a:prstGeom>
          <a:noFill/>
        </p:spPr>
        <p:txBody>
          <a:bodyPr wrap="none" rtlCol="0">
            <a:spAutoFit/>
          </a:bodyPr>
          <a:lstStyle/>
          <a:p>
            <a:r>
              <a:rPr lang="sv-SE" sz="1600">
                <a:solidFill>
                  <a:schemeClr val="tx1"/>
                </a:solidFill>
              </a:rPr>
              <a:t>BPF</a:t>
            </a:r>
            <a:endParaRPr lang="en-US" sz="1600">
              <a:solidFill>
                <a:schemeClr val="tx1"/>
              </a:solidFill>
            </a:endParaRPr>
          </a:p>
        </p:txBody>
      </p:sp>
      <p:sp>
        <p:nvSpPr>
          <p:cNvPr id="11" name="Isosceles Triangle 10"/>
          <p:cNvSpPr/>
          <p:nvPr/>
        </p:nvSpPr>
        <p:spPr bwMode="auto">
          <a:xfrm rot="5400000">
            <a:off x="2544347" y="2596101"/>
            <a:ext cx="504056" cy="504056"/>
          </a:xfrm>
          <a:prstGeom prst="triangl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2" name="Straight Connector 11"/>
          <p:cNvCxnSpPr>
            <a:cxnSpLocks/>
          </p:cNvCxnSpPr>
          <p:nvPr/>
        </p:nvCxnSpPr>
        <p:spPr bwMode="auto">
          <a:xfrm>
            <a:off x="3048403" y="2596101"/>
            <a:ext cx="0" cy="504056"/>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3" name="Rectangle 12"/>
          <p:cNvSpPr/>
          <p:nvPr/>
        </p:nvSpPr>
        <p:spPr bwMode="auto">
          <a:xfrm>
            <a:off x="3640200" y="2555671"/>
            <a:ext cx="576064" cy="576064"/>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TextBox 13"/>
          <p:cNvSpPr txBox="1"/>
          <p:nvPr/>
        </p:nvSpPr>
        <p:spPr>
          <a:xfrm>
            <a:off x="3620295" y="2674426"/>
            <a:ext cx="615874" cy="338554"/>
          </a:xfrm>
          <a:prstGeom prst="rect">
            <a:avLst/>
          </a:prstGeom>
          <a:noFill/>
        </p:spPr>
        <p:txBody>
          <a:bodyPr wrap="none" rtlCol="0">
            <a:spAutoFit/>
          </a:bodyPr>
          <a:lstStyle/>
          <a:p>
            <a:r>
              <a:rPr lang="sv-SE" sz="1600" dirty="0">
                <a:solidFill>
                  <a:schemeClr val="tx1"/>
                </a:solidFill>
              </a:rPr>
              <a:t>ADC</a:t>
            </a:r>
            <a:endParaRPr lang="en-US" sz="1600" dirty="0">
              <a:solidFill>
                <a:schemeClr val="tx1"/>
              </a:solidFill>
            </a:endParaRPr>
          </a:p>
        </p:txBody>
      </p:sp>
      <p:cxnSp>
        <p:nvCxnSpPr>
          <p:cNvPr id="15" name="Straight Arrow Connector 14"/>
          <p:cNvCxnSpPr/>
          <p:nvPr/>
        </p:nvCxnSpPr>
        <p:spPr bwMode="auto">
          <a:xfrm>
            <a:off x="822425" y="2862168"/>
            <a:ext cx="576064"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16" name="Straight Arrow Connector 15"/>
          <p:cNvCxnSpPr/>
          <p:nvPr/>
        </p:nvCxnSpPr>
        <p:spPr bwMode="auto">
          <a:xfrm>
            <a:off x="1968283" y="2862168"/>
            <a:ext cx="576064"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17" name="Straight Arrow Connector 16"/>
          <p:cNvCxnSpPr>
            <a:cxnSpLocks/>
          </p:cNvCxnSpPr>
          <p:nvPr/>
        </p:nvCxnSpPr>
        <p:spPr bwMode="auto">
          <a:xfrm>
            <a:off x="4216264" y="2843703"/>
            <a:ext cx="1652012"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18" name="Straight Arrow Connector 17"/>
          <p:cNvCxnSpPr>
            <a:cxnSpLocks/>
          </p:cNvCxnSpPr>
          <p:nvPr/>
        </p:nvCxnSpPr>
        <p:spPr bwMode="auto">
          <a:xfrm>
            <a:off x="3048403" y="2862168"/>
            <a:ext cx="576064"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19" name="TextBox 18"/>
          <p:cNvSpPr txBox="1"/>
          <p:nvPr/>
        </p:nvSpPr>
        <p:spPr>
          <a:xfrm>
            <a:off x="2479950" y="2735981"/>
            <a:ext cx="574196" cy="215444"/>
          </a:xfrm>
          <a:prstGeom prst="rect">
            <a:avLst/>
          </a:prstGeom>
          <a:noFill/>
        </p:spPr>
        <p:txBody>
          <a:bodyPr wrap="none" rtlCol="0">
            <a:spAutoFit/>
          </a:bodyPr>
          <a:lstStyle/>
          <a:p>
            <a:r>
              <a:rPr lang="sv-SE" sz="800" err="1">
                <a:solidFill>
                  <a:schemeClr val="tx1"/>
                </a:solidFill>
              </a:rPr>
              <a:t>Env</a:t>
            </a:r>
            <a:r>
              <a:rPr lang="sv-SE" sz="800">
                <a:solidFill>
                  <a:schemeClr val="tx1"/>
                </a:solidFill>
              </a:rPr>
              <a:t>. Det.</a:t>
            </a:r>
            <a:endParaRPr lang="en-US" sz="800">
              <a:solidFill>
                <a:schemeClr val="tx1"/>
              </a:solidFill>
            </a:endParaRPr>
          </a:p>
        </p:txBody>
      </p:sp>
      <p:pic>
        <p:nvPicPr>
          <p:cNvPr id="2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3770" y="3697304"/>
            <a:ext cx="658651"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3770" y="3697304"/>
            <a:ext cx="658651"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7"/>
          <p:cNvSpPr>
            <a:spLocks noChangeArrowheads="1"/>
          </p:cNvSpPr>
          <p:nvPr/>
        </p:nvSpPr>
        <p:spPr bwMode="auto">
          <a:xfrm>
            <a:off x="2068541" y="3715860"/>
            <a:ext cx="581162" cy="353406"/>
          </a:xfrm>
          <a:prstGeom prst="rect">
            <a:avLst/>
          </a:prstGeom>
          <a:noFill/>
          <a:ln w="1746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pic>
        <p:nvPicPr>
          <p:cNvPr id="23"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44698" y="3711643"/>
            <a:ext cx="642756" cy="42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44698" y="3711643"/>
            <a:ext cx="642756" cy="42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24"/>
          <p:cNvSpPr>
            <a:spLocks noChangeArrowheads="1"/>
          </p:cNvSpPr>
          <p:nvPr/>
        </p:nvSpPr>
        <p:spPr bwMode="auto">
          <a:xfrm>
            <a:off x="2183780" y="3772372"/>
            <a:ext cx="12343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panose="020F0502020204030204" pitchFamily="34" charset="0"/>
              </a:rPr>
              <a:t>| </a:t>
            </a:r>
            <a:endParaRPr kumimoji="0" lang="en-US" altLang="en-US" sz="1050" b="0" i="0" u="none" strike="noStrike" cap="none" normalizeH="0" baseline="0">
              <a:ln>
                <a:noFill/>
              </a:ln>
              <a:solidFill>
                <a:schemeClr val="tx1"/>
              </a:solidFill>
              <a:effectLst/>
              <a:latin typeface="Arial" panose="020B0604020202020204" pitchFamily="34" charset="0"/>
            </a:endParaRPr>
          </a:p>
        </p:txBody>
      </p:sp>
      <p:sp>
        <p:nvSpPr>
          <p:cNvPr id="26" name="Rectangle 25"/>
          <p:cNvSpPr>
            <a:spLocks noChangeArrowheads="1"/>
          </p:cNvSpPr>
          <p:nvPr/>
        </p:nvSpPr>
        <p:spPr bwMode="auto">
          <a:xfrm>
            <a:off x="2333789" y="3772372"/>
            <a:ext cx="8496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panose="020F0502020204030204" pitchFamily="34" charset="0"/>
              </a:rPr>
              <a:t>. </a:t>
            </a:r>
            <a:endParaRPr kumimoji="0" lang="en-US" altLang="en-US" sz="1050" b="0" i="0" u="none" strike="noStrike" cap="none" normalizeH="0" baseline="0">
              <a:ln>
                <a:noFill/>
              </a:ln>
              <a:solidFill>
                <a:schemeClr val="tx1"/>
              </a:solidFill>
              <a:effectLst/>
              <a:latin typeface="Arial" panose="020B0604020202020204" pitchFamily="34" charset="0"/>
            </a:endParaRPr>
          </a:p>
        </p:txBody>
      </p:sp>
      <p:sp>
        <p:nvSpPr>
          <p:cNvPr id="27" name="Rectangle 26"/>
          <p:cNvSpPr>
            <a:spLocks noChangeArrowheads="1"/>
          </p:cNvSpPr>
          <p:nvPr/>
        </p:nvSpPr>
        <p:spPr bwMode="auto">
          <a:xfrm>
            <a:off x="2439094" y="3772372"/>
            <a:ext cx="8335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panose="020F0502020204030204" pitchFamily="34" charset="0"/>
              </a:rPr>
              <a:t>|</a:t>
            </a:r>
            <a:endParaRPr kumimoji="0" lang="en-US" altLang="en-US" sz="1050" b="0" i="0" u="none" strike="noStrike" cap="none" normalizeH="0" baseline="0">
              <a:ln>
                <a:noFill/>
              </a:ln>
              <a:solidFill>
                <a:schemeClr val="tx1"/>
              </a:solidFill>
              <a:effectLst/>
              <a:latin typeface="Arial" panose="020B0604020202020204" pitchFamily="34" charset="0"/>
            </a:endParaRPr>
          </a:p>
        </p:txBody>
      </p:sp>
      <p:sp>
        <p:nvSpPr>
          <p:cNvPr id="28" name="Line 13"/>
          <p:cNvSpPr>
            <a:spLocks noChangeShapeType="1"/>
          </p:cNvSpPr>
          <p:nvPr/>
        </p:nvSpPr>
        <p:spPr bwMode="auto">
          <a:xfrm>
            <a:off x="1789384" y="3901420"/>
            <a:ext cx="234452"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29" name="Freeform 14"/>
          <p:cNvSpPr>
            <a:spLocks/>
          </p:cNvSpPr>
          <p:nvPr/>
        </p:nvSpPr>
        <p:spPr bwMode="auto">
          <a:xfrm>
            <a:off x="2016882" y="3879490"/>
            <a:ext cx="51659" cy="43859"/>
          </a:xfrm>
          <a:custGeom>
            <a:avLst/>
            <a:gdLst>
              <a:gd name="T0" fmla="*/ 0 w 52"/>
              <a:gd name="T1" fmla="*/ 0 h 52"/>
              <a:gd name="T2" fmla="*/ 52 w 52"/>
              <a:gd name="T3" fmla="*/ 26 h 52"/>
              <a:gd name="T4" fmla="*/ 0 w 52"/>
              <a:gd name="T5" fmla="*/ 52 h 52"/>
              <a:gd name="T6" fmla="*/ 0 w 52"/>
              <a:gd name="T7" fmla="*/ 0 h 52"/>
            </a:gdLst>
            <a:ahLst/>
            <a:cxnLst>
              <a:cxn ang="0">
                <a:pos x="T0" y="T1"/>
              </a:cxn>
              <a:cxn ang="0">
                <a:pos x="T2" y="T3"/>
              </a:cxn>
              <a:cxn ang="0">
                <a:pos x="T4" y="T5"/>
              </a:cxn>
              <a:cxn ang="0">
                <a:pos x="T6" y="T7"/>
              </a:cxn>
            </a:cxnLst>
            <a:rect l="0" t="0" r="r" b="b"/>
            <a:pathLst>
              <a:path w="52" h="52">
                <a:moveTo>
                  <a:pt x="0" y="0"/>
                </a:moveTo>
                <a:lnTo>
                  <a:pt x="52" y="26"/>
                </a:lnTo>
                <a:lnTo>
                  <a:pt x="0" y="5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200"/>
          </a:p>
        </p:txBody>
      </p:sp>
      <p:pic>
        <p:nvPicPr>
          <p:cNvPr id="30" name="Picture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27211" y="3697304"/>
            <a:ext cx="466917"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27211" y="3697304"/>
            <a:ext cx="465923"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Rectangle 17"/>
          <p:cNvSpPr>
            <a:spLocks noChangeArrowheads="1"/>
          </p:cNvSpPr>
          <p:nvPr/>
        </p:nvSpPr>
        <p:spPr bwMode="auto">
          <a:xfrm>
            <a:off x="3059001" y="3715860"/>
            <a:ext cx="389429" cy="353406"/>
          </a:xfrm>
          <a:prstGeom prst="rect">
            <a:avLst/>
          </a:prstGeom>
          <a:noFill/>
          <a:ln w="1746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pic>
        <p:nvPicPr>
          <p:cNvPr id="33" name="Picture 1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65955" y="3777432"/>
            <a:ext cx="383468" cy="275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1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65955" y="3776589"/>
            <a:ext cx="383468" cy="275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Rectangle 20"/>
          <p:cNvSpPr>
            <a:spLocks noChangeArrowheads="1"/>
          </p:cNvSpPr>
          <p:nvPr/>
        </p:nvSpPr>
        <p:spPr bwMode="auto">
          <a:xfrm>
            <a:off x="3164306" y="3821292"/>
            <a:ext cx="187552"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b="0" i="0" u="none" strike="noStrike" cap="none" normalizeH="0" baseline="0">
                <a:ln>
                  <a:noFill/>
                </a:ln>
                <a:solidFill>
                  <a:srgbClr val="000000"/>
                </a:solidFill>
                <a:effectLst/>
                <a:latin typeface="Calibri" panose="020F0502020204030204" pitchFamily="34" charset="0"/>
              </a:rPr>
              <a:t>LPF</a:t>
            </a:r>
            <a:endParaRPr kumimoji="0" lang="en-US" altLang="en-US" sz="1050" b="0" i="0" u="none" strike="noStrike" cap="none" normalizeH="0" baseline="0">
              <a:ln>
                <a:noFill/>
              </a:ln>
              <a:solidFill>
                <a:schemeClr val="tx1"/>
              </a:solidFill>
              <a:effectLst/>
              <a:latin typeface="Arial" panose="020B0604020202020204" pitchFamily="34" charset="0"/>
            </a:endParaRPr>
          </a:p>
        </p:txBody>
      </p:sp>
      <p:sp>
        <p:nvSpPr>
          <p:cNvPr id="36" name="Line 21"/>
          <p:cNvSpPr>
            <a:spLocks noChangeShapeType="1"/>
          </p:cNvSpPr>
          <p:nvPr/>
        </p:nvSpPr>
        <p:spPr bwMode="auto">
          <a:xfrm>
            <a:off x="2654671" y="3901420"/>
            <a:ext cx="359626"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37" name="Freeform 22"/>
          <p:cNvSpPr>
            <a:spLocks/>
          </p:cNvSpPr>
          <p:nvPr/>
        </p:nvSpPr>
        <p:spPr bwMode="auto">
          <a:xfrm>
            <a:off x="3007342" y="3879490"/>
            <a:ext cx="51659" cy="43859"/>
          </a:xfrm>
          <a:custGeom>
            <a:avLst/>
            <a:gdLst>
              <a:gd name="T0" fmla="*/ 0 w 52"/>
              <a:gd name="T1" fmla="*/ 0 h 52"/>
              <a:gd name="T2" fmla="*/ 52 w 52"/>
              <a:gd name="T3" fmla="*/ 26 h 52"/>
              <a:gd name="T4" fmla="*/ 0 w 52"/>
              <a:gd name="T5" fmla="*/ 52 h 52"/>
              <a:gd name="T6" fmla="*/ 0 w 52"/>
              <a:gd name="T7" fmla="*/ 0 h 52"/>
            </a:gdLst>
            <a:ahLst/>
            <a:cxnLst>
              <a:cxn ang="0">
                <a:pos x="T0" y="T1"/>
              </a:cxn>
              <a:cxn ang="0">
                <a:pos x="T2" y="T3"/>
              </a:cxn>
              <a:cxn ang="0">
                <a:pos x="T4" y="T5"/>
              </a:cxn>
              <a:cxn ang="0">
                <a:pos x="T6" y="T7"/>
              </a:cxn>
            </a:cxnLst>
            <a:rect l="0" t="0" r="r" b="b"/>
            <a:pathLst>
              <a:path w="52" h="52">
                <a:moveTo>
                  <a:pt x="0" y="0"/>
                </a:moveTo>
                <a:lnTo>
                  <a:pt x="52" y="26"/>
                </a:lnTo>
                <a:lnTo>
                  <a:pt x="0" y="5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200"/>
          </a:p>
        </p:txBody>
      </p:sp>
      <p:sp>
        <p:nvSpPr>
          <p:cNvPr id="38" name="Line 29"/>
          <p:cNvSpPr>
            <a:spLocks noChangeShapeType="1"/>
          </p:cNvSpPr>
          <p:nvPr/>
        </p:nvSpPr>
        <p:spPr bwMode="auto">
          <a:xfrm>
            <a:off x="3448430" y="3901420"/>
            <a:ext cx="358632"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pic>
        <p:nvPicPr>
          <p:cNvPr id="39" name="Picture 4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13564" y="3580908"/>
            <a:ext cx="1706731" cy="6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5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913564" y="3580908"/>
            <a:ext cx="1706731" cy="6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Freeform 51"/>
          <p:cNvSpPr>
            <a:spLocks noEditPoints="1"/>
          </p:cNvSpPr>
          <p:nvPr/>
        </p:nvSpPr>
        <p:spPr bwMode="auto">
          <a:xfrm>
            <a:off x="1942374" y="3595247"/>
            <a:ext cx="1637190" cy="581982"/>
          </a:xfrm>
          <a:custGeom>
            <a:avLst/>
            <a:gdLst>
              <a:gd name="T0" fmla="*/ 145 w 1648"/>
              <a:gd name="T1" fmla="*/ 690 h 690"/>
              <a:gd name="T2" fmla="*/ 256 w 1648"/>
              <a:gd name="T3" fmla="*/ 681 h 690"/>
              <a:gd name="T4" fmla="*/ 366 w 1648"/>
              <a:gd name="T5" fmla="*/ 681 h 690"/>
              <a:gd name="T6" fmla="*/ 477 w 1648"/>
              <a:gd name="T7" fmla="*/ 681 h 690"/>
              <a:gd name="T8" fmla="*/ 587 w 1648"/>
              <a:gd name="T9" fmla="*/ 681 h 690"/>
              <a:gd name="T10" fmla="*/ 697 w 1648"/>
              <a:gd name="T11" fmla="*/ 681 h 690"/>
              <a:gd name="T12" fmla="*/ 808 w 1648"/>
              <a:gd name="T13" fmla="*/ 681 h 690"/>
              <a:gd name="T14" fmla="*/ 918 w 1648"/>
              <a:gd name="T15" fmla="*/ 681 h 690"/>
              <a:gd name="T16" fmla="*/ 1029 w 1648"/>
              <a:gd name="T17" fmla="*/ 681 h 690"/>
              <a:gd name="T18" fmla="*/ 1139 w 1648"/>
              <a:gd name="T19" fmla="*/ 681 h 690"/>
              <a:gd name="T20" fmla="*/ 1250 w 1648"/>
              <a:gd name="T21" fmla="*/ 681 h 690"/>
              <a:gd name="T22" fmla="*/ 1360 w 1648"/>
              <a:gd name="T23" fmla="*/ 681 h 690"/>
              <a:gd name="T24" fmla="*/ 1471 w 1648"/>
              <a:gd name="T25" fmla="*/ 681 h 690"/>
              <a:gd name="T26" fmla="*/ 1560 w 1648"/>
              <a:gd name="T27" fmla="*/ 681 h 690"/>
              <a:gd name="T28" fmla="*/ 1582 w 1648"/>
              <a:gd name="T29" fmla="*/ 687 h 690"/>
              <a:gd name="T30" fmla="*/ 1610 w 1648"/>
              <a:gd name="T31" fmla="*/ 662 h 690"/>
              <a:gd name="T32" fmla="*/ 1633 w 1648"/>
              <a:gd name="T33" fmla="*/ 632 h 690"/>
              <a:gd name="T34" fmla="*/ 1639 w 1648"/>
              <a:gd name="T35" fmla="*/ 602 h 690"/>
              <a:gd name="T36" fmla="*/ 1642 w 1648"/>
              <a:gd name="T37" fmla="*/ 636 h 690"/>
              <a:gd name="T38" fmla="*/ 1639 w 1648"/>
              <a:gd name="T39" fmla="*/ 565 h 690"/>
              <a:gd name="T40" fmla="*/ 1639 w 1648"/>
              <a:gd name="T41" fmla="*/ 454 h 690"/>
              <a:gd name="T42" fmla="*/ 1639 w 1648"/>
              <a:gd name="T43" fmla="*/ 343 h 690"/>
              <a:gd name="T44" fmla="*/ 1639 w 1648"/>
              <a:gd name="T45" fmla="*/ 232 h 690"/>
              <a:gd name="T46" fmla="*/ 1639 w 1648"/>
              <a:gd name="T47" fmla="*/ 121 h 690"/>
              <a:gd name="T48" fmla="*/ 1633 w 1648"/>
              <a:gd name="T49" fmla="*/ 57 h 690"/>
              <a:gd name="T50" fmla="*/ 1647 w 1648"/>
              <a:gd name="T51" fmla="*/ 71 h 690"/>
              <a:gd name="T52" fmla="*/ 1604 w 1648"/>
              <a:gd name="T53" fmla="*/ 23 h 690"/>
              <a:gd name="T54" fmla="*/ 1577 w 1648"/>
              <a:gd name="T55" fmla="*/ 11 h 690"/>
              <a:gd name="T56" fmla="*/ 1560 w 1648"/>
              <a:gd name="T57" fmla="*/ 0 h 690"/>
              <a:gd name="T58" fmla="*/ 1607 w 1648"/>
              <a:gd name="T59" fmla="*/ 25 h 690"/>
              <a:gd name="T60" fmla="*/ 1503 w 1648"/>
              <a:gd name="T61" fmla="*/ 9 h 690"/>
              <a:gd name="T62" fmla="*/ 1392 w 1648"/>
              <a:gd name="T63" fmla="*/ 9 h 690"/>
              <a:gd name="T64" fmla="*/ 1282 w 1648"/>
              <a:gd name="T65" fmla="*/ 9 h 690"/>
              <a:gd name="T66" fmla="*/ 1171 w 1648"/>
              <a:gd name="T67" fmla="*/ 9 h 690"/>
              <a:gd name="T68" fmla="*/ 1061 w 1648"/>
              <a:gd name="T69" fmla="*/ 9 h 690"/>
              <a:gd name="T70" fmla="*/ 950 w 1648"/>
              <a:gd name="T71" fmla="*/ 9 h 690"/>
              <a:gd name="T72" fmla="*/ 840 w 1648"/>
              <a:gd name="T73" fmla="*/ 9 h 690"/>
              <a:gd name="T74" fmla="*/ 730 w 1648"/>
              <a:gd name="T75" fmla="*/ 9 h 690"/>
              <a:gd name="T76" fmla="*/ 619 w 1648"/>
              <a:gd name="T77" fmla="*/ 9 h 690"/>
              <a:gd name="T78" fmla="*/ 509 w 1648"/>
              <a:gd name="T79" fmla="*/ 9 h 690"/>
              <a:gd name="T80" fmla="*/ 398 w 1648"/>
              <a:gd name="T81" fmla="*/ 9 h 690"/>
              <a:gd name="T82" fmla="*/ 288 w 1648"/>
              <a:gd name="T83" fmla="*/ 9 h 690"/>
              <a:gd name="T84" fmla="*/ 177 w 1648"/>
              <a:gd name="T85" fmla="*/ 9 h 690"/>
              <a:gd name="T86" fmla="*/ 45 w 1648"/>
              <a:gd name="T87" fmla="*/ 23 h 690"/>
              <a:gd name="T88" fmla="*/ 17 w 1648"/>
              <a:gd name="T89" fmla="*/ 56 h 690"/>
              <a:gd name="T90" fmla="*/ 54 w 1648"/>
              <a:gd name="T91" fmla="*/ 7 h 690"/>
              <a:gd name="T92" fmla="*/ 0 w 1648"/>
              <a:gd name="T93" fmla="*/ 164 h 690"/>
              <a:gd name="T94" fmla="*/ 0 w 1648"/>
              <a:gd name="T95" fmla="*/ 274 h 690"/>
              <a:gd name="T96" fmla="*/ 0 w 1648"/>
              <a:gd name="T97" fmla="*/ 385 h 690"/>
              <a:gd name="T98" fmla="*/ 0 w 1648"/>
              <a:gd name="T99" fmla="*/ 496 h 690"/>
              <a:gd name="T100" fmla="*/ 9 w 1648"/>
              <a:gd name="T101" fmla="*/ 601 h 690"/>
              <a:gd name="T102" fmla="*/ 9 w 1648"/>
              <a:gd name="T103" fmla="*/ 533 h 690"/>
              <a:gd name="T104" fmla="*/ 32 w 1648"/>
              <a:gd name="T105" fmla="*/ 657 h 690"/>
              <a:gd name="T106" fmla="*/ 73 w 1648"/>
              <a:gd name="T107" fmla="*/ 680 h 690"/>
              <a:gd name="T108" fmla="*/ 15 w 1648"/>
              <a:gd name="T109" fmla="*/ 651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48" h="690">
                <a:moveTo>
                  <a:pt x="72" y="679"/>
                </a:moveTo>
                <a:lnTo>
                  <a:pt x="89" y="681"/>
                </a:lnTo>
                <a:lnTo>
                  <a:pt x="88" y="681"/>
                </a:lnTo>
                <a:lnTo>
                  <a:pt x="145" y="681"/>
                </a:lnTo>
                <a:lnTo>
                  <a:pt x="145" y="690"/>
                </a:lnTo>
                <a:lnTo>
                  <a:pt x="88" y="690"/>
                </a:lnTo>
                <a:lnTo>
                  <a:pt x="71" y="689"/>
                </a:lnTo>
                <a:lnTo>
                  <a:pt x="72" y="679"/>
                </a:lnTo>
                <a:close/>
                <a:moveTo>
                  <a:pt x="182" y="681"/>
                </a:moveTo>
                <a:lnTo>
                  <a:pt x="256" y="681"/>
                </a:lnTo>
                <a:lnTo>
                  <a:pt x="256" y="690"/>
                </a:lnTo>
                <a:lnTo>
                  <a:pt x="182" y="690"/>
                </a:lnTo>
                <a:lnTo>
                  <a:pt x="182" y="681"/>
                </a:lnTo>
                <a:close/>
                <a:moveTo>
                  <a:pt x="292" y="681"/>
                </a:moveTo>
                <a:lnTo>
                  <a:pt x="366" y="681"/>
                </a:lnTo>
                <a:lnTo>
                  <a:pt x="366" y="690"/>
                </a:lnTo>
                <a:lnTo>
                  <a:pt x="292" y="690"/>
                </a:lnTo>
                <a:lnTo>
                  <a:pt x="292" y="681"/>
                </a:lnTo>
                <a:close/>
                <a:moveTo>
                  <a:pt x="403" y="681"/>
                </a:moveTo>
                <a:lnTo>
                  <a:pt x="477" y="681"/>
                </a:lnTo>
                <a:lnTo>
                  <a:pt x="477" y="690"/>
                </a:lnTo>
                <a:lnTo>
                  <a:pt x="403" y="690"/>
                </a:lnTo>
                <a:lnTo>
                  <a:pt x="403" y="681"/>
                </a:lnTo>
                <a:close/>
                <a:moveTo>
                  <a:pt x="513" y="681"/>
                </a:moveTo>
                <a:lnTo>
                  <a:pt x="587" y="681"/>
                </a:lnTo>
                <a:lnTo>
                  <a:pt x="587" y="690"/>
                </a:lnTo>
                <a:lnTo>
                  <a:pt x="513" y="690"/>
                </a:lnTo>
                <a:lnTo>
                  <a:pt x="513" y="681"/>
                </a:lnTo>
                <a:close/>
                <a:moveTo>
                  <a:pt x="624" y="681"/>
                </a:moveTo>
                <a:lnTo>
                  <a:pt x="697" y="681"/>
                </a:lnTo>
                <a:lnTo>
                  <a:pt x="697" y="690"/>
                </a:lnTo>
                <a:lnTo>
                  <a:pt x="624" y="690"/>
                </a:lnTo>
                <a:lnTo>
                  <a:pt x="624" y="681"/>
                </a:lnTo>
                <a:close/>
                <a:moveTo>
                  <a:pt x="734" y="681"/>
                </a:moveTo>
                <a:lnTo>
                  <a:pt x="808" y="681"/>
                </a:lnTo>
                <a:lnTo>
                  <a:pt x="808" y="690"/>
                </a:lnTo>
                <a:lnTo>
                  <a:pt x="734" y="690"/>
                </a:lnTo>
                <a:lnTo>
                  <a:pt x="734" y="681"/>
                </a:lnTo>
                <a:close/>
                <a:moveTo>
                  <a:pt x="845" y="681"/>
                </a:moveTo>
                <a:lnTo>
                  <a:pt x="918" y="681"/>
                </a:lnTo>
                <a:lnTo>
                  <a:pt x="918" y="690"/>
                </a:lnTo>
                <a:lnTo>
                  <a:pt x="845" y="690"/>
                </a:lnTo>
                <a:lnTo>
                  <a:pt x="845" y="681"/>
                </a:lnTo>
                <a:close/>
                <a:moveTo>
                  <a:pt x="955" y="681"/>
                </a:moveTo>
                <a:lnTo>
                  <a:pt x="1029" y="681"/>
                </a:lnTo>
                <a:lnTo>
                  <a:pt x="1029" y="690"/>
                </a:lnTo>
                <a:lnTo>
                  <a:pt x="955" y="690"/>
                </a:lnTo>
                <a:lnTo>
                  <a:pt x="955" y="681"/>
                </a:lnTo>
                <a:close/>
                <a:moveTo>
                  <a:pt x="1065" y="681"/>
                </a:moveTo>
                <a:lnTo>
                  <a:pt x="1139" y="681"/>
                </a:lnTo>
                <a:lnTo>
                  <a:pt x="1139" y="690"/>
                </a:lnTo>
                <a:lnTo>
                  <a:pt x="1065" y="690"/>
                </a:lnTo>
                <a:lnTo>
                  <a:pt x="1065" y="681"/>
                </a:lnTo>
                <a:close/>
                <a:moveTo>
                  <a:pt x="1176" y="681"/>
                </a:moveTo>
                <a:lnTo>
                  <a:pt x="1250" y="681"/>
                </a:lnTo>
                <a:lnTo>
                  <a:pt x="1250" y="690"/>
                </a:lnTo>
                <a:lnTo>
                  <a:pt x="1176" y="690"/>
                </a:lnTo>
                <a:lnTo>
                  <a:pt x="1176" y="681"/>
                </a:lnTo>
                <a:close/>
                <a:moveTo>
                  <a:pt x="1286" y="681"/>
                </a:moveTo>
                <a:lnTo>
                  <a:pt x="1360" y="681"/>
                </a:lnTo>
                <a:lnTo>
                  <a:pt x="1360" y="690"/>
                </a:lnTo>
                <a:lnTo>
                  <a:pt x="1286" y="690"/>
                </a:lnTo>
                <a:lnTo>
                  <a:pt x="1286" y="681"/>
                </a:lnTo>
                <a:close/>
                <a:moveTo>
                  <a:pt x="1397" y="681"/>
                </a:moveTo>
                <a:lnTo>
                  <a:pt x="1471" y="681"/>
                </a:lnTo>
                <a:lnTo>
                  <a:pt x="1471" y="690"/>
                </a:lnTo>
                <a:lnTo>
                  <a:pt x="1397" y="690"/>
                </a:lnTo>
                <a:lnTo>
                  <a:pt x="1397" y="681"/>
                </a:lnTo>
                <a:close/>
                <a:moveTo>
                  <a:pt x="1507" y="681"/>
                </a:moveTo>
                <a:lnTo>
                  <a:pt x="1560" y="681"/>
                </a:lnTo>
                <a:lnTo>
                  <a:pt x="1560" y="681"/>
                </a:lnTo>
                <a:lnTo>
                  <a:pt x="1577" y="679"/>
                </a:lnTo>
                <a:lnTo>
                  <a:pt x="1576" y="680"/>
                </a:lnTo>
                <a:lnTo>
                  <a:pt x="1579" y="679"/>
                </a:lnTo>
                <a:lnTo>
                  <a:pt x="1582" y="687"/>
                </a:lnTo>
                <a:lnTo>
                  <a:pt x="1578" y="689"/>
                </a:lnTo>
                <a:lnTo>
                  <a:pt x="1560" y="690"/>
                </a:lnTo>
                <a:lnTo>
                  <a:pt x="1507" y="690"/>
                </a:lnTo>
                <a:lnTo>
                  <a:pt x="1507" y="681"/>
                </a:lnTo>
                <a:close/>
                <a:moveTo>
                  <a:pt x="1610" y="662"/>
                </a:moveTo>
                <a:lnTo>
                  <a:pt x="1616" y="657"/>
                </a:lnTo>
                <a:lnTo>
                  <a:pt x="1616" y="658"/>
                </a:lnTo>
                <a:lnTo>
                  <a:pt x="1626" y="646"/>
                </a:lnTo>
                <a:lnTo>
                  <a:pt x="1625" y="646"/>
                </a:lnTo>
                <a:lnTo>
                  <a:pt x="1633" y="632"/>
                </a:lnTo>
                <a:lnTo>
                  <a:pt x="1633" y="633"/>
                </a:lnTo>
                <a:lnTo>
                  <a:pt x="1638" y="618"/>
                </a:lnTo>
                <a:lnTo>
                  <a:pt x="1637" y="618"/>
                </a:lnTo>
                <a:lnTo>
                  <a:pt x="1639" y="601"/>
                </a:lnTo>
                <a:lnTo>
                  <a:pt x="1639" y="602"/>
                </a:lnTo>
                <a:lnTo>
                  <a:pt x="1639" y="602"/>
                </a:lnTo>
                <a:lnTo>
                  <a:pt x="1648" y="602"/>
                </a:lnTo>
                <a:lnTo>
                  <a:pt x="1648" y="602"/>
                </a:lnTo>
                <a:lnTo>
                  <a:pt x="1647" y="620"/>
                </a:lnTo>
                <a:lnTo>
                  <a:pt x="1642" y="636"/>
                </a:lnTo>
                <a:lnTo>
                  <a:pt x="1633" y="651"/>
                </a:lnTo>
                <a:lnTo>
                  <a:pt x="1623" y="664"/>
                </a:lnTo>
                <a:lnTo>
                  <a:pt x="1616" y="670"/>
                </a:lnTo>
                <a:lnTo>
                  <a:pt x="1610" y="662"/>
                </a:lnTo>
                <a:close/>
                <a:moveTo>
                  <a:pt x="1639" y="565"/>
                </a:moveTo>
                <a:lnTo>
                  <a:pt x="1639" y="491"/>
                </a:lnTo>
                <a:lnTo>
                  <a:pt x="1648" y="491"/>
                </a:lnTo>
                <a:lnTo>
                  <a:pt x="1648" y="565"/>
                </a:lnTo>
                <a:lnTo>
                  <a:pt x="1639" y="565"/>
                </a:lnTo>
                <a:close/>
                <a:moveTo>
                  <a:pt x="1639" y="454"/>
                </a:moveTo>
                <a:lnTo>
                  <a:pt x="1639" y="380"/>
                </a:lnTo>
                <a:lnTo>
                  <a:pt x="1648" y="380"/>
                </a:lnTo>
                <a:lnTo>
                  <a:pt x="1648" y="454"/>
                </a:lnTo>
                <a:lnTo>
                  <a:pt x="1639" y="454"/>
                </a:lnTo>
                <a:close/>
                <a:moveTo>
                  <a:pt x="1639" y="343"/>
                </a:moveTo>
                <a:lnTo>
                  <a:pt x="1639" y="269"/>
                </a:lnTo>
                <a:lnTo>
                  <a:pt x="1648" y="269"/>
                </a:lnTo>
                <a:lnTo>
                  <a:pt x="1648" y="343"/>
                </a:lnTo>
                <a:lnTo>
                  <a:pt x="1639" y="343"/>
                </a:lnTo>
                <a:close/>
                <a:moveTo>
                  <a:pt x="1639" y="232"/>
                </a:moveTo>
                <a:lnTo>
                  <a:pt x="1639" y="158"/>
                </a:lnTo>
                <a:lnTo>
                  <a:pt x="1648" y="158"/>
                </a:lnTo>
                <a:lnTo>
                  <a:pt x="1648" y="232"/>
                </a:lnTo>
                <a:lnTo>
                  <a:pt x="1639" y="232"/>
                </a:lnTo>
                <a:close/>
                <a:moveTo>
                  <a:pt x="1639" y="121"/>
                </a:moveTo>
                <a:lnTo>
                  <a:pt x="1639" y="88"/>
                </a:lnTo>
                <a:lnTo>
                  <a:pt x="1639" y="89"/>
                </a:lnTo>
                <a:lnTo>
                  <a:pt x="1637" y="72"/>
                </a:lnTo>
                <a:lnTo>
                  <a:pt x="1638" y="73"/>
                </a:lnTo>
                <a:lnTo>
                  <a:pt x="1633" y="57"/>
                </a:lnTo>
                <a:lnTo>
                  <a:pt x="1633" y="58"/>
                </a:lnTo>
                <a:lnTo>
                  <a:pt x="1629" y="51"/>
                </a:lnTo>
                <a:lnTo>
                  <a:pt x="1637" y="47"/>
                </a:lnTo>
                <a:lnTo>
                  <a:pt x="1642" y="54"/>
                </a:lnTo>
                <a:lnTo>
                  <a:pt x="1647" y="71"/>
                </a:lnTo>
                <a:lnTo>
                  <a:pt x="1648" y="88"/>
                </a:lnTo>
                <a:lnTo>
                  <a:pt x="1648" y="121"/>
                </a:lnTo>
                <a:lnTo>
                  <a:pt x="1639" y="121"/>
                </a:lnTo>
                <a:close/>
                <a:moveTo>
                  <a:pt x="1607" y="25"/>
                </a:moveTo>
                <a:lnTo>
                  <a:pt x="1604" y="23"/>
                </a:lnTo>
                <a:lnTo>
                  <a:pt x="1605" y="23"/>
                </a:lnTo>
                <a:lnTo>
                  <a:pt x="1590" y="15"/>
                </a:lnTo>
                <a:lnTo>
                  <a:pt x="1592" y="16"/>
                </a:lnTo>
                <a:lnTo>
                  <a:pt x="1576" y="11"/>
                </a:lnTo>
                <a:lnTo>
                  <a:pt x="1577" y="11"/>
                </a:lnTo>
                <a:lnTo>
                  <a:pt x="1560" y="9"/>
                </a:lnTo>
                <a:lnTo>
                  <a:pt x="1560" y="9"/>
                </a:lnTo>
                <a:lnTo>
                  <a:pt x="1540" y="9"/>
                </a:lnTo>
                <a:lnTo>
                  <a:pt x="1540" y="0"/>
                </a:lnTo>
                <a:lnTo>
                  <a:pt x="1560" y="0"/>
                </a:lnTo>
                <a:lnTo>
                  <a:pt x="1578" y="2"/>
                </a:lnTo>
                <a:lnTo>
                  <a:pt x="1595" y="7"/>
                </a:lnTo>
                <a:lnTo>
                  <a:pt x="1609" y="15"/>
                </a:lnTo>
                <a:lnTo>
                  <a:pt x="1613" y="18"/>
                </a:lnTo>
                <a:lnTo>
                  <a:pt x="1607" y="25"/>
                </a:lnTo>
                <a:close/>
                <a:moveTo>
                  <a:pt x="1503" y="9"/>
                </a:moveTo>
                <a:lnTo>
                  <a:pt x="1429" y="9"/>
                </a:lnTo>
                <a:lnTo>
                  <a:pt x="1429" y="0"/>
                </a:lnTo>
                <a:lnTo>
                  <a:pt x="1503" y="0"/>
                </a:lnTo>
                <a:lnTo>
                  <a:pt x="1503" y="9"/>
                </a:lnTo>
                <a:close/>
                <a:moveTo>
                  <a:pt x="1392" y="9"/>
                </a:moveTo>
                <a:lnTo>
                  <a:pt x="1319" y="9"/>
                </a:lnTo>
                <a:lnTo>
                  <a:pt x="1319" y="0"/>
                </a:lnTo>
                <a:lnTo>
                  <a:pt x="1392" y="0"/>
                </a:lnTo>
                <a:lnTo>
                  <a:pt x="1392" y="9"/>
                </a:lnTo>
                <a:close/>
                <a:moveTo>
                  <a:pt x="1282" y="9"/>
                </a:moveTo>
                <a:lnTo>
                  <a:pt x="1208" y="9"/>
                </a:lnTo>
                <a:lnTo>
                  <a:pt x="1208" y="0"/>
                </a:lnTo>
                <a:lnTo>
                  <a:pt x="1282" y="0"/>
                </a:lnTo>
                <a:lnTo>
                  <a:pt x="1282" y="9"/>
                </a:lnTo>
                <a:close/>
                <a:moveTo>
                  <a:pt x="1171" y="9"/>
                </a:moveTo>
                <a:lnTo>
                  <a:pt x="1098" y="9"/>
                </a:lnTo>
                <a:lnTo>
                  <a:pt x="1098" y="0"/>
                </a:lnTo>
                <a:lnTo>
                  <a:pt x="1171" y="0"/>
                </a:lnTo>
                <a:lnTo>
                  <a:pt x="1171" y="9"/>
                </a:lnTo>
                <a:close/>
                <a:moveTo>
                  <a:pt x="1061" y="9"/>
                </a:moveTo>
                <a:lnTo>
                  <a:pt x="987" y="9"/>
                </a:lnTo>
                <a:lnTo>
                  <a:pt x="987" y="0"/>
                </a:lnTo>
                <a:lnTo>
                  <a:pt x="1061" y="0"/>
                </a:lnTo>
                <a:lnTo>
                  <a:pt x="1061" y="9"/>
                </a:lnTo>
                <a:close/>
                <a:moveTo>
                  <a:pt x="950" y="9"/>
                </a:moveTo>
                <a:lnTo>
                  <a:pt x="877" y="9"/>
                </a:lnTo>
                <a:lnTo>
                  <a:pt x="877" y="0"/>
                </a:lnTo>
                <a:lnTo>
                  <a:pt x="950" y="0"/>
                </a:lnTo>
                <a:lnTo>
                  <a:pt x="950" y="9"/>
                </a:lnTo>
                <a:close/>
                <a:moveTo>
                  <a:pt x="840" y="9"/>
                </a:moveTo>
                <a:lnTo>
                  <a:pt x="767" y="9"/>
                </a:lnTo>
                <a:lnTo>
                  <a:pt x="767" y="0"/>
                </a:lnTo>
                <a:lnTo>
                  <a:pt x="840" y="0"/>
                </a:lnTo>
                <a:lnTo>
                  <a:pt x="840" y="9"/>
                </a:lnTo>
                <a:close/>
                <a:moveTo>
                  <a:pt x="730" y="9"/>
                </a:moveTo>
                <a:lnTo>
                  <a:pt x="656" y="9"/>
                </a:lnTo>
                <a:lnTo>
                  <a:pt x="656" y="0"/>
                </a:lnTo>
                <a:lnTo>
                  <a:pt x="730" y="0"/>
                </a:lnTo>
                <a:lnTo>
                  <a:pt x="730" y="9"/>
                </a:lnTo>
                <a:close/>
                <a:moveTo>
                  <a:pt x="619" y="9"/>
                </a:moveTo>
                <a:lnTo>
                  <a:pt x="546" y="9"/>
                </a:lnTo>
                <a:lnTo>
                  <a:pt x="546" y="0"/>
                </a:lnTo>
                <a:lnTo>
                  <a:pt x="619" y="0"/>
                </a:lnTo>
                <a:lnTo>
                  <a:pt x="619" y="9"/>
                </a:lnTo>
                <a:close/>
                <a:moveTo>
                  <a:pt x="509" y="9"/>
                </a:moveTo>
                <a:lnTo>
                  <a:pt x="435" y="9"/>
                </a:lnTo>
                <a:lnTo>
                  <a:pt x="435" y="0"/>
                </a:lnTo>
                <a:lnTo>
                  <a:pt x="509" y="0"/>
                </a:lnTo>
                <a:lnTo>
                  <a:pt x="509" y="9"/>
                </a:lnTo>
                <a:close/>
                <a:moveTo>
                  <a:pt x="398" y="9"/>
                </a:moveTo>
                <a:lnTo>
                  <a:pt x="325" y="9"/>
                </a:lnTo>
                <a:lnTo>
                  <a:pt x="325" y="0"/>
                </a:lnTo>
                <a:lnTo>
                  <a:pt x="398" y="0"/>
                </a:lnTo>
                <a:lnTo>
                  <a:pt x="398" y="9"/>
                </a:lnTo>
                <a:close/>
                <a:moveTo>
                  <a:pt x="288" y="9"/>
                </a:moveTo>
                <a:lnTo>
                  <a:pt x="214" y="9"/>
                </a:lnTo>
                <a:lnTo>
                  <a:pt x="214" y="0"/>
                </a:lnTo>
                <a:lnTo>
                  <a:pt x="288" y="0"/>
                </a:lnTo>
                <a:lnTo>
                  <a:pt x="288" y="9"/>
                </a:lnTo>
                <a:close/>
                <a:moveTo>
                  <a:pt x="177" y="9"/>
                </a:moveTo>
                <a:lnTo>
                  <a:pt x="104" y="9"/>
                </a:lnTo>
                <a:lnTo>
                  <a:pt x="104" y="0"/>
                </a:lnTo>
                <a:lnTo>
                  <a:pt x="177" y="0"/>
                </a:lnTo>
                <a:lnTo>
                  <a:pt x="177" y="9"/>
                </a:lnTo>
                <a:close/>
                <a:moveTo>
                  <a:pt x="69" y="12"/>
                </a:moveTo>
                <a:lnTo>
                  <a:pt x="57" y="16"/>
                </a:lnTo>
                <a:lnTo>
                  <a:pt x="58" y="15"/>
                </a:lnTo>
                <a:lnTo>
                  <a:pt x="44" y="23"/>
                </a:lnTo>
                <a:lnTo>
                  <a:pt x="45" y="23"/>
                </a:lnTo>
                <a:lnTo>
                  <a:pt x="32" y="33"/>
                </a:lnTo>
                <a:lnTo>
                  <a:pt x="33" y="32"/>
                </a:lnTo>
                <a:lnTo>
                  <a:pt x="23" y="45"/>
                </a:lnTo>
                <a:lnTo>
                  <a:pt x="23" y="44"/>
                </a:lnTo>
                <a:lnTo>
                  <a:pt x="17" y="56"/>
                </a:lnTo>
                <a:lnTo>
                  <a:pt x="8" y="52"/>
                </a:lnTo>
                <a:lnTo>
                  <a:pt x="15" y="39"/>
                </a:lnTo>
                <a:lnTo>
                  <a:pt x="26" y="26"/>
                </a:lnTo>
                <a:lnTo>
                  <a:pt x="39" y="15"/>
                </a:lnTo>
                <a:lnTo>
                  <a:pt x="54" y="7"/>
                </a:lnTo>
                <a:lnTo>
                  <a:pt x="66" y="3"/>
                </a:lnTo>
                <a:lnTo>
                  <a:pt x="69" y="12"/>
                </a:lnTo>
                <a:close/>
                <a:moveTo>
                  <a:pt x="9" y="90"/>
                </a:moveTo>
                <a:lnTo>
                  <a:pt x="9" y="164"/>
                </a:lnTo>
                <a:lnTo>
                  <a:pt x="0" y="164"/>
                </a:lnTo>
                <a:lnTo>
                  <a:pt x="0" y="90"/>
                </a:lnTo>
                <a:lnTo>
                  <a:pt x="9" y="90"/>
                </a:lnTo>
                <a:close/>
                <a:moveTo>
                  <a:pt x="9" y="201"/>
                </a:moveTo>
                <a:lnTo>
                  <a:pt x="9" y="274"/>
                </a:lnTo>
                <a:lnTo>
                  <a:pt x="0" y="274"/>
                </a:lnTo>
                <a:lnTo>
                  <a:pt x="0" y="201"/>
                </a:lnTo>
                <a:lnTo>
                  <a:pt x="9" y="201"/>
                </a:lnTo>
                <a:close/>
                <a:moveTo>
                  <a:pt x="9" y="311"/>
                </a:moveTo>
                <a:lnTo>
                  <a:pt x="9" y="385"/>
                </a:lnTo>
                <a:lnTo>
                  <a:pt x="0" y="385"/>
                </a:lnTo>
                <a:lnTo>
                  <a:pt x="0" y="311"/>
                </a:lnTo>
                <a:lnTo>
                  <a:pt x="9" y="311"/>
                </a:lnTo>
                <a:close/>
                <a:moveTo>
                  <a:pt x="9" y="422"/>
                </a:moveTo>
                <a:lnTo>
                  <a:pt x="9" y="496"/>
                </a:lnTo>
                <a:lnTo>
                  <a:pt x="0" y="496"/>
                </a:lnTo>
                <a:lnTo>
                  <a:pt x="0" y="422"/>
                </a:lnTo>
                <a:lnTo>
                  <a:pt x="9" y="422"/>
                </a:lnTo>
                <a:close/>
                <a:moveTo>
                  <a:pt x="9" y="533"/>
                </a:moveTo>
                <a:lnTo>
                  <a:pt x="9" y="602"/>
                </a:lnTo>
                <a:lnTo>
                  <a:pt x="9" y="601"/>
                </a:lnTo>
                <a:lnTo>
                  <a:pt x="10" y="606"/>
                </a:lnTo>
                <a:lnTo>
                  <a:pt x="1" y="607"/>
                </a:lnTo>
                <a:lnTo>
                  <a:pt x="0" y="602"/>
                </a:lnTo>
                <a:lnTo>
                  <a:pt x="0" y="533"/>
                </a:lnTo>
                <a:lnTo>
                  <a:pt x="9" y="533"/>
                </a:lnTo>
                <a:close/>
                <a:moveTo>
                  <a:pt x="20" y="639"/>
                </a:moveTo>
                <a:lnTo>
                  <a:pt x="23" y="646"/>
                </a:lnTo>
                <a:lnTo>
                  <a:pt x="23" y="646"/>
                </a:lnTo>
                <a:lnTo>
                  <a:pt x="33" y="658"/>
                </a:lnTo>
                <a:lnTo>
                  <a:pt x="32" y="657"/>
                </a:lnTo>
                <a:lnTo>
                  <a:pt x="45" y="668"/>
                </a:lnTo>
                <a:lnTo>
                  <a:pt x="44" y="667"/>
                </a:lnTo>
                <a:lnTo>
                  <a:pt x="58" y="675"/>
                </a:lnTo>
                <a:lnTo>
                  <a:pt x="57" y="675"/>
                </a:lnTo>
                <a:lnTo>
                  <a:pt x="73" y="680"/>
                </a:lnTo>
                <a:lnTo>
                  <a:pt x="70" y="688"/>
                </a:lnTo>
                <a:lnTo>
                  <a:pt x="54" y="683"/>
                </a:lnTo>
                <a:lnTo>
                  <a:pt x="39" y="675"/>
                </a:lnTo>
                <a:lnTo>
                  <a:pt x="26" y="664"/>
                </a:lnTo>
                <a:lnTo>
                  <a:pt x="15" y="651"/>
                </a:lnTo>
                <a:lnTo>
                  <a:pt x="12" y="644"/>
                </a:lnTo>
                <a:lnTo>
                  <a:pt x="20" y="639"/>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1200"/>
          </a:p>
        </p:txBody>
      </p:sp>
      <p:cxnSp>
        <p:nvCxnSpPr>
          <p:cNvPr id="42" name="Straight Connector 41"/>
          <p:cNvCxnSpPr>
            <a:cxnSpLocks/>
            <a:endCxn id="28" idx="0"/>
          </p:cNvCxnSpPr>
          <p:nvPr/>
        </p:nvCxnSpPr>
        <p:spPr bwMode="auto">
          <a:xfrm flipH="1">
            <a:off x="1789384" y="2862168"/>
            <a:ext cx="449372" cy="103925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3" name="Straight Connector 42"/>
          <p:cNvCxnSpPr>
            <a:cxnSpLocks/>
          </p:cNvCxnSpPr>
          <p:nvPr/>
        </p:nvCxnSpPr>
        <p:spPr bwMode="auto">
          <a:xfrm>
            <a:off x="3338891" y="2862168"/>
            <a:ext cx="481302" cy="102876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4" name="Rectangle 43"/>
          <p:cNvSpPr/>
          <p:nvPr/>
        </p:nvSpPr>
        <p:spPr bwMode="auto">
          <a:xfrm>
            <a:off x="6827987" y="2620469"/>
            <a:ext cx="432048" cy="424664"/>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Rectangle 25"/>
          <p:cNvSpPr>
            <a:spLocks noChangeArrowheads="1"/>
          </p:cNvSpPr>
          <p:nvPr/>
        </p:nvSpPr>
        <p:spPr bwMode="auto">
          <a:xfrm>
            <a:off x="4658027" y="3481222"/>
            <a:ext cx="988682" cy="353406"/>
          </a:xfrm>
          <a:prstGeom prst="rect">
            <a:avLst/>
          </a:prstGeom>
          <a:noFill/>
          <a:ln w="1746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46" name="Oval 45"/>
          <p:cNvSpPr/>
          <p:nvPr/>
        </p:nvSpPr>
        <p:spPr bwMode="auto">
          <a:xfrm>
            <a:off x="5888181" y="2605869"/>
            <a:ext cx="432246" cy="456438"/>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TextBox 46"/>
          <p:cNvSpPr txBox="1"/>
          <p:nvPr/>
        </p:nvSpPr>
        <p:spPr>
          <a:xfrm>
            <a:off x="5940924" y="2424977"/>
            <a:ext cx="356188" cy="707886"/>
          </a:xfrm>
          <a:prstGeom prst="rect">
            <a:avLst/>
          </a:prstGeom>
          <a:noFill/>
        </p:spPr>
        <p:txBody>
          <a:bodyPr wrap="none" rtlCol="0">
            <a:spAutoFit/>
          </a:bodyPr>
          <a:lstStyle/>
          <a:p>
            <a:r>
              <a:rPr lang="en-US" sz="4000" dirty="0">
                <a:solidFill>
                  <a:schemeClr val="tx1"/>
                </a:solidFill>
              </a:rPr>
              <a:t>-</a:t>
            </a:r>
          </a:p>
        </p:txBody>
      </p:sp>
      <p:sp>
        <p:nvSpPr>
          <p:cNvPr id="48" name="TextBox 47"/>
          <p:cNvSpPr txBox="1"/>
          <p:nvPr/>
        </p:nvSpPr>
        <p:spPr>
          <a:xfrm>
            <a:off x="4650680" y="3468651"/>
            <a:ext cx="986167" cy="338554"/>
          </a:xfrm>
          <a:prstGeom prst="rect">
            <a:avLst/>
          </a:prstGeom>
          <a:noFill/>
        </p:spPr>
        <p:txBody>
          <a:bodyPr wrap="none" rtlCol="0">
            <a:spAutoFit/>
          </a:bodyPr>
          <a:lstStyle/>
          <a:p>
            <a:r>
              <a:rPr lang="en-US" sz="1600" dirty="0">
                <a:solidFill>
                  <a:schemeClr val="tx1"/>
                </a:solidFill>
              </a:rPr>
              <a:t>correlator</a:t>
            </a:r>
          </a:p>
        </p:txBody>
      </p:sp>
      <p:cxnSp>
        <p:nvCxnSpPr>
          <p:cNvPr id="49" name="Straight Connector 48"/>
          <p:cNvCxnSpPr>
            <a:cxnSpLocks/>
          </p:cNvCxnSpPr>
          <p:nvPr/>
        </p:nvCxnSpPr>
        <p:spPr bwMode="auto">
          <a:xfrm>
            <a:off x="4360280" y="2843703"/>
            <a:ext cx="0" cy="82013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0" name="Straight Arrow Connector 49"/>
          <p:cNvCxnSpPr/>
          <p:nvPr/>
        </p:nvCxnSpPr>
        <p:spPr bwMode="auto">
          <a:xfrm>
            <a:off x="4360280" y="3657925"/>
            <a:ext cx="2923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1" name="Straight Connector 50"/>
          <p:cNvCxnSpPr>
            <a:cxnSpLocks/>
          </p:cNvCxnSpPr>
          <p:nvPr/>
        </p:nvCxnSpPr>
        <p:spPr bwMode="auto">
          <a:xfrm>
            <a:off x="5646709" y="3563783"/>
            <a:ext cx="44176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2" name="Straight Arrow Connector 51"/>
          <p:cNvCxnSpPr>
            <a:cxnSpLocks/>
          </p:cNvCxnSpPr>
          <p:nvPr/>
        </p:nvCxnSpPr>
        <p:spPr bwMode="auto">
          <a:xfrm flipH="1" flipV="1">
            <a:off x="6088472" y="3062307"/>
            <a:ext cx="3741" cy="4896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3" name="Straight Arrow Connector 52"/>
          <p:cNvCxnSpPr>
            <a:cxnSpLocks/>
          </p:cNvCxnSpPr>
          <p:nvPr/>
        </p:nvCxnSpPr>
        <p:spPr bwMode="auto">
          <a:xfrm flipV="1">
            <a:off x="7260035" y="2832813"/>
            <a:ext cx="519789" cy="2"/>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54" name="Straight Connector 53"/>
          <p:cNvCxnSpPr>
            <a:cxnSpLocks/>
          </p:cNvCxnSpPr>
          <p:nvPr/>
        </p:nvCxnSpPr>
        <p:spPr bwMode="auto">
          <a:xfrm flipV="1">
            <a:off x="5652120" y="3720039"/>
            <a:ext cx="1388151" cy="418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5" name="Straight Arrow Connector 54"/>
          <p:cNvCxnSpPr>
            <a:cxnSpLocks/>
          </p:cNvCxnSpPr>
          <p:nvPr/>
        </p:nvCxnSpPr>
        <p:spPr bwMode="auto">
          <a:xfrm flipV="1">
            <a:off x="6320427" y="2843168"/>
            <a:ext cx="519789" cy="2"/>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56" name="Straight Arrow Connector 55"/>
          <p:cNvCxnSpPr/>
          <p:nvPr/>
        </p:nvCxnSpPr>
        <p:spPr bwMode="auto">
          <a:xfrm>
            <a:off x="6952568" y="2723668"/>
            <a:ext cx="0" cy="27699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7" name="TextBox 56"/>
          <p:cNvSpPr txBox="1"/>
          <p:nvPr/>
        </p:nvSpPr>
        <p:spPr>
          <a:xfrm>
            <a:off x="6952568" y="2662113"/>
            <a:ext cx="287258" cy="338554"/>
          </a:xfrm>
          <a:prstGeom prst="rect">
            <a:avLst/>
          </a:prstGeom>
          <a:noFill/>
        </p:spPr>
        <p:txBody>
          <a:bodyPr wrap="none" rtlCol="0">
            <a:spAutoFit/>
          </a:bodyPr>
          <a:lstStyle/>
          <a:p>
            <a:r>
              <a:rPr lang="en-US" sz="1600" dirty="0">
                <a:solidFill>
                  <a:schemeClr val="tx1"/>
                </a:solidFill>
              </a:rPr>
              <a:t>4</a:t>
            </a:r>
          </a:p>
        </p:txBody>
      </p:sp>
      <p:cxnSp>
        <p:nvCxnSpPr>
          <p:cNvPr id="58" name="Straight Arrow Connector 57"/>
          <p:cNvCxnSpPr>
            <a:cxnSpLocks/>
          </p:cNvCxnSpPr>
          <p:nvPr/>
        </p:nvCxnSpPr>
        <p:spPr bwMode="auto">
          <a:xfrm flipH="1" flipV="1">
            <a:off x="7040271" y="3059183"/>
            <a:ext cx="3740" cy="6608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9991341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4705204"/>
            <a:ext cx="7770813" cy="1770209"/>
          </a:xfrm>
        </p:spPr>
        <p:txBody>
          <a:bodyPr/>
          <a:lstStyle/>
          <a:p>
            <a:pPr>
              <a:buFont typeface="Arial" panose="020B0604020202020204" pitchFamily="34" charset="0"/>
              <a:buChar char="•"/>
            </a:pPr>
            <a:r>
              <a:rPr lang="en-US" dirty="0"/>
              <a:t>The gain by  removing noise is about 2-3 </a:t>
            </a:r>
            <a:r>
              <a:rPr lang="en-US" dirty="0" err="1"/>
              <a:t>dB.</a:t>
            </a:r>
            <a:r>
              <a:rPr lang="en-US" dirty="0"/>
              <a:t> Rather independent of the delay spread</a:t>
            </a:r>
          </a:p>
          <a:p>
            <a:pPr>
              <a:buFont typeface="Arial" panose="020B0604020202020204" pitchFamily="34" charset="0"/>
              <a:buChar char="•"/>
            </a:pPr>
            <a:r>
              <a:rPr lang="en-US" dirty="0"/>
              <a:t>For (unreasonably) large delay spread, one can expect it could potentially degrade, but not for practical values</a:t>
            </a:r>
          </a:p>
        </p:txBody>
      </p:sp>
      <p:sp>
        <p:nvSpPr>
          <p:cNvPr id="3" name="Title 2"/>
          <p:cNvSpPr>
            <a:spLocks noGrp="1"/>
          </p:cNvSpPr>
          <p:nvPr>
            <p:ph type="title"/>
          </p:nvPr>
        </p:nvSpPr>
        <p:spPr>
          <a:xfrm>
            <a:off x="685800" y="685800"/>
            <a:ext cx="7770813" cy="1065213"/>
          </a:xfrm>
        </p:spPr>
        <p:txBody>
          <a:bodyPr/>
          <a:lstStyle/>
          <a:p>
            <a:r>
              <a:rPr lang="en-US" dirty="0"/>
              <a:t>Impact of channel selective filter</a:t>
            </a:r>
          </a:p>
        </p:txBody>
      </p:sp>
      <p:sp>
        <p:nvSpPr>
          <p:cNvPr id="4" name="Date Placeholder 3"/>
          <p:cNvSpPr>
            <a:spLocks noGrp="1"/>
          </p:cNvSpPr>
          <p:nvPr>
            <p:ph type="dt" idx="10"/>
          </p:nvPr>
        </p:nvSpPr>
        <p:spPr>
          <a:xfrm>
            <a:off x="696912" y="333375"/>
            <a:ext cx="1874823" cy="273050"/>
          </a:xfrm>
        </p:spPr>
        <p:txBody>
          <a:bodyPr/>
          <a:lstStyle/>
          <a:p>
            <a:r>
              <a:rPr lang="en-US"/>
              <a:t>May 2017</a:t>
            </a:r>
            <a:endParaRPr lang="en-GB" dirty="0"/>
          </a:p>
        </p:txBody>
      </p:sp>
      <p:sp>
        <p:nvSpPr>
          <p:cNvPr id="5" name="Footer Placeholder 4"/>
          <p:cNvSpPr>
            <a:spLocks noGrp="1"/>
          </p:cNvSpPr>
          <p:nvPr>
            <p:ph type="ftr" idx="11"/>
          </p:nvPr>
        </p:nvSpPr>
        <p:spPr>
          <a:xfrm>
            <a:off x="5357818" y="6475413"/>
            <a:ext cx="3184520" cy="180975"/>
          </a:xfrm>
        </p:spPr>
        <p:txBody>
          <a:bodyPr/>
          <a:lstStyle/>
          <a:p>
            <a:r>
              <a:rPr lang="fr-FR"/>
              <a:t>Leif Wilhelmsson, Ericsson</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D09C756B-EB39-4236-ADBB-73052B179AE4}" type="slidenum">
              <a:rPr lang="en-GB" smtClean="0"/>
              <a:pPr/>
              <a:t>16</a:t>
            </a:fld>
            <a:endParaRPr lang="en-GB"/>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71734" y="1556528"/>
            <a:ext cx="4198235" cy="3148676"/>
          </a:xfrm>
          <a:prstGeom prst="rect">
            <a:avLst/>
          </a:prstGeom>
        </p:spPr>
      </p:pic>
    </p:spTree>
    <p:extLst>
      <p:ext uri="{BB962C8B-B14F-4D97-AF65-F5344CB8AC3E}">
        <p14:creationId xmlns:p14="http://schemas.microsoft.com/office/powerpoint/2010/main" val="95496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2" y="4102745"/>
            <a:ext cx="7770813" cy="1862278"/>
          </a:xfrm>
        </p:spPr>
        <p:txBody>
          <a:bodyPr/>
          <a:lstStyle/>
          <a:p>
            <a:pPr>
              <a:buFont typeface="Arial" panose="020B0604020202020204" pitchFamily="34" charset="0"/>
              <a:buChar char="•"/>
            </a:pPr>
            <a:r>
              <a:rPr lang="en-US" dirty="0"/>
              <a:t>As a simple test, 6 + 7 sub-carriers were allocated to the WUS, about 10 MHz apart</a:t>
            </a:r>
          </a:p>
          <a:p>
            <a:pPr>
              <a:buFont typeface="Arial" panose="020B0604020202020204" pitchFamily="34" charset="0"/>
              <a:buChar char="•"/>
            </a:pPr>
            <a:r>
              <a:rPr lang="en-US" dirty="0"/>
              <a:t>The gain from the diversity is seen when the delay spread is small</a:t>
            </a:r>
          </a:p>
          <a:p>
            <a:pPr>
              <a:buFont typeface="Arial" panose="020B0604020202020204" pitchFamily="34" charset="0"/>
              <a:buChar char="•"/>
            </a:pPr>
            <a:r>
              <a:rPr lang="en-US" dirty="0"/>
              <a:t>Using the idea in [4], and multiplexing the WUS with data using OFDMA, this is easily achieved…</a:t>
            </a:r>
          </a:p>
        </p:txBody>
      </p:sp>
      <p:sp>
        <p:nvSpPr>
          <p:cNvPr id="3" name="Title 2"/>
          <p:cNvSpPr>
            <a:spLocks noGrp="1"/>
          </p:cNvSpPr>
          <p:nvPr>
            <p:ph type="title"/>
          </p:nvPr>
        </p:nvSpPr>
        <p:spPr>
          <a:xfrm>
            <a:off x="685800" y="685800"/>
            <a:ext cx="7770813" cy="1065213"/>
          </a:xfrm>
        </p:spPr>
        <p:txBody>
          <a:bodyPr/>
          <a:lstStyle/>
          <a:p>
            <a:r>
              <a:rPr lang="en-US" dirty="0"/>
              <a:t>Non-contiguous sub-carrier allocation</a:t>
            </a:r>
          </a:p>
        </p:txBody>
      </p:sp>
      <p:sp>
        <p:nvSpPr>
          <p:cNvPr id="4" name="Date Placeholder 3"/>
          <p:cNvSpPr>
            <a:spLocks noGrp="1"/>
          </p:cNvSpPr>
          <p:nvPr>
            <p:ph type="dt" idx="10"/>
          </p:nvPr>
        </p:nvSpPr>
        <p:spPr>
          <a:xfrm>
            <a:off x="696912" y="333375"/>
            <a:ext cx="1874823" cy="273050"/>
          </a:xfrm>
        </p:spPr>
        <p:txBody>
          <a:bodyPr/>
          <a:lstStyle/>
          <a:p>
            <a:r>
              <a:rPr lang="en-US"/>
              <a:t>May 2017</a:t>
            </a:r>
            <a:endParaRPr lang="en-GB" dirty="0"/>
          </a:p>
        </p:txBody>
      </p:sp>
      <p:sp>
        <p:nvSpPr>
          <p:cNvPr id="5" name="Footer Placeholder 4"/>
          <p:cNvSpPr>
            <a:spLocks noGrp="1"/>
          </p:cNvSpPr>
          <p:nvPr>
            <p:ph type="ftr" idx="11"/>
          </p:nvPr>
        </p:nvSpPr>
        <p:spPr>
          <a:xfrm>
            <a:off x="5357818" y="6475413"/>
            <a:ext cx="3184520" cy="180975"/>
          </a:xfrm>
        </p:spPr>
        <p:txBody>
          <a:bodyPr/>
          <a:lstStyle/>
          <a:p>
            <a:r>
              <a:rPr lang="fr-FR"/>
              <a:t>Leif Wilhelmsson, Ericsson</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D09C756B-EB39-4236-ADBB-73052B179AE4}" type="slidenum">
              <a:rPr lang="en-GB" smtClean="0"/>
              <a:pPr/>
              <a:t>17</a:t>
            </a:fld>
            <a:endParaRPr lang="en-GB"/>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3254" y="1456064"/>
            <a:ext cx="3582037" cy="2686528"/>
          </a:xfrm>
          <a:prstGeom prst="rect">
            <a:avLst/>
          </a:prstGeom>
        </p:spPr>
      </p:pic>
      <p:sp>
        <p:nvSpPr>
          <p:cNvPr id="8" name="Trapezoid 7"/>
          <p:cNvSpPr/>
          <p:nvPr/>
        </p:nvSpPr>
        <p:spPr bwMode="auto">
          <a:xfrm>
            <a:off x="5356982" y="2443971"/>
            <a:ext cx="367146" cy="500549"/>
          </a:xfrm>
          <a:prstGeom prst="trapezoid">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p:txBody>
      </p:sp>
      <p:cxnSp>
        <p:nvCxnSpPr>
          <p:cNvPr id="11" name="Straight Arrow Connector 10"/>
          <p:cNvCxnSpPr>
            <a:cxnSpLocks/>
          </p:cNvCxnSpPr>
          <p:nvPr/>
        </p:nvCxnSpPr>
        <p:spPr bwMode="auto">
          <a:xfrm>
            <a:off x="4508894" y="2948259"/>
            <a:ext cx="4391891"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5" name="TextBox 24"/>
          <p:cNvSpPr txBox="1"/>
          <p:nvPr/>
        </p:nvSpPr>
        <p:spPr>
          <a:xfrm>
            <a:off x="6441085" y="2536334"/>
            <a:ext cx="338554" cy="461665"/>
          </a:xfrm>
          <a:prstGeom prst="rect">
            <a:avLst/>
          </a:prstGeom>
          <a:noFill/>
        </p:spPr>
        <p:txBody>
          <a:bodyPr wrap="square" rtlCol="0">
            <a:spAutoFit/>
          </a:bodyPr>
          <a:lstStyle/>
          <a:p>
            <a:r>
              <a:rPr lang="sv-SE" dirty="0">
                <a:solidFill>
                  <a:schemeClr val="tx1"/>
                </a:solidFill>
              </a:rPr>
              <a:t>5</a:t>
            </a:r>
            <a:endParaRPr lang="en-US" dirty="0">
              <a:solidFill>
                <a:schemeClr val="tx1"/>
              </a:solidFill>
            </a:endParaRPr>
          </a:p>
        </p:txBody>
      </p:sp>
      <p:sp>
        <p:nvSpPr>
          <p:cNvPr id="27" name="TextBox 26"/>
          <p:cNvSpPr txBox="1"/>
          <p:nvPr/>
        </p:nvSpPr>
        <p:spPr>
          <a:xfrm>
            <a:off x="5364088" y="2535573"/>
            <a:ext cx="338554" cy="461665"/>
          </a:xfrm>
          <a:prstGeom prst="rect">
            <a:avLst/>
          </a:prstGeom>
          <a:noFill/>
        </p:spPr>
        <p:txBody>
          <a:bodyPr wrap="square" rtlCol="0">
            <a:spAutoFit/>
          </a:bodyPr>
          <a:lstStyle/>
          <a:p>
            <a:endParaRPr lang="en-US" dirty="0">
              <a:solidFill>
                <a:schemeClr val="tx1"/>
              </a:solidFill>
            </a:endParaRPr>
          </a:p>
        </p:txBody>
      </p:sp>
      <p:sp>
        <p:nvSpPr>
          <p:cNvPr id="28" name="Trapezoid 27"/>
          <p:cNvSpPr/>
          <p:nvPr/>
        </p:nvSpPr>
        <p:spPr bwMode="auto">
          <a:xfrm>
            <a:off x="6195974" y="2460769"/>
            <a:ext cx="798243" cy="487490"/>
          </a:xfrm>
          <a:prstGeom prst="trapezoid">
            <a:avLst/>
          </a:prstGeom>
          <a:solidFill>
            <a:srgbClr val="00B0F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p:txBody>
      </p:sp>
      <p:sp>
        <p:nvSpPr>
          <p:cNvPr id="43" name="Trapezoid 42"/>
          <p:cNvSpPr/>
          <p:nvPr/>
        </p:nvSpPr>
        <p:spPr bwMode="auto">
          <a:xfrm>
            <a:off x="7510763" y="2443971"/>
            <a:ext cx="367146" cy="500549"/>
          </a:xfrm>
          <a:prstGeom prst="trapezoid">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p:txBody>
      </p:sp>
      <p:sp>
        <p:nvSpPr>
          <p:cNvPr id="44" name="TextBox 43"/>
          <p:cNvSpPr txBox="1"/>
          <p:nvPr/>
        </p:nvSpPr>
        <p:spPr>
          <a:xfrm>
            <a:off x="7517869" y="2535573"/>
            <a:ext cx="338554" cy="461665"/>
          </a:xfrm>
          <a:prstGeom prst="rect">
            <a:avLst/>
          </a:prstGeom>
          <a:noFill/>
        </p:spPr>
        <p:txBody>
          <a:bodyPr wrap="square" rtlCol="0">
            <a:spAutoFit/>
          </a:bodyPr>
          <a:lstStyle/>
          <a:p>
            <a:endParaRPr lang="en-US" dirty="0">
              <a:solidFill>
                <a:schemeClr val="tx1"/>
              </a:solidFill>
            </a:endParaRPr>
          </a:p>
        </p:txBody>
      </p:sp>
      <p:cxnSp>
        <p:nvCxnSpPr>
          <p:cNvPr id="46" name="Straight Arrow Connector 45"/>
          <p:cNvCxnSpPr>
            <a:cxnSpLocks/>
          </p:cNvCxnSpPr>
          <p:nvPr/>
        </p:nvCxnSpPr>
        <p:spPr bwMode="auto">
          <a:xfrm>
            <a:off x="5540555" y="3501008"/>
            <a:ext cx="2153781" cy="0"/>
          </a:xfrm>
          <a:prstGeom prst="straightConnector1">
            <a:avLst/>
          </a:prstGeom>
          <a:solidFill>
            <a:srgbClr val="00B8FF"/>
          </a:solidFill>
          <a:ln w="25400" cap="flat" cmpd="sng" algn="ctr">
            <a:solidFill>
              <a:schemeClr val="tx1"/>
            </a:solidFill>
            <a:prstDash val="solid"/>
            <a:round/>
            <a:headEnd type="triangle" w="med" len="med"/>
            <a:tailEnd type="triangle"/>
          </a:ln>
          <a:effectLst/>
        </p:spPr>
      </p:cxnSp>
      <p:sp>
        <p:nvSpPr>
          <p:cNvPr id="48" name="TextBox 47"/>
          <p:cNvSpPr txBox="1"/>
          <p:nvPr/>
        </p:nvSpPr>
        <p:spPr>
          <a:xfrm>
            <a:off x="6009075" y="3106897"/>
            <a:ext cx="1202573" cy="461665"/>
          </a:xfrm>
          <a:prstGeom prst="rect">
            <a:avLst/>
          </a:prstGeom>
          <a:noFill/>
        </p:spPr>
        <p:txBody>
          <a:bodyPr wrap="none" rtlCol="0">
            <a:spAutoFit/>
          </a:bodyPr>
          <a:lstStyle/>
          <a:p>
            <a:r>
              <a:rPr lang="en-US" dirty="0">
                <a:solidFill>
                  <a:schemeClr val="tx1"/>
                </a:solidFill>
              </a:rPr>
              <a:t>10 MHz</a:t>
            </a:r>
          </a:p>
        </p:txBody>
      </p:sp>
      <p:sp>
        <p:nvSpPr>
          <p:cNvPr id="50" name="TextBox 49"/>
          <p:cNvSpPr txBox="1"/>
          <p:nvPr/>
        </p:nvSpPr>
        <p:spPr>
          <a:xfrm>
            <a:off x="6348873" y="2513798"/>
            <a:ext cx="492443" cy="461665"/>
          </a:xfrm>
          <a:prstGeom prst="rect">
            <a:avLst/>
          </a:prstGeom>
          <a:noFill/>
        </p:spPr>
        <p:txBody>
          <a:bodyPr wrap="none" rtlCol="0">
            <a:spAutoFit/>
          </a:bodyPr>
          <a:lstStyle/>
          <a:p>
            <a:r>
              <a:rPr lang="en-US" dirty="0">
                <a:solidFill>
                  <a:schemeClr val="tx1"/>
                </a:solidFill>
              </a:rPr>
              <a:t>13</a:t>
            </a:r>
          </a:p>
        </p:txBody>
      </p:sp>
      <p:sp>
        <p:nvSpPr>
          <p:cNvPr id="51" name="TextBox 50"/>
          <p:cNvSpPr txBox="1"/>
          <p:nvPr/>
        </p:nvSpPr>
        <p:spPr>
          <a:xfrm rot="10800000" flipH="1" flipV="1">
            <a:off x="5383603" y="2482854"/>
            <a:ext cx="357107" cy="461665"/>
          </a:xfrm>
          <a:prstGeom prst="rect">
            <a:avLst/>
          </a:prstGeom>
          <a:noFill/>
        </p:spPr>
        <p:txBody>
          <a:bodyPr wrap="square" rtlCol="0">
            <a:spAutoFit/>
          </a:bodyPr>
          <a:lstStyle/>
          <a:p>
            <a:r>
              <a:rPr lang="en-US" dirty="0">
                <a:solidFill>
                  <a:schemeClr val="tx1"/>
                </a:solidFill>
              </a:rPr>
              <a:t>6</a:t>
            </a:r>
          </a:p>
        </p:txBody>
      </p:sp>
      <p:sp>
        <p:nvSpPr>
          <p:cNvPr id="52" name="TextBox 51"/>
          <p:cNvSpPr txBox="1"/>
          <p:nvPr/>
        </p:nvSpPr>
        <p:spPr>
          <a:xfrm rot="10800000" flipH="1" flipV="1">
            <a:off x="7539568" y="2463084"/>
            <a:ext cx="414477" cy="461665"/>
          </a:xfrm>
          <a:prstGeom prst="rect">
            <a:avLst/>
          </a:prstGeom>
          <a:noFill/>
        </p:spPr>
        <p:txBody>
          <a:bodyPr wrap="square" rtlCol="0">
            <a:spAutoFit/>
          </a:bodyPr>
          <a:lstStyle/>
          <a:p>
            <a:r>
              <a:rPr lang="en-US" dirty="0">
                <a:solidFill>
                  <a:schemeClr val="tx1"/>
                </a:solidFill>
              </a:rPr>
              <a:t>7</a:t>
            </a:r>
          </a:p>
        </p:txBody>
      </p:sp>
    </p:spTree>
    <p:extLst>
      <p:ext uri="{BB962C8B-B14F-4D97-AF65-F5344CB8AC3E}">
        <p14:creationId xmlns:p14="http://schemas.microsoft.com/office/powerpoint/2010/main" val="1929577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89649" y="1037036"/>
            <a:ext cx="7494588" cy="814028"/>
          </a:xfrm>
        </p:spPr>
        <p:txBody>
          <a:bodyPr/>
          <a:lstStyle/>
          <a:p>
            <a:r>
              <a:rPr lang="en-US" dirty="0"/>
              <a:t>Conclusions</a:t>
            </a:r>
          </a:p>
        </p:txBody>
      </p:sp>
      <p:sp>
        <p:nvSpPr>
          <p:cNvPr id="4" name="Content Placeholder 3"/>
          <p:cNvSpPr>
            <a:spLocks noGrp="1"/>
          </p:cNvSpPr>
          <p:nvPr>
            <p:ph idx="1"/>
          </p:nvPr>
        </p:nvSpPr>
        <p:spPr/>
        <p:txBody>
          <a:bodyPr/>
          <a:lstStyle/>
          <a:p>
            <a:pPr>
              <a:buFont typeface="Arial" panose="020B0604020202020204" pitchFamily="34" charset="0"/>
              <a:buChar char="•"/>
            </a:pPr>
            <a:r>
              <a:rPr lang="en-US" dirty="0"/>
              <a:t>ISI not a problem for expected delay spreads, say below 500ns RMS for data rate of 250kb/s. This is very much in-line with the 10% rule-of-thumb</a:t>
            </a:r>
          </a:p>
          <a:p>
            <a:pPr>
              <a:buFont typeface="Arial" panose="020B0604020202020204" pitchFamily="34" charset="0"/>
              <a:buChar char="•"/>
            </a:pPr>
            <a:r>
              <a:rPr lang="en-US" dirty="0"/>
              <a:t>What instead potentially is more of a problem is that the  channel may be non-selective and by that require a larger fading margin than the 20 MHz data signal</a:t>
            </a:r>
            <a:endParaRPr lang="en-US" i="1" dirty="0"/>
          </a:p>
          <a:p>
            <a:pPr>
              <a:buFont typeface="Arial" panose="020B0604020202020204" pitchFamily="34" charset="0"/>
              <a:buChar char="•"/>
            </a:pPr>
            <a:r>
              <a:rPr lang="en-US" dirty="0"/>
              <a:t>Waveform optimization does not seem justified due to ISI, as we are far from where it seems to be a problem</a:t>
            </a:r>
          </a:p>
          <a:p>
            <a:pPr>
              <a:buFont typeface="Arial" panose="020B0604020202020204" pitchFamily="34" charset="0"/>
              <a:buChar char="•"/>
            </a:pPr>
            <a:r>
              <a:rPr lang="en-US" dirty="0"/>
              <a:t>Estimation of the threshold seems to be the major imperfection, which speaks in favor for Manchester Coding</a:t>
            </a:r>
          </a:p>
        </p:txBody>
      </p:sp>
    </p:spTree>
    <p:extLst>
      <p:ext uri="{BB962C8B-B14F-4D97-AF65-F5344CB8AC3E}">
        <p14:creationId xmlns:p14="http://schemas.microsoft.com/office/powerpoint/2010/main" val="24099981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755576" y="1700808"/>
            <a:ext cx="7772400" cy="4208463"/>
          </a:xfrm>
          <a:ln/>
        </p:spPr>
        <p:txBody>
          <a:bodyPr>
            <a:normAutofit lnSpcReduction="10000"/>
          </a:bodyPr>
          <a:lstStyle/>
          <a:p>
            <a:pPr marL="457200" indent="-457200">
              <a:buFont typeface="+mj-lt"/>
              <a:buAutoNum type="arabicPeriod"/>
            </a:pPr>
            <a:r>
              <a:rPr lang="en-US" dirty="0"/>
              <a:t>11-17/0365r0 “Regulations and Noise Figure – Impact on SNR”, Steve </a:t>
            </a:r>
            <a:r>
              <a:rPr lang="en-US" dirty="0" err="1"/>
              <a:t>Shellhammer</a:t>
            </a:r>
            <a:r>
              <a:rPr lang="en-US" dirty="0"/>
              <a:t> and bin Tian</a:t>
            </a:r>
          </a:p>
          <a:p>
            <a:pPr marL="457200" indent="-457200">
              <a:buFont typeface="+mj-lt"/>
              <a:buAutoNum type="arabicPeriod"/>
            </a:pPr>
            <a:r>
              <a:rPr lang="en-US" dirty="0"/>
              <a:t>11-17/0376r0, “Waveform Generation for Waveform Coding,” </a:t>
            </a:r>
            <a:r>
              <a:rPr lang="en-US" dirty="0" err="1"/>
              <a:t>Junghoon</a:t>
            </a:r>
            <a:r>
              <a:rPr lang="en-US" dirty="0"/>
              <a:t> Suh</a:t>
            </a:r>
          </a:p>
          <a:p>
            <a:pPr marL="457200" indent="-457200">
              <a:buFont typeface="+mj-lt"/>
              <a:buAutoNum type="arabicPeriod"/>
            </a:pPr>
            <a:r>
              <a:rPr lang="en-US" dirty="0"/>
              <a:t>11-17/0188r4 “Simulation Scenario and Evaluation Methodology”, </a:t>
            </a:r>
            <a:r>
              <a:rPr lang="en-US" dirty="0" err="1"/>
              <a:t>Shahrnaz</a:t>
            </a:r>
            <a:r>
              <a:rPr lang="en-US" dirty="0"/>
              <a:t> </a:t>
            </a:r>
            <a:r>
              <a:rPr lang="en-US" dirty="0" err="1"/>
              <a:t>Azizi</a:t>
            </a:r>
            <a:r>
              <a:rPr lang="en-US" dirty="0"/>
              <a:t> et al.</a:t>
            </a:r>
          </a:p>
          <a:p>
            <a:pPr marL="457200" indent="-457200">
              <a:buFont typeface="+mj-lt"/>
              <a:buAutoNum type="arabicPeriod"/>
            </a:pPr>
            <a:r>
              <a:rPr lang="en-US" dirty="0"/>
              <a:t>11-17/0365r0 “</a:t>
            </a:r>
            <a:r>
              <a:rPr lang="en-GB" dirty="0"/>
              <a:t>Concurrent transmission of data and a wake-up signal in 802.11ax – Follow-up”, Leif Wilhelmsson and Miguel Lopez</a:t>
            </a:r>
            <a:br>
              <a:rPr lang="en-GB" sz="2000" dirty="0"/>
            </a:br>
            <a:br>
              <a:rPr lang="en-GB" sz="2000" dirty="0"/>
            </a:br>
            <a:endParaRPr lang="en-US" sz="2000" b="0" dirty="0"/>
          </a:p>
          <a:p>
            <a:pPr marL="457200" indent="-457200">
              <a:buFont typeface="+mj-lt"/>
              <a:buAutoNum type="arabicPeriod"/>
            </a:pPr>
            <a:endParaRPr lang="en-US" altLang="ko-KR" sz="2000" b="0" dirty="0"/>
          </a:p>
          <a:p>
            <a:pPr marL="0" indent="0"/>
            <a:endParaRPr lang="en-GB"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a:xfrm>
            <a:off x="6215074" y="6475413"/>
            <a:ext cx="2327264" cy="180975"/>
          </a:xfrm>
        </p:spPr>
        <p:txBody>
          <a:bodyPr/>
          <a:lstStyle/>
          <a:p>
            <a:r>
              <a:rPr lang="fr-FR"/>
              <a:t>Leif Wilhelmsson, Ericsson</a:t>
            </a:r>
            <a:endParaRPr lang="en-GB" dirty="0"/>
          </a:p>
        </p:txBody>
      </p:sp>
      <p:sp>
        <p:nvSpPr>
          <p:cNvPr id="4" name="Date Placeholder 3"/>
          <p:cNvSpPr>
            <a:spLocks noGrp="1"/>
          </p:cNvSpPr>
          <p:nvPr>
            <p:ph type="dt" idx="15"/>
          </p:nvPr>
        </p:nvSpPr>
        <p:spPr>
          <a:xfrm>
            <a:off x="714348" y="347638"/>
            <a:ext cx="2374889" cy="273050"/>
          </a:xfrm>
        </p:spPr>
        <p:txBody>
          <a:bodyPr/>
          <a:lstStyle/>
          <a:p>
            <a:r>
              <a:rPr lang="en-US"/>
              <a:t>May 2017</a:t>
            </a:r>
            <a:endParaRPr lang="en-GB" dirty="0"/>
          </a:p>
        </p:txBody>
      </p:sp>
    </p:spTree>
    <p:extLst>
      <p:ext uri="{BB962C8B-B14F-4D97-AF65-F5344CB8AC3E}">
        <p14:creationId xmlns:p14="http://schemas.microsoft.com/office/powerpoint/2010/main" val="1860339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dirty="0"/>
              <a:t>Abstract</a:t>
            </a:r>
          </a:p>
        </p:txBody>
      </p:sp>
      <p:sp>
        <p:nvSpPr>
          <p:cNvPr id="3" name="Content Placeholder 2"/>
          <p:cNvSpPr>
            <a:spLocks noGrp="1"/>
          </p:cNvSpPr>
          <p:nvPr>
            <p:ph idx="1"/>
          </p:nvPr>
        </p:nvSpPr>
        <p:spPr>
          <a:xfrm>
            <a:off x="685800" y="1981200"/>
            <a:ext cx="7770813" cy="4419600"/>
          </a:xfrm>
        </p:spPr>
        <p:txBody>
          <a:bodyPr/>
          <a:lstStyle/>
          <a:p>
            <a:pPr>
              <a:buFont typeface="Arial" panose="020B0604020202020204" pitchFamily="34" charset="0"/>
              <a:buChar char="•"/>
            </a:pPr>
            <a:r>
              <a:rPr lang="en-US" sz="2000" dirty="0"/>
              <a:t>The performance in frequency selective channels is simulated to obtain a feeling for robustness to ISI in general and how different parameters impact this robustness</a:t>
            </a:r>
          </a:p>
          <a:p>
            <a:pPr>
              <a:buFont typeface="Arial" panose="020B0604020202020204" pitchFamily="34" charset="0"/>
              <a:buChar char="•"/>
            </a:pPr>
            <a:r>
              <a:rPr lang="en-US" sz="2000" dirty="0"/>
              <a:t>A relatively simple but flexible channel model is used </a:t>
            </a:r>
          </a:p>
          <a:p>
            <a:pPr>
              <a:buFont typeface="Arial" panose="020B0604020202020204" pitchFamily="34" charset="0"/>
              <a:buChar char="•"/>
            </a:pPr>
            <a:r>
              <a:rPr lang="en-US" sz="2000" dirty="0"/>
              <a:t>The results show that ISI is not a problem for the wake-up signal (WUS) when the symbol rate is 250 kb/s, which agrees well with what can be expected from rule-of-thumbs</a:t>
            </a:r>
          </a:p>
          <a:p>
            <a:pPr>
              <a:buFont typeface="Arial" panose="020B0604020202020204" pitchFamily="34" charset="0"/>
              <a:buChar char="•"/>
            </a:pPr>
            <a:r>
              <a:rPr lang="en-US" sz="2000" dirty="0"/>
              <a:t>The loss in frequency diversity for a 4 MHz WUS compared to a 20 MHz signal is also studies and found to be around 2-3 dB for a 4 MHz WUS at 10% “outage”, but significantly more if higher demands are required</a:t>
            </a:r>
          </a:p>
        </p:txBody>
      </p:sp>
      <p:sp>
        <p:nvSpPr>
          <p:cNvPr id="4" name="Slide Number Placeholder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1"/>
          </p:nvPr>
        </p:nvSpPr>
        <p:spPr>
          <a:xfrm>
            <a:off x="5357818" y="6475413"/>
            <a:ext cx="3184520" cy="180975"/>
          </a:xfrm>
          <a:prstGeom prst="rect">
            <a:avLst/>
          </a:prstGeom>
        </p:spPr>
        <p:txBody>
          <a:bodyPr/>
          <a:lstStyle/>
          <a:p>
            <a:r>
              <a:rPr lang="en-GB" dirty="0"/>
              <a:t>Leif Wilhelmsson, Ericsson</a:t>
            </a:r>
          </a:p>
        </p:txBody>
      </p:sp>
      <p:sp>
        <p:nvSpPr>
          <p:cNvPr id="6" name="Date Placeholder 5"/>
          <p:cNvSpPr>
            <a:spLocks noGrp="1"/>
          </p:cNvSpPr>
          <p:nvPr>
            <p:ph type="dt" idx="10"/>
          </p:nvPr>
        </p:nvSpPr>
        <p:spPr>
          <a:xfrm>
            <a:off x="696912" y="333375"/>
            <a:ext cx="1874823" cy="273050"/>
          </a:xfrm>
          <a:prstGeom prst="rect">
            <a:avLst/>
          </a:prstGeom>
        </p:spPr>
        <p:txBody>
          <a:bodyPr/>
          <a:lstStyle/>
          <a:p>
            <a:r>
              <a:rPr lang="en-US"/>
              <a:t>May 2017</a:t>
            </a:r>
            <a:endParaRPr lang="en-GB" dirty="0"/>
          </a:p>
        </p:txBody>
      </p:sp>
    </p:spTree>
    <p:extLst>
      <p:ext uri="{BB962C8B-B14F-4D97-AF65-F5344CB8AC3E}">
        <p14:creationId xmlns:p14="http://schemas.microsoft.com/office/powerpoint/2010/main" val="1837101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56259"/>
            <a:ext cx="7770813" cy="1065213"/>
          </a:xfrm>
        </p:spPr>
        <p:txBody>
          <a:bodyPr/>
          <a:lstStyle/>
          <a:p>
            <a:r>
              <a:rPr lang="en-US" dirty="0"/>
              <a:t>Outline</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sv-SE" dirty="0"/>
              <a:t>Motivation</a:t>
            </a:r>
          </a:p>
          <a:p>
            <a:pPr>
              <a:buFont typeface="Arial" panose="020B0604020202020204" pitchFamily="34" charset="0"/>
              <a:buChar char="•"/>
            </a:pPr>
            <a:r>
              <a:rPr lang="sv-SE" dirty="0"/>
              <a:t>Channel </a:t>
            </a:r>
            <a:r>
              <a:rPr lang="sv-SE" dirty="0" err="1"/>
              <a:t>modeling</a:t>
            </a:r>
            <a:endParaRPr lang="sv-SE" dirty="0"/>
          </a:p>
          <a:p>
            <a:pPr>
              <a:buFont typeface="Arial" panose="020B0604020202020204" pitchFamily="34" charset="0"/>
              <a:buChar char="•"/>
            </a:pPr>
            <a:r>
              <a:rPr lang="sv-SE" dirty="0" err="1"/>
              <a:t>Methodology</a:t>
            </a:r>
            <a:endParaRPr lang="sv-SE" dirty="0"/>
          </a:p>
          <a:p>
            <a:pPr>
              <a:buFont typeface="Arial" panose="020B0604020202020204" pitchFamily="34" charset="0"/>
              <a:buChar char="•"/>
            </a:pPr>
            <a:r>
              <a:rPr lang="sv-SE" dirty="0"/>
              <a:t>Simulation </a:t>
            </a:r>
            <a:r>
              <a:rPr lang="sv-SE" dirty="0" err="1"/>
              <a:t>Results</a:t>
            </a:r>
            <a:endParaRPr lang="sv-SE" dirty="0"/>
          </a:p>
          <a:p>
            <a:pPr>
              <a:buFont typeface="Arial" panose="020B0604020202020204" pitchFamily="34" charset="0"/>
              <a:buChar char="•"/>
            </a:pPr>
            <a:r>
              <a:rPr lang="en-US" dirty="0"/>
              <a:t>Conclusions</a:t>
            </a:r>
          </a:p>
          <a:p>
            <a:pPr marL="0" indent="0"/>
            <a:endParaRPr lang="sv-SE" dirty="0"/>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fr-FR" dirty="0"/>
              <a:t>Leif Wilhelmsson, Ericsson</a:t>
            </a:r>
            <a:endParaRPr lang="en-GB" dirty="0"/>
          </a:p>
        </p:txBody>
      </p:sp>
      <p:sp>
        <p:nvSpPr>
          <p:cNvPr id="6" name="Date Placeholder 5"/>
          <p:cNvSpPr>
            <a:spLocks noGrp="1"/>
          </p:cNvSpPr>
          <p:nvPr>
            <p:ph type="dt" idx="15"/>
          </p:nvPr>
        </p:nvSpPr>
        <p:spPr/>
        <p:txBody>
          <a:bodyPr/>
          <a:lstStyle/>
          <a:p>
            <a:r>
              <a:rPr lang="en-US"/>
              <a:t>May 2017</a:t>
            </a:r>
            <a:endParaRPr lang="en-GB" dirty="0"/>
          </a:p>
        </p:txBody>
      </p:sp>
    </p:spTree>
    <p:extLst>
      <p:ext uri="{BB962C8B-B14F-4D97-AF65-F5344CB8AC3E}">
        <p14:creationId xmlns:p14="http://schemas.microsoft.com/office/powerpoint/2010/main" val="2711999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According to the PAR, the performance for the WUR should be as good as the primary receiver  </a:t>
            </a:r>
          </a:p>
          <a:p>
            <a:pPr>
              <a:buFont typeface="Arial" panose="020B0604020202020204" pitchFamily="34" charset="0"/>
              <a:buChar char="•"/>
            </a:pPr>
            <a:r>
              <a:rPr lang="en-US" dirty="0"/>
              <a:t>In [1], the relative performance was discussed in terms of link budget, i.e., assuming AWGN</a:t>
            </a:r>
          </a:p>
          <a:p>
            <a:pPr>
              <a:buFont typeface="Arial" panose="020B0604020202020204" pitchFamily="34" charset="0"/>
              <a:buChar char="•"/>
            </a:pPr>
            <a:r>
              <a:rPr lang="en-US" dirty="0"/>
              <a:t>Here two additional aspects are considered:</a:t>
            </a:r>
          </a:p>
          <a:p>
            <a:pPr lvl="1">
              <a:buFont typeface="Arial" panose="020B0604020202020204" pitchFamily="34" charset="0"/>
              <a:buChar char="•"/>
            </a:pPr>
            <a:r>
              <a:rPr lang="en-US" dirty="0"/>
              <a:t>How much ISI can be handled (without an equalizer). </a:t>
            </a:r>
          </a:p>
          <a:p>
            <a:pPr lvl="1">
              <a:buFont typeface="Arial" panose="020B0604020202020204" pitchFamily="34" charset="0"/>
              <a:buChar char="•"/>
            </a:pPr>
            <a:r>
              <a:rPr lang="en-US" dirty="0"/>
              <a:t>How the fading margin varies with BW and delay spread</a:t>
            </a:r>
          </a:p>
          <a:p>
            <a:pPr>
              <a:buFont typeface="Arial" panose="020B0604020202020204" pitchFamily="34" charset="0"/>
              <a:buChar char="•"/>
            </a:pPr>
            <a:r>
              <a:rPr lang="en-US" dirty="0"/>
              <a:t>The simulations also complement [2], where ISI caused by the channel selective filter was discussed</a:t>
            </a:r>
          </a:p>
          <a:p>
            <a:pPr lvl="1">
              <a:buFont typeface="Arial" panose="020B0604020202020204" pitchFamily="34" charset="0"/>
              <a:buChar char="•"/>
            </a:pPr>
            <a:endParaRPr lang="en-US" dirty="0"/>
          </a:p>
        </p:txBody>
      </p:sp>
      <p:sp>
        <p:nvSpPr>
          <p:cNvPr id="3" name="Title 2"/>
          <p:cNvSpPr>
            <a:spLocks noGrp="1"/>
          </p:cNvSpPr>
          <p:nvPr>
            <p:ph type="title"/>
          </p:nvPr>
        </p:nvSpPr>
        <p:spPr>
          <a:xfrm>
            <a:off x="685800" y="685800"/>
            <a:ext cx="7770813" cy="1065213"/>
          </a:xfrm>
        </p:spPr>
        <p:txBody>
          <a:bodyPr/>
          <a:lstStyle/>
          <a:p>
            <a:r>
              <a:rPr lang="en-US" dirty="0"/>
              <a:t>Motivation</a:t>
            </a:r>
          </a:p>
        </p:txBody>
      </p:sp>
      <p:sp>
        <p:nvSpPr>
          <p:cNvPr id="4" name="Date Placeholder 3"/>
          <p:cNvSpPr>
            <a:spLocks noGrp="1"/>
          </p:cNvSpPr>
          <p:nvPr>
            <p:ph type="dt" idx="10"/>
          </p:nvPr>
        </p:nvSpPr>
        <p:spPr>
          <a:xfrm>
            <a:off x="696912" y="333375"/>
            <a:ext cx="1874823" cy="273050"/>
          </a:xfrm>
        </p:spPr>
        <p:txBody>
          <a:bodyPr/>
          <a:lstStyle/>
          <a:p>
            <a:r>
              <a:rPr lang="en-US"/>
              <a:t>May 2017</a:t>
            </a:r>
            <a:endParaRPr lang="en-GB" dirty="0"/>
          </a:p>
        </p:txBody>
      </p:sp>
      <p:sp>
        <p:nvSpPr>
          <p:cNvPr id="5" name="Footer Placeholder 4"/>
          <p:cNvSpPr>
            <a:spLocks noGrp="1"/>
          </p:cNvSpPr>
          <p:nvPr>
            <p:ph type="ftr" idx="11"/>
          </p:nvPr>
        </p:nvSpPr>
        <p:spPr>
          <a:xfrm>
            <a:off x="5357818" y="6475413"/>
            <a:ext cx="3184520" cy="180975"/>
          </a:xfrm>
        </p:spPr>
        <p:txBody>
          <a:bodyPr/>
          <a:lstStyle/>
          <a:p>
            <a:r>
              <a:rPr lang="fr-FR"/>
              <a:t>Leif Wilhelmsson, Ericsson</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D09C756B-EB39-4236-ADBB-73052B179AE4}" type="slidenum">
              <a:rPr lang="en-GB" smtClean="0"/>
              <a:pPr/>
              <a:t>4</a:t>
            </a:fld>
            <a:endParaRPr lang="en-GB"/>
          </a:p>
        </p:txBody>
      </p:sp>
    </p:spTree>
    <p:extLst>
      <p:ext uri="{BB962C8B-B14F-4D97-AF65-F5344CB8AC3E}">
        <p14:creationId xmlns:p14="http://schemas.microsoft.com/office/powerpoint/2010/main" val="3267237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Content Placeholder 1"/>
              <p:cNvSpPr>
                <a:spLocks noGrp="1"/>
              </p:cNvSpPr>
              <p:nvPr>
                <p:ph idx="1"/>
              </p:nvPr>
            </p:nvSpPr>
            <p:spPr>
              <a:xfrm>
                <a:off x="651520" y="3752946"/>
                <a:ext cx="7890818" cy="2089349"/>
              </a:xfrm>
            </p:spPr>
            <p:txBody>
              <a:bodyPr/>
              <a:lstStyle/>
              <a:p>
                <a:pPr>
                  <a:buFont typeface="Arial" panose="020B0604020202020204" pitchFamily="34" charset="0"/>
                  <a:buChar char="•"/>
                </a:pPr>
                <a:r>
                  <a:rPr lang="en-US" dirty="0"/>
                  <a:t>The channel is modeled as exponentially decaying, </a:t>
                </a:r>
                <a:endParaRPr lang="sv-SE" b="1" i="1" dirty="0">
                  <a:latin typeface="Cambria Math" panose="02040503050406030204" pitchFamily="18" charset="0"/>
                </a:endParaRPr>
              </a:p>
              <a:p>
                <a:pPr marL="0" indent="0"/>
                <a14:m>
                  <m:oMathPara xmlns:m="http://schemas.openxmlformats.org/officeDocument/2006/math">
                    <m:oMathParaPr>
                      <m:jc m:val="centerGroup"/>
                    </m:oMathParaPr>
                    <m:oMath xmlns:m="http://schemas.openxmlformats.org/officeDocument/2006/math">
                      <m:r>
                        <a:rPr lang="sv-SE" b="1" i="1" smtClean="0">
                          <a:latin typeface="Cambria Math" panose="02040503050406030204" pitchFamily="18" charset="0"/>
                        </a:rPr>
                        <m:t>𝑷</m:t>
                      </m:r>
                      <m:r>
                        <a:rPr lang="sv-SE" b="1" i="1" smtClean="0">
                          <a:latin typeface="Cambria Math" panose="02040503050406030204" pitchFamily="18" charset="0"/>
                        </a:rPr>
                        <m:t>~</m:t>
                      </m:r>
                      <m:r>
                        <a:rPr lang="sv-SE" b="1" i="1" smtClean="0">
                          <a:latin typeface="Cambria Math" panose="02040503050406030204" pitchFamily="18" charset="0"/>
                        </a:rPr>
                        <m:t>𝒆𝒙𝒑</m:t>
                      </m:r>
                      <m:r>
                        <a:rPr lang="sv-SE" b="1" i="1" smtClean="0">
                          <a:latin typeface="Cambria Math" panose="02040503050406030204" pitchFamily="18" charset="0"/>
                        </a:rPr>
                        <m:t>(−</m:t>
                      </m:r>
                      <m:f>
                        <m:fPr>
                          <m:ctrlPr>
                            <a:rPr lang="sv-SE" b="1" i="1" smtClean="0">
                              <a:latin typeface="Cambria Math" panose="02040503050406030204" pitchFamily="18" charset="0"/>
                              <a:ea typeface="Cambria Math" panose="02040503050406030204" pitchFamily="18" charset="0"/>
                            </a:rPr>
                          </m:ctrlPr>
                        </m:fPr>
                        <m:num>
                          <m:r>
                            <a:rPr lang="sv-SE" b="1" i="1" smtClean="0">
                              <a:latin typeface="Cambria Math" panose="02040503050406030204" pitchFamily="18" charset="0"/>
                              <a:ea typeface="Cambria Math" panose="02040503050406030204" pitchFamily="18" charset="0"/>
                            </a:rPr>
                            <m:t>𝝉</m:t>
                          </m:r>
                        </m:num>
                        <m:den>
                          <m:sSub>
                            <m:sSubPr>
                              <m:ctrlPr>
                                <a:rPr lang="sv-SE" b="1" i="1" smtClean="0">
                                  <a:latin typeface="Cambria Math" panose="02040503050406030204" pitchFamily="18" charset="0"/>
                                  <a:ea typeface="Cambria Math" panose="02040503050406030204" pitchFamily="18" charset="0"/>
                                </a:rPr>
                              </m:ctrlPr>
                            </m:sSubPr>
                            <m:e>
                              <m:r>
                                <a:rPr lang="sv-SE" b="1" i="1" smtClean="0">
                                  <a:latin typeface="Cambria Math" panose="02040503050406030204" pitchFamily="18" charset="0"/>
                                  <a:ea typeface="Cambria Math" panose="02040503050406030204" pitchFamily="18" charset="0"/>
                                </a:rPr>
                                <m:t>𝑻</m:t>
                              </m:r>
                            </m:e>
                            <m:sub>
                              <m:r>
                                <a:rPr lang="sv-SE" b="1" i="1" smtClean="0">
                                  <a:latin typeface="Cambria Math" panose="02040503050406030204" pitchFamily="18" charset="0"/>
                                  <a:ea typeface="Cambria Math" panose="02040503050406030204" pitchFamily="18" charset="0"/>
                                </a:rPr>
                                <m:t>𝑹𝑴𝑺</m:t>
                              </m:r>
                            </m:sub>
                          </m:sSub>
                        </m:den>
                      </m:f>
                      <m:r>
                        <a:rPr lang="sv-SE" b="1" i="1" smtClean="0">
                          <a:latin typeface="Cambria Math" panose="02040503050406030204" pitchFamily="18" charset="0"/>
                          <a:ea typeface="Cambria Math" panose="02040503050406030204" pitchFamily="18" charset="0"/>
                        </a:rPr>
                        <m:t>)</m:t>
                      </m:r>
                    </m:oMath>
                  </m:oMathPara>
                </a14:m>
                <a:endParaRPr lang="en-US" dirty="0"/>
              </a:p>
              <a:p>
                <a:pPr>
                  <a:buFont typeface="Arial" panose="020B0604020202020204" pitchFamily="34" charset="0"/>
                  <a:buChar char="•"/>
                </a:pPr>
                <a:r>
                  <a:rPr lang="en-US" dirty="0"/>
                  <a:t>Each tap is complex Gaussian, with a variance determined by the taps position according to the expression above. No assumption that first tap is the strongest..</a:t>
                </a:r>
              </a:p>
            </p:txBody>
          </p:sp>
        </mc:Choice>
        <mc:Fallback>
          <p:sp>
            <p:nvSpPr>
              <p:cNvPr id="2" name="Content Placeholder 1"/>
              <p:cNvSpPr>
                <a:spLocks noGrp="1" noRot="1" noChangeAspect="1" noMove="1" noResize="1" noEditPoints="1" noAdjustHandles="1" noChangeArrowheads="1" noChangeShapeType="1" noTextEdit="1"/>
              </p:cNvSpPr>
              <p:nvPr>
                <p:ph idx="1"/>
              </p:nvPr>
            </p:nvSpPr>
            <p:spPr>
              <a:xfrm>
                <a:off x="651520" y="3752946"/>
                <a:ext cx="7890818" cy="2089349"/>
              </a:xfrm>
              <a:blipFill>
                <a:blip r:embed="rId2"/>
                <a:stretch>
                  <a:fillRect l="-1082" t="-2339" b="-35673"/>
                </a:stretch>
              </a:blipFill>
            </p:spPr>
            <p:txBody>
              <a:bodyPr/>
              <a:lstStyle/>
              <a:p>
                <a:r>
                  <a:rPr lang="en-US">
                    <a:noFill/>
                  </a:rPr>
                  <a:t> </a:t>
                </a:r>
              </a:p>
            </p:txBody>
          </p:sp>
        </mc:Fallback>
      </mc:AlternateContent>
      <p:sp>
        <p:nvSpPr>
          <p:cNvPr id="3" name="Title 2"/>
          <p:cNvSpPr>
            <a:spLocks noGrp="1"/>
          </p:cNvSpPr>
          <p:nvPr>
            <p:ph type="title"/>
          </p:nvPr>
        </p:nvSpPr>
        <p:spPr>
          <a:xfrm>
            <a:off x="685800" y="685800"/>
            <a:ext cx="7770813" cy="1065213"/>
          </a:xfrm>
        </p:spPr>
        <p:txBody>
          <a:bodyPr/>
          <a:lstStyle/>
          <a:p>
            <a:r>
              <a:rPr lang="en-US" dirty="0"/>
              <a:t>Channel modeling</a:t>
            </a:r>
          </a:p>
        </p:txBody>
      </p:sp>
      <p:sp>
        <p:nvSpPr>
          <p:cNvPr id="4" name="Date Placeholder 3"/>
          <p:cNvSpPr>
            <a:spLocks noGrp="1"/>
          </p:cNvSpPr>
          <p:nvPr>
            <p:ph type="dt" idx="10"/>
          </p:nvPr>
        </p:nvSpPr>
        <p:spPr>
          <a:xfrm>
            <a:off x="696912" y="333375"/>
            <a:ext cx="1874823" cy="273050"/>
          </a:xfrm>
        </p:spPr>
        <p:txBody>
          <a:bodyPr/>
          <a:lstStyle/>
          <a:p>
            <a:r>
              <a:rPr lang="en-US"/>
              <a:t>May 2017</a:t>
            </a:r>
            <a:endParaRPr lang="en-GB" dirty="0"/>
          </a:p>
        </p:txBody>
      </p:sp>
      <p:sp>
        <p:nvSpPr>
          <p:cNvPr id="5" name="Footer Placeholder 4"/>
          <p:cNvSpPr>
            <a:spLocks noGrp="1"/>
          </p:cNvSpPr>
          <p:nvPr>
            <p:ph type="ftr" idx="11"/>
          </p:nvPr>
        </p:nvSpPr>
        <p:spPr>
          <a:xfrm>
            <a:off x="5357818" y="6475413"/>
            <a:ext cx="3184520" cy="180975"/>
          </a:xfrm>
        </p:spPr>
        <p:txBody>
          <a:bodyPr/>
          <a:lstStyle/>
          <a:p>
            <a:r>
              <a:rPr lang="fr-FR"/>
              <a:t>Leif Wilhelmsson, Ericsson</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D09C756B-EB39-4236-ADBB-73052B179AE4}" type="slidenum">
              <a:rPr lang="en-GB" smtClean="0"/>
              <a:pPr/>
              <a:t>5</a:t>
            </a:fld>
            <a:endParaRPr lang="en-GB"/>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81190" y="1484784"/>
            <a:ext cx="4651413" cy="2382414"/>
          </a:xfrm>
          <a:prstGeom prst="rect">
            <a:avLst/>
          </a:prstGeom>
        </p:spPr>
      </p:pic>
    </p:spTree>
    <p:extLst>
      <p:ext uri="{BB962C8B-B14F-4D97-AF65-F5344CB8AC3E}">
        <p14:creationId xmlns:p14="http://schemas.microsoft.com/office/powerpoint/2010/main" val="2860134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4075955"/>
            <a:ext cx="7770813" cy="2089349"/>
          </a:xfrm>
        </p:spPr>
        <p:txBody>
          <a:bodyPr/>
          <a:lstStyle/>
          <a:p>
            <a:pPr>
              <a:buFont typeface="Arial" panose="020B0604020202020204" pitchFamily="34" charset="0"/>
              <a:buChar char="•"/>
            </a:pPr>
            <a:r>
              <a:rPr lang="en-US" dirty="0"/>
              <a:t>A commonly used rule-of-thumb is that ISI is not a problem if the delay spread &lt; 10% of symbol duration</a:t>
            </a:r>
          </a:p>
          <a:p>
            <a:pPr>
              <a:buFont typeface="Arial" panose="020B0604020202020204" pitchFamily="34" charset="0"/>
              <a:buChar char="•"/>
            </a:pPr>
            <a:r>
              <a:rPr lang="en-US" dirty="0"/>
              <a:t>Most likely the wake-up signal will have a bandwidth much larger than the symbol rate, so it is not clear that the commonly used rule-of-thumb apply</a:t>
            </a:r>
          </a:p>
        </p:txBody>
      </p:sp>
      <p:sp>
        <p:nvSpPr>
          <p:cNvPr id="3" name="Title 2"/>
          <p:cNvSpPr>
            <a:spLocks noGrp="1"/>
          </p:cNvSpPr>
          <p:nvPr>
            <p:ph type="title"/>
          </p:nvPr>
        </p:nvSpPr>
        <p:spPr>
          <a:xfrm>
            <a:off x="685800" y="685800"/>
            <a:ext cx="7770813" cy="1065213"/>
          </a:xfrm>
        </p:spPr>
        <p:txBody>
          <a:bodyPr/>
          <a:lstStyle/>
          <a:p>
            <a:r>
              <a:rPr lang="en-US" dirty="0"/>
              <a:t>Channel modeling, cont’d</a:t>
            </a:r>
          </a:p>
        </p:txBody>
      </p:sp>
      <p:sp>
        <p:nvSpPr>
          <p:cNvPr id="4" name="Date Placeholder 3"/>
          <p:cNvSpPr>
            <a:spLocks noGrp="1"/>
          </p:cNvSpPr>
          <p:nvPr>
            <p:ph type="dt" idx="10"/>
          </p:nvPr>
        </p:nvSpPr>
        <p:spPr>
          <a:xfrm>
            <a:off x="696912" y="333375"/>
            <a:ext cx="1874823" cy="273050"/>
          </a:xfrm>
        </p:spPr>
        <p:txBody>
          <a:bodyPr/>
          <a:lstStyle/>
          <a:p>
            <a:r>
              <a:rPr lang="en-US"/>
              <a:t>May 2017</a:t>
            </a:r>
            <a:endParaRPr lang="en-GB" dirty="0"/>
          </a:p>
        </p:txBody>
      </p:sp>
      <p:sp>
        <p:nvSpPr>
          <p:cNvPr id="5" name="Footer Placeholder 4"/>
          <p:cNvSpPr>
            <a:spLocks noGrp="1"/>
          </p:cNvSpPr>
          <p:nvPr>
            <p:ph type="ftr" idx="11"/>
          </p:nvPr>
        </p:nvSpPr>
        <p:spPr>
          <a:xfrm>
            <a:off x="5357818" y="6475413"/>
            <a:ext cx="3184520" cy="180975"/>
          </a:xfrm>
        </p:spPr>
        <p:txBody>
          <a:bodyPr/>
          <a:lstStyle/>
          <a:p>
            <a:r>
              <a:rPr lang="fr-FR"/>
              <a:t>Leif Wilhelmsson, Ericsson</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D09C756B-EB39-4236-ADBB-73052B179AE4}" type="slidenum">
              <a:rPr lang="en-GB" smtClean="0"/>
              <a:pPr/>
              <a:t>6</a:t>
            </a:fld>
            <a:endParaRPr lang="en-GB"/>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39752" y="1554905"/>
            <a:ext cx="4536503" cy="2450159"/>
          </a:xfrm>
          <a:prstGeom prst="rect">
            <a:avLst/>
          </a:prstGeom>
        </p:spPr>
      </p:pic>
    </p:spTree>
    <p:extLst>
      <p:ext uri="{BB962C8B-B14F-4D97-AF65-F5344CB8AC3E}">
        <p14:creationId xmlns:p14="http://schemas.microsoft.com/office/powerpoint/2010/main" val="1295562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060848"/>
            <a:ext cx="7770813" cy="4033565"/>
          </a:xfrm>
        </p:spPr>
        <p:txBody>
          <a:bodyPr/>
          <a:lstStyle/>
          <a:p>
            <a:pPr>
              <a:buFont typeface="Arial" panose="020B0604020202020204" pitchFamily="34" charset="0"/>
              <a:buChar char="•"/>
            </a:pPr>
            <a:r>
              <a:rPr lang="en-US" dirty="0"/>
              <a:t>When the receiver performance depends more on the channel variation than on the exact BER for one specific channel realization, it is more important to have statistics over channel variations than over noise  </a:t>
            </a:r>
          </a:p>
          <a:p>
            <a:pPr>
              <a:buFont typeface="Arial" panose="020B0604020202020204" pitchFamily="34" charset="0"/>
              <a:buChar char="•"/>
            </a:pPr>
            <a:r>
              <a:rPr lang="en-US" dirty="0"/>
              <a:t>10 000 channel realizations are here simulated for each delay spread value</a:t>
            </a:r>
          </a:p>
          <a:p>
            <a:pPr>
              <a:buFont typeface="Arial" panose="020B0604020202020204" pitchFamily="34" charset="0"/>
              <a:buChar char="•"/>
            </a:pPr>
            <a:r>
              <a:rPr lang="en-US" dirty="0"/>
              <a:t>For each realization, however, the </a:t>
            </a:r>
            <a:r>
              <a:rPr lang="en-US" dirty="0" err="1"/>
              <a:t>WURx</a:t>
            </a:r>
            <a:r>
              <a:rPr lang="en-US" dirty="0"/>
              <a:t> is defined to be in outage if a single transmitted packet with 200 bits is not received error free</a:t>
            </a:r>
          </a:p>
        </p:txBody>
      </p:sp>
      <p:sp>
        <p:nvSpPr>
          <p:cNvPr id="3" name="Title 2"/>
          <p:cNvSpPr>
            <a:spLocks noGrp="1"/>
          </p:cNvSpPr>
          <p:nvPr>
            <p:ph type="title"/>
          </p:nvPr>
        </p:nvSpPr>
        <p:spPr>
          <a:xfrm>
            <a:off x="685800" y="685800"/>
            <a:ext cx="7770813" cy="1065213"/>
          </a:xfrm>
        </p:spPr>
        <p:txBody>
          <a:bodyPr/>
          <a:lstStyle/>
          <a:p>
            <a:r>
              <a:rPr lang="en-US" dirty="0"/>
              <a:t>Methodology</a:t>
            </a:r>
          </a:p>
        </p:txBody>
      </p:sp>
      <p:sp>
        <p:nvSpPr>
          <p:cNvPr id="4" name="Date Placeholder 3"/>
          <p:cNvSpPr>
            <a:spLocks noGrp="1"/>
          </p:cNvSpPr>
          <p:nvPr>
            <p:ph type="dt" idx="10"/>
          </p:nvPr>
        </p:nvSpPr>
        <p:spPr>
          <a:xfrm>
            <a:off x="696912" y="333375"/>
            <a:ext cx="1874823" cy="273050"/>
          </a:xfrm>
        </p:spPr>
        <p:txBody>
          <a:bodyPr/>
          <a:lstStyle/>
          <a:p>
            <a:r>
              <a:rPr lang="en-US"/>
              <a:t>May 2017</a:t>
            </a:r>
            <a:endParaRPr lang="en-GB" dirty="0"/>
          </a:p>
        </p:txBody>
      </p:sp>
      <p:sp>
        <p:nvSpPr>
          <p:cNvPr id="5" name="Footer Placeholder 4"/>
          <p:cNvSpPr>
            <a:spLocks noGrp="1"/>
          </p:cNvSpPr>
          <p:nvPr>
            <p:ph type="ftr" idx="11"/>
          </p:nvPr>
        </p:nvSpPr>
        <p:spPr>
          <a:xfrm>
            <a:off x="5357818" y="6475413"/>
            <a:ext cx="3184520" cy="180975"/>
          </a:xfrm>
        </p:spPr>
        <p:txBody>
          <a:bodyPr/>
          <a:lstStyle/>
          <a:p>
            <a:r>
              <a:rPr lang="fr-FR"/>
              <a:t>Leif Wilhelmsson, Ericsson</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D09C756B-EB39-4236-ADBB-73052B179AE4}" type="slidenum">
              <a:rPr lang="en-GB" smtClean="0"/>
              <a:pPr/>
              <a:t>7</a:t>
            </a:fld>
            <a:endParaRPr lang="en-GB"/>
          </a:p>
        </p:txBody>
      </p:sp>
    </p:spTree>
    <p:extLst>
      <p:ext uri="{BB962C8B-B14F-4D97-AF65-F5344CB8AC3E}">
        <p14:creationId xmlns:p14="http://schemas.microsoft.com/office/powerpoint/2010/main" val="3961596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799" y="4166970"/>
            <a:ext cx="7770813" cy="2106480"/>
          </a:xfrm>
        </p:spPr>
        <p:txBody>
          <a:bodyPr/>
          <a:lstStyle/>
          <a:p>
            <a:pPr>
              <a:buFont typeface="Arial" panose="020B0604020202020204" pitchFamily="34" charset="0"/>
              <a:buChar char="•"/>
            </a:pPr>
            <a:r>
              <a:rPr lang="en-US" dirty="0"/>
              <a:t>ADC run at 4x oversampling relative WUS symbol rate</a:t>
            </a:r>
          </a:p>
          <a:p>
            <a:pPr>
              <a:buFont typeface="Arial" panose="020B0604020202020204" pitchFamily="34" charset="0"/>
              <a:buChar char="•"/>
            </a:pPr>
            <a:r>
              <a:rPr lang="en-US" dirty="0"/>
              <a:t>Correlator (</a:t>
            </a:r>
            <a:r>
              <a:rPr lang="en-US" dirty="0" err="1"/>
              <a:t>coeff</a:t>
            </a:r>
            <a:r>
              <a:rPr lang="en-US" dirty="0"/>
              <a:t>. +-1) operating on signal </a:t>
            </a:r>
            <a:r>
              <a:rPr lang="en-US" i="1" dirty="0"/>
              <a:t>with</a:t>
            </a:r>
            <a:r>
              <a:rPr lang="en-US" dirty="0"/>
              <a:t> DC bias</a:t>
            </a:r>
          </a:p>
          <a:p>
            <a:pPr>
              <a:buFont typeface="Arial" panose="020B0604020202020204" pitchFamily="34" charset="0"/>
              <a:buChar char="•"/>
            </a:pPr>
            <a:r>
              <a:rPr lang="en-US" dirty="0"/>
              <a:t>DC (decision threshold for OOK) estimated at correlator peak</a:t>
            </a:r>
          </a:p>
          <a:p>
            <a:pPr>
              <a:buFont typeface="Arial" panose="020B0604020202020204" pitchFamily="34" charset="0"/>
              <a:buChar char="•"/>
            </a:pPr>
            <a:r>
              <a:rPr lang="en-US" dirty="0"/>
              <a:t>DC subtracted and final down-sampling performed</a:t>
            </a:r>
          </a:p>
        </p:txBody>
      </p:sp>
      <p:sp>
        <p:nvSpPr>
          <p:cNvPr id="3" name="Title 2"/>
          <p:cNvSpPr>
            <a:spLocks noGrp="1"/>
          </p:cNvSpPr>
          <p:nvPr>
            <p:ph type="title"/>
          </p:nvPr>
        </p:nvSpPr>
        <p:spPr>
          <a:xfrm>
            <a:off x="685800" y="685800"/>
            <a:ext cx="7770813" cy="1065213"/>
          </a:xfrm>
        </p:spPr>
        <p:txBody>
          <a:bodyPr/>
          <a:lstStyle/>
          <a:p>
            <a:r>
              <a:rPr lang="en-US" dirty="0"/>
              <a:t>Methodology cont’d</a:t>
            </a:r>
          </a:p>
        </p:txBody>
      </p:sp>
      <p:sp>
        <p:nvSpPr>
          <p:cNvPr id="4" name="Date Placeholder 3"/>
          <p:cNvSpPr>
            <a:spLocks noGrp="1"/>
          </p:cNvSpPr>
          <p:nvPr>
            <p:ph type="dt" idx="10"/>
          </p:nvPr>
        </p:nvSpPr>
        <p:spPr>
          <a:xfrm>
            <a:off x="696912" y="333375"/>
            <a:ext cx="1874823" cy="273050"/>
          </a:xfrm>
        </p:spPr>
        <p:txBody>
          <a:bodyPr/>
          <a:lstStyle/>
          <a:p>
            <a:r>
              <a:rPr lang="en-US"/>
              <a:t>May 2017</a:t>
            </a:r>
            <a:endParaRPr lang="en-GB" dirty="0"/>
          </a:p>
        </p:txBody>
      </p:sp>
      <p:sp>
        <p:nvSpPr>
          <p:cNvPr id="5" name="Footer Placeholder 4"/>
          <p:cNvSpPr>
            <a:spLocks noGrp="1"/>
          </p:cNvSpPr>
          <p:nvPr>
            <p:ph type="ftr" idx="11"/>
          </p:nvPr>
        </p:nvSpPr>
        <p:spPr>
          <a:xfrm>
            <a:off x="5357818" y="6475413"/>
            <a:ext cx="3184520" cy="180975"/>
          </a:xfrm>
        </p:spPr>
        <p:txBody>
          <a:bodyPr/>
          <a:lstStyle/>
          <a:p>
            <a:r>
              <a:rPr lang="fr-FR"/>
              <a:t>Leif Wilhelmsson, Ericsson</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D09C756B-EB39-4236-ADBB-73052B179AE4}" type="slidenum">
              <a:rPr lang="en-GB" smtClean="0"/>
              <a:pPr/>
              <a:t>8</a:t>
            </a:fld>
            <a:endParaRPr lang="en-GB"/>
          </a:p>
        </p:txBody>
      </p:sp>
      <p:sp>
        <p:nvSpPr>
          <p:cNvPr id="14" name="Isosceles Triangle 13"/>
          <p:cNvSpPr/>
          <p:nvPr/>
        </p:nvSpPr>
        <p:spPr bwMode="auto">
          <a:xfrm rot="5400000">
            <a:off x="2230619" y="2596101"/>
            <a:ext cx="504056" cy="504056"/>
          </a:xfrm>
          <a:prstGeom prst="triangl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5" name="Straight Connector 14"/>
          <p:cNvCxnSpPr>
            <a:cxnSpLocks/>
          </p:cNvCxnSpPr>
          <p:nvPr/>
        </p:nvCxnSpPr>
        <p:spPr bwMode="auto">
          <a:xfrm>
            <a:off x="2734675" y="2596101"/>
            <a:ext cx="0" cy="504056"/>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6" name="Rectangle 15"/>
          <p:cNvSpPr/>
          <p:nvPr/>
        </p:nvSpPr>
        <p:spPr bwMode="auto">
          <a:xfrm>
            <a:off x="3326472" y="2555671"/>
            <a:ext cx="576064" cy="576064"/>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TextBox 16"/>
          <p:cNvSpPr txBox="1"/>
          <p:nvPr/>
        </p:nvSpPr>
        <p:spPr>
          <a:xfrm>
            <a:off x="3306567" y="2674426"/>
            <a:ext cx="615874" cy="338554"/>
          </a:xfrm>
          <a:prstGeom prst="rect">
            <a:avLst/>
          </a:prstGeom>
          <a:noFill/>
        </p:spPr>
        <p:txBody>
          <a:bodyPr wrap="none" rtlCol="0">
            <a:spAutoFit/>
          </a:bodyPr>
          <a:lstStyle/>
          <a:p>
            <a:r>
              <a:rPr lang="sv-SE" sz="1600" dirty="0">
                <a:solidFill>
                  <a:schemeClr val="tx1"/>
                </a:solidFill>
              </a:rPr>
              <a:t>ADC</a:t>
            </a:r>
            <a:endParaRPr lang="en-US" sz="1600" dirty="0">
              <a:solidFill>
                <a:schemeClr val="tx1"/>
              </a:solidFill>
            </a:endParaRPr>
          </a:p>
        </p:txBody>
      </p:sp>
      <p:cxnSp>
        <p:nvCxnSpPr>
          <p:cNvPr id="24" name="Straight Arrow Connector 23"/>
          <p:cNvCxnSpPr/>
          <p:nvPr/>
        </p:nvCxnSpPr>
        <p:spPr bwMode="auto">
          <a:xfrm>
            <a:off x="1654555" y="2862168"/>
            <a:ext cx="576064"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25" name="Straight Arrow Connector 24"/>
          <p:cNvCxnSpPr>
            <a:cxnSpLocks/>
          </p:cNvCxnSpPr>
          <p:nvPr/>
        </p:nvCxnSpPr>
        <p:spPr bwMode="auto">
          <a:xfrm>
            <a:off x="3902536" y="2843703"/>
            <a:ext cx="1652012"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26" name="Straight Arrow Connector 25"/>
          <p:cNvCxnSpPr>
            <a:cxnSpLocks/>
          </p:cNvCxnSpPr>
          <p:nvPr/>
        </p:nvCxnSpPr>
        <p:spPr bwMode="auto">
          <a:xfrm>
            <a:off x="2734675" y="2862168"/>
            <a:ext cx="576064"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27" name="TextBox 26"/>
          <p:cNvSpPr txBox="1"/>
          <p:nvPr/>
        </p:nvSpPr>
        <p:spPr>
          <a:xfrm>
            <a:off x="2166222" y="2735981"/>
            <a:ext cx="574196" cy="215444"/>
          </a:xfrm>
          <a:prstGeom prst="rect">
            <a:avLst/>
          </a:prstGeom>
          <a:noFill/>
        </p:spPr>
        <p:txBody>
          <a:bodyPr wrap="none" rtlCol="0">
            <a:spAutoFit/>
          </a:bodyPr>
          <a:lstStyle/>
          <a:p>
            <a:r>
              <a:rPr lang="sv-SE" sz="800" err="1">
                <a:solidFill>
                  <a:schemeClr val="tx1"/>
                </a:solidFill>
              </a:rPr>
              <a:t>Env</a:t>
            </a:r>
            <a:r>
              <a:rPr lang="sv-SE" sz="800">
                <a:solidFill>
                  <a:schemeClr val="tx1"/>
                </a:solidFill>
              </a:rPr>
              <a:t>. Det.</a:t>
            </a:r>
            <a:endParaRPr lang="en-US" sz="800">
              <a:solidFill>
                <a:schemeClr val="tx1"/>
              </a:solidFill>
            </a:endParaRPr>
          </a:p>
        </p:txBody>
      </p:sp>
      <p:pic>
        <p:nvPicPr>
          <p:cNvPr id="3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0042" y="3697304"/>
            <a:ext cx="658651"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20042" y="3697304"/>
            <a:ext cx="658651"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ectangle 7"/>
          <p:cNvSpPr>
            <a:spLocks noChangeArrowheads="1"/>
          </p:cNvSpPr>
          <p:nvPr/>
        </p:nvSpPr>
        <p:spPr bwMode="auto">
          <a:xfrm>
            <a:off x="1754813" y="3715860"/>
            <a:ext cx="581162" cy="353406"/>
          </a:xfrm>
          <a:prstGeom prst="rect">
            <a:avLst/>
          </a:prstGeom>
          <a:noFill/>
          <a:ln w="1746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pic>
        <p:nvPicPr>
          <p:cNvPr id="35"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30970" y="3711643"/>
            <a:ext cx="642756" cy="42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30970" y="3711643"/>
            <a:ext cx="642756" cy="42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Rectangle 36"/>
          <p:cNvSpPr>
            <a:spLocks noChangeArrowheads="1"/>
          </p:cNvSpPr>
          <p:nvPr/>
        </p:nvSpPr>
        <p:spPr bwMode="auto">
          <a:xfrm>
            <a:off x="1870052" y="3772372"/>
            <a:ext cx="12343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panose="020F0502020204030204" pitchFamily="34" charset="0"/>
              </a:rPr>
              <a:t>| </a:t>
            </a:r>
            <a:endParaRPr kumimoji="0" lang="en-US" altLang="en-US" sz="1050" b="0" i="0" u="none" strike="noStrike" cap="none" normalizeH="0" baseline="0">
              <a:ln>
                <a:noFill/>
              </a:ln>
              <a:solidFill>
                <a:schemeClr val="tx1"/>
              </a:solidFill>
              <a:effectLst/>
              <a:latin typeface="Arial" panose="020B0604020202020204" pitchFamily="34" charset="0"/>
            </a:endParaRPr>
          </a:p>
        </p:txBody>
      </p:sp>
      <p:sp>
        <p:nvSpPr>
          <p:cNvPr id="38" name="Rectangle 37"/>
          <p:cNvSpPr>
            <a:spLocks noChangeArrowheads="1"/>
          </p:cNvSpPr>
          <p:nvPr/>
        </p:nvSpPr>
        <p:spPr bwMode="auto">
          <a:xfrm>
            <a:off x="2020061" y="3772372"/>
            <a:ext cx="8496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panose="020F0502020204030204" pitchFamily="34" charset="0"/>
              </a:rPr>
              <a:t>. </a:t>
            </a:r>
            <a:endParaRPr kumimoji="0" lang="en-US" altLang="en-US" sz="1050" b="0" i="0" u="none" strike="noStrike" cap="none" normalizeH="0" baseline="0">
              <a:ln>
                <a:noFill/>
              </a:ln>
              <a:solidFill>
                <a:schemeClr val="tx1"/>
              </a:solidFill>
              <a:effectLst/>
              <a:latin typeface="Arial" panose="020B0604020202020204" pitchFamily="34" charset="0"/>
            </a:endParaRPr>
          </a:p>
        </p:txBody>
      </p:sp>
      <p:sp>
        <p:nvSpPr>
          <p:cNvPr id="39" name="Rectangle 38"/>
          <p:cNvSpPr>
            <a:spLocks noChangeArrowheads="1"/>
          </p:cNvSpPr>
          <p:nvPr/>
        </p:nvSpPr>
        <p:spPr bwMode="auto">
          <a:xfrm>
            <a:off x="2125366" y="3772372"/>
            <a:ext cx="8335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panose="020F0502020204030204" pitchFamily="34" charset="0"/>
              </a:rPr>
              <a:t>|</a:t>
            </a:r>
            <a:endParaRPr kumimoji="0" lang="en-US" altLang="en-US" sz="1050" b="0" i="0" u="none" strike="noStrike" cap="none" normalizeH="0" baseline="0">
              <a:ln>
                <a:noFill/>
              </a:ln>
              <a:solidFill>
                <a:schemeClr val="tx1"/>
              </a:solidFill>
              <a:effectLst/>
              <a:latin typeface="Arial" panose="020B0604020202020204" pitchFamily="34" charset="0"/>
            </a:endParaRPr>
          </a:p>
        </p:txBody>
      </p:sp>
      <p:sp>
        <p:nvSpPr>
          <p:cNvPr id="40" name="Line 13"/>
          <p:cNvSpPr>
            <a:spLocks noChangeShapeType="1"/>
          </p:cNvSpPr>
          <p:nvPr/>
        </p:nvSpPr>
        <p:spPr bwMode="auto">
          <a:xfrm>
            <a:off x="1475656" y="3901420"/>
            <a:ext cx="234452"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41" name="Freeform 14"/>
          <p:cNvSpPr>
            <a:spLocks/>
          </p:cNvSpPr>
          <p:nvPr/>
        </p:nvSpPr>
        <p:spPr bwMode="auto">
          <a:xfrm>
            <a:off x="1703154" y="3879490"/>
            <a:ext cx="51659" cy="43859"/>
          </a:xfrm>
          <a:custGeom>
            <a:avLst/>
            <a:gdLst>
              <a:gd name="T0" fmla="*/ 0 w 52"/>
              <a:gd name="T1" fmla="*/ 0 h 52"/>
              <a:gd name="T2" fmla="*/ 52 w 52"/>
              <a:gd name="T3" fmla="*/ 26 h 52"/>
              <a:gd name="T4" fmla="*/ 0 w 52"/>
              <a:gd name="T5" fmla="*/ 52 h 52"/>
              <a:gd name="T6" fmla="*/ 0 w 52"/>
              <a:gd name="T7" fmla="*/ 0 h 52"/>
            </a:gdLst>
            <a:ahLst/>
            <a:cxnLst>
              <a:cxn ang="0">
                <a:pos x="T0" y="T1"/>
              </a:cxn>
              <a:cxn ang="0">
                <a:pos x="T2" y="T3"/>
              </a:cxn>
              <a:cxn ang="0">
                <a:pos x="T4" y="T5"/>
              </a:cxn>
              <a:cxn ang="0">
                <a:pos x="T6" y="T7"/>
              </a:cxn>
            </a:cxnLst>
            <a:rect l="0" t="0" r="r" b="b"/>
            <a:pathLst>
              <a:path w="52" h="52">
                <a:moveTo>
                  <a:pt x="0" y="0"/>
                </a:moveTo>
                <a:lnTo>
                  <a:pt x="52" y="26"/>
                </a:lnTo>
                <a:lnTo>
                  <a:pt x="0" y="5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200"/>
          </a:p>
        </p:txBody>
      </p:sp>
      <p:pic>
        <p:nvPicPr>
          <p:cNvPr id="42" name="Picture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13483" y="3697304"/>
            <a:ext cx="466917"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13483" y="3697304"/>
            <a:ext cx="465923"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Rectangle 17"/>
          <p:cNvSpPr>
            <a:spLocks noChangeArrowheads="1"/>
          </p:cNvSpPr>
          <p:nvPr/>
        </p:nvSpPr>
        <p:spPr bwMode="auto">
          <a:xfrm>
            <a:off x="2745273" y="3715860"/>
            <a:ext cx="389429" cy="353406"/>
          </a:xfrm>
          <a:prstGeom prst="rect">
            <a:avLst/>
          </a:prstGeom>
          <a:noFill/>
          <a:ln w="1746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pic>
        <p:nvPicPr>
          <p:cNvPr id="45" name="Picture 1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52227" y="3777432"/>
            <a:ext cx="383468" cy="275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1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52227" y="3776589"/>
            <a:ext cx="383468" cy="275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Rectangle 20"/>
          <p:cNvSpPr>
            <a:spLocks noChangeArrowheads="1"/>
          </p:cNvSpPr>
          <p:nvPr/>
        </p:nvSpPr>
        <p:spPr bwMode="auto">
          <a:xfrm>
            <a:off x="2850578" y="3821292"/>
            <a:ext cx="187552"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b="0" i="0" u="none" strike="noStrike" cap="none" normalizeH="0" baseline="0">
                <a:ln>
                  <a:noFill/>
                </a:ln>
                <a:solidFill>
                  <a:srgbClr val="000000"/>
                </a:solidFill>
                <a:effectLst/>
                <a:latin typeface="Calibri" panose="020F0502020204030204" pitchFamily="34" charset="0"/>
              </a:rPr>
              <a:t>LPF</a:t>
            </a:r>
            <a:endParaRPr kumimoji="0" lang="en-US" altLang="en-US" sz="1050" b="0" i="0" u="none" strike="noStrike" cap="none" normalizeH="0" baseline="0">
              <a:ln>
                <a:noFill/>
              </a:ln>
              <a:solidFill>
                <a:schemeClr val="tx1"/>
              </a:solidFill>
              <a:effectLst/>
              <a:latin typeface="Arial" panose="020B0604020202020204" pitchFamily="34" charset="0"/>
            </a:endParaRPr>
          </a:p>
        </p:txBody>
      </p:sp>
      <p:sp>
        <p:nvSpPr>
          <p:cNvPr id="48" name="Line 21"/>
          <p:cNvSpPr>
            <a:spLocks noChangeShapeType="1"/>
          </p:cNvSpPr>
          <p:nvPr/>
        </p:nvSpPr>
        <p:spPr bwMode="auto">
          <a:xfrm>
            <a:off x="2340943" y="3901420"/>
            <a:ext cx="359626"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49" name="Freeform 22"/>
          <p:cNvSpPr>
            <a:spLocks/>
          </p:cNvSpPr>
          <p:nvPr/>
        </p:nvSpPr>
        <p:spPr bwMode="auto">
          <a:xfrm>
            <a:off x="2693614" y="3879490"/>
            <a:ext cx="51659" cy="43859"/>
          </a:xfrm>
          <a:custGeom>
            <a:avLst/>
            <a:gdLst>
              <a:gd name="T0" fmla="*/ 0 w 52"/>
              <a:gd name="T1" fmla="*/ 0 h 52"/>
              <a:gd name="T2" fmla="*/ 52 w 52"/>
              <a:gd name="T3" fmla="*/ 26 h 52"/>
              <a:gd name="T4" fmla="*/ 0 w 52"/>
              <a:gd name="T5" fmla="*/ 52 h 52"/>
              <a:gd name="T6" fmla="*/ 0 w 52"/>
              <a:gd name="T7" fmla="*/ 0 h 52"/>
            </a:gdLst>
            <a:ahLst/>
            <a:cxnLst>
              <a:cxn ang="0">
                <a:pos x="T0" y="T1"/>
              </a:cxn>
              <a:cxn ang="0">
                <a:pos x="T2" y="T3"/>
              </a:cxn>
              <a:cxn ang="0">
                <a:pos x="T4" y="T5"/>
              </a:cxn>
              <a:cxn ang="0">
                <a:pos x="T6" y="T7"/>
              </a:cxn>
            </a:cxnLst>
            <a:rect l="0" t="0" r="r" b="b"/>
            <a:pathLst>
              <a:path w="52" h="52">
                <a:moveTo>
                  <a:pt x="0" y="0"/>
                </a:moveTo>
                <a:lnTo>
                  <a:pt x="52" y="26"/>
                </a:lnTo>
                <a:lnTo>
                  <a:pt x="0" y="5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200"/>
          </a:p>
        </p:txBody>
      </p:sp>
      <p:sp>
        <p:nvSpPr>
          <p:cNvPr id="56" name="Line 29"/>
          <p:cNvSpPr>
            <a:spLocks noChangeShapeType="1"/>
          </p:cNvSpPr>
          <p:nvPr/>
        </p:nvSpPr>
        <p:spPr bwMode="auto">
          <a:xfrm>
            <a:off x="3134702" y="3901420"/>
            <a:ext cx="358632"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pic>
        <p:nvPicPr>
          <p:cNvPr id="60" name="Picture 4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99836" y="3580908"/>
            <a:ext cx="1706731" cy="6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Picture 5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599836" y="3580908"/>
            <a:ext cx="1706731" cy="6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 name="Freeform 51"/>
          <p:cNvSpPr>
            <a:spLocks noEditPoints="1"/>
          </p:cNvSpPr>
          <p:nvPr/>
        </p:nvSpPr>
        <p:spPr bwMode="auto">
          <a:xfrm>
            <a:off x="1628646" y="3595247"/>
            <a:ext cx="1637190" cy="581982"/>
          </a:xfrm>
          <a:custGeom>
            <a:avLst/>
            <a:gdLst>
              <a:gd name="T0" fmla="*/ 145 w 1648"/>
              <a:gd name="T1" fmla="*/ 690 h 690"/>
              <a:gd name="T2" fmla="*/ 256 w 1648"/>
              <a:gd name="T3" fmla="*/ 681 h 690"/>
              <a:gd name="T4" fmla="*/ 366 w 1648"/>
              <a:gd name="T5" fmla="*/ 681 h 690"/>
              <a:gd name="T6" fmla="*/ 477 w 1648"/>
              <a:gd name="T7" fmla="*/ 681 h 690"/>
              <a:gd name="T8" fmla="*/ 587 w 1648"/>
              <a:gd name="T9" fmla="*/ 681 h 690"/>
              <a:gd name="T10" fmla="*/ 697 w 1648"/>
              <a:gd name="T11" fmla="*/ 681 h 690"/>
              <a:gd name="T12" fmla="*/ 808 w 1648"/>
              <a:gd name="T13" fmla="*/ 681 h 690"/>
              <a:gd name="T14" fmla="*/ 918 w 1648"/>
              <a:gd name="T15" fmla="*/ 681 h 690"/>
              <a:gd name="T16" fmla="*/ 1029 w 1648"/>
              <a:gd name="T17" fmla="*/ 681 h 690"/>
              <a:gd name="T18" fmla="*/ 1139 w 1648"/>
              <a:gd name="T19" fmla="*/ 681 h 690"/>
              <a:gd name="T20" fmla="*/ 1250 w 1648"/>
              <a:gd name="T21" fmla="*/ 681 h 690"/>
              <a:gd name="T22" fmla="*/ 1360 w 1648"/>
              <a:gd name="T23" fmla="*/ 681 h 690"/>
              <a:gd name="T24" fmla="*/ 1471 w 1648"/>
              <a:gd name="T25" fmla="*/ 681 h 690"/>
              <a:gd name="T26" fmla="*/ 1560 w 1648"/>
              <a:gd name="T27" fmla="*/ 681 h 690"/>
              <a:gd name="T28" fmla="*/ 1582 w 1648"/>
              <a:gd name="T29" fmla="*/ 687 h 690"/>
              <a:gd name="T30" fmla="*/ 1610 w 1648"/>
              <a:gd name="T31" fmla="*/ 662 h 690"/>
              <a:gd name="T32" fmla="*/ 1633 w 1648"/>
              <a:gd name="T33" fmla="*/ 632 h 690"/>
              <a:gd name="T34" fmla="*/ 1639 w 1648"/>
              <a:gd name="T35" fmla="*/ 602 h 690"/>
              <a:gd name="T36" fmla="*/ 1642 w 1648"/>
              <a:gd name="T37" fmla="*/ 636 h 690"/>
              <a:gd name="T38" fmla="*/ 1639 w 1648"/>
              <a:gd name="T39" fmla="*/ 565 h 690"/>
              <a:gd name="T40" fmla="*/ 1639 w 1648"/>
              <a:gd name="T41" fmla="*/ 454 h 690"/>
              <a:gd name="T42" fmla="*/ 1639 w 1648"/>
              <a:gd name="T43" fmla="*/ 343 h 690"/>
              <a:gd name="T44" fmla="*/ 1639 w 1648"/>
              <a:gd name="T45" fmla="*/ 232 h 690"/>
              <a:gd name="T46" fmla="*/ 1639 w 1648"/>
              <a:gd name="T47" fmla="*/ 121 h 690"/>
              <a:gd name="T48" fmla="*/ 1633 w 1648"/>
              <a:gd name="T49" fmla="*/ 57 h 690"/>
              <a:gd name="T50" fmla="*/ 1647 w 1648"/>
              <a:gd name="T51" fmla="*/ 71 h 690"/>
              <a:gd name="T52" fmla="*/ 1604 w 1648"/>
              <a:gd name="T53" fmla="*/ 23 h 690"/>
              <a:gd name="T54" fmla="*/ 1577 w 1648"/>
              <a:gd name="T55" fmla="*/ 11 h 690"/>
              <a:gd name="T56" fmla="*/ 1560 w 1648"/>
              <a:gd name="T57" fmla="*/ 0 h 690"/>
              <a:gd name="T58" fmla="*/ 1607 w 1648"/>
              <a:gd name="T59" fmla="*/ 25 h 690"/>
              <a:gd name="T60" fmla="*/ 1503 w 1648"/>
              <a:gd name="T61" fmla="*/ 9 h 690"/>
              <a:gd name="T62" fmla="*/ 1392 w 1648"/>
              <a:gd name="T63" fmla="*/ 9 h 690"/>
              <a:gd name="T64" fmla="*/ 1282 w 1648"/>
              <a:gd name="T65" fmla="*/ 9 h 690"/>
              <a:gd name="T66" fmla="*/ 1171 w 1648"/>
              <a:gd name="T67" fmla="*/ 9 h 690"/>
              <a:gd name="T68" fmla="*/ 1061 w 1648"/>
              <a:gd name="T69" fmla="*/ 9 h 690"/>
              <a:gd name="T70" fmla="*/ 950 w 1648"/>
              <a:gd name="T71" fmla="*/ 9 h 690"/>
              <a:gd name="T72" fmla="*/ 840 w 1648"/>
              <a:gd name="T73" fmla="*/ 9 h 690"/>
              <a:gd name="T74" fmla="*/ 730 w 1648"/>
              <a:gd name="T75" fmla="*/ 9 h 690"/>
              <a:gd name="T76" fmla="*/ 619 w 1648"/>
              <a:gd name="T77" fmla="*/ 9 h 690"/>
              <a:gd name="T78" fmla="*/ 509 w 1648"/>
              <a:gd name="T79" fmla="*/ 9 h 690"/>
              <a:gd name="T80" fmla="*/ 398 w 1648"/>
              <a:gd name="T81" fmla="*/ 9 h 690"/>
              <a:gd name="T82" fmla="*/ 288 w 1648"/>
              <a:gd name="T83" fmla="*/ 9 h 690"/>
              <a:gd name="T84" fmla="*/ 177 w 1648"/>
              <a:gd name="T85" fmla="*/ 9 h 690"/>
              <a:gd name="T86" fmla="*/ 45 w 1648"/>
              <a:gd name="T87" fmla="*/ 23 h 690"/>
              <a:gd name="T88" fmla="*/ 17 w 1648"/>
              <a:gd name="T89" fmla="*/ 56 h 690"/>
              <a:gd name="T90" fmla="*/ 54 w 1648"/>
              <a:gd name="T91" fmla="*/ 7 h 690"/>
              <a:gd name="T92" fmla="*/ 0 w 1648"/>
              <a:gd name="T93" fmla="*/ 164 h 690"/>
              <a:gd name="T94" fmla="*/ 0 w 1648"/>
              <a:gd name="T95" fmla="*/ 274 h 690"/>
              <a:gd name="T96" fmla="*/ 0 w 1648"/>
              <a:gd name="T97" fmla="*/ 385 h 690"/>
              <a:gd name="T98" fmla="*/ 0 w 1648"/>
              <a:gd name="T99" fmla="*/ 496 h 690"/>
              <a:gd name="T100" fmla="*/ 9 w 1648"/>
              <a:gd name="T101" fmla="*/ 601 h 690"/>
              <a:gd name="T102" fmla="*/ 9 w 1648"/>
              <a:gd name="T103" fmla="*/ 533 h 690"/>
              <a:gd name="T104" fmla="*/ 32 w 1648"/>
              <a:gd name="T105" fmla="*/ 657 h 690"/>
              <a:gd name="T106" fmla="*/ 73 w 1648"/>
              <a:gd name="T107" fmla="*/ 680 h 690"/>
              <a:gd name="T108" fmla="*/ 15 w 1648"/>
              <a:gd name="T109" fmla="*/ 651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48" h="690">
                <a:moveTo>
                  <a:pt x="72" y="679"/>
                </a:moveTo>
                <a:lnTo>
                  <a:pt x="89" y="681"/>
                </a:lnTo>
                <a:lnTo>
                  <a:pt x="88" y="681"/>
                </a:lnTo>
                <a:lnTo>
                  <a:pt x="145" y="681"/>
                </a:lnTo>
                <a:lnTo>
                  <a:pt x="145" y="690"/>
                </a:lnTo>
                <a:lnTo>
                  <a:pt x="88" y="690"/>
                </a:lnTo>
                <a:lnTo>
                  <a:pt x="71" y="689"/>
                </a:lnTo>
                <a:lnTo>
                  <a:pt x="72" y="679"/>
                </a:lnTo>
                <a:close/>
                <a:moveTo>
                  <a:pt x="182" y="681"/>
                </a:moveTo>
                <a:lnTo>
                  <a:pt x="256" y="681"/>
                </a:lnTo>
                <a:lnTo>
                  <a:pt x="256" y="690"/>
                </a:lnTo>
                <a:lnTo>
                  <a:pt x="182" y="690"/>
                </a:lnTo>
                <a:lnTo>
                  <a:pt x="182" y="681"/>
                </a:lnTo>
                <a:close/>
                <a:moveTo>
                  <a:pt x="292" y="681"/>
                </a:moveTo>
                <a:lnTo>
                  <a:pt x="366" y="681"/>
                </a:lnTo>
                <a:lnTo>
                  <a:pt x="366" y="690"/>
                </a:lnTo>
                <a:lnTo>
                  <a:pt x="292" y="690"/>
                </a:lnTo>
                <a:lnTo>
                  <a:pt x="292" y="681"/>
                </a:lnTo>
                <a:close/>
                <a:moveTo>
                  <a:pt x="403" y="681"/>
                </a:moveTo>
                <a:lnTo>
                  <a:pt x="477" y="681"/>
                </a:lnTo>
                <a:lnTo>
                  <a:pt x="477" y="690"/>
                </a:lnTo>
                <a:lnTo>
                  <a:pt x="403" y="690"/>
                </a:lnTo>
                <a:lnTo>
                  <a:pt x="403" y="681"/>
                </a:lnTo>
                <a:close/>
                <a:moveTo>
                  <a:pt x="513" y="681"/>
                </a:moveTo>
                <a:lnTo>
                  <a:pt x="587" y="681"/>
                </a:lnTo>
                <a:lnTo>
                  <a:pt x="587" y="690"/>
                </a:lnTo>
                <a:lnTo>
                  <a:pt x="513" y="690"/>
                </a:lnTo>
                <a:lnTo>
                  <a:pt x="513" y="681"/>
                </a:lnTo>
                <a:close/>
                <a:moveTo>
                  <a:pt x="624" y="681"/>
                </a:moveTo>
                <a:lnTo>
                  <a:pt x="697" y="681"/>
                </a:lnTo>
                <a:lnTo>
                  <a:pt x="697" y="690"/>
                </a:lnTo>
                <a:lnTo>
                  <a:pt x="624" y="690"/>
                </a:lnTo>
                <a:lnTo>
                  <a:pt x="624" y="681"/>
                </a:lnTo>
                <a:close/>
                <a:moveTo>
                  <a:pt x="734" y="681"/>
                </a:moveTo>
                <a:lnTo>
                  <a:pt x="808" y="681"/>
                </a:lnTo>
                <a:lnTo>
                  <a:pt x="808" y="690"/>
                </a:lnTo>
                <a:lnTo>
                  <a:pt x="734" y="690"/>
                </a:lnTo>
                <a:lnTo>
                  <a:pt x="734" y="681"/>
                </a:lnTo>
                <a:close/>
                <a:moveTo>
                  <a:pt x="845" y="681"/>
                </a:moveTo>
                <a:lnTo>
                  <a:pt x="918" y="681"/>
                </a:lnTo>
                <a:lnTo>
                  <a:pt x="918" y="690"/>
                </a:lnTo>
                <a:lnTo>
                  <a:pt x="845" y="690"/>
                </a:lnTo>
                <a:lnTo>
                  <a:pt x="845" y="681"/>
                </a:lnTo>
                <a:close/>
                <a:moveTo>
                  <a:pt x="955" y="681"/>
                </a:moveTo>
                <a:lnTo>
                  <a:pt x="1029" y="681"/>
                </a:lnTo>
                <a:lnTo>
                  <a:pt x="1029" y="690"/>
                </a:lnTo>
                <a:lnTo>
                  <a:pt x="955" y="690"/>
                </a:lnTo>
                <a:lnTo>
                  <a:pt x="955" y="681"/>
                </a:lnTo>
                <a:close/>
                <a:moveTo>
                  <a:pt x="1065" y="681"/>
                </a:moveTo>
                <a:lnTo>
                  <a:pt x="1139" y="681"/>
                </a:lnTo>
                <a:lnTo>
                  <a:pt x="1139" y="690"/>
                </a:lnTo>
                <a:lnTo>
                  <a:pt x="1065" y="690"/>
                </a:lnTo>
                <a:lnTo>
                  <a:pt x="1065" y="681"/>
                </a:lnTo>
                <a:close/>
                <a:moveTo>
                  <a:pt x="1176" y="681"/>
                </a:moveTo>
                <a:lnTo>
                  <a:pt x="1250" y="681"/>
                </a:lnTo>
                <a:lnTo>
                  <a:pt x="1250" y="690"/>
                </a:lnTo>
                <a:lnTo>
                  <a:pt x="1176" y="690"/>
                </a:lnTo>
                <a:lnTo>
                  <a:pt x="1176" y="681"/>
                </a:lnTo>
                <a:close/>
                <a:moveTo>
                  <a:pt x="1286" y="681"/>
                </a:moveTo>
                <a:lnTo>
                  <a:pt x="1360" y="681"/>
                </a:lnTo>
                <a:lnTo>
                  <a:pt x="1360" y="690"/>
                </a:lnTo>
                <a:lnTo>
                  <a:pt x="1286" y="690"/>
                </a:lnTo>
                <a:lnTo>
                  <a:pt x="1286" y="681"/>
                </a:lnTo>
                <a:close/>
                <a:moveTo>
                  <a:pt x="1397" y="681"/>
                </a:moveTo>
                <a:lnTo>
                  <a:pt x="1471" y="681"/>
                </a:lnTo>
                <a:lnTo>
                  <a:pt x="1471" y="690"/>
                </a:lnTo>
                <a:lnTo>
                  <a:pt x="1397" y="690"/>
                </a:lnTo>
                <a:lnTo>
                  <a:pt x="1397" y="681"/>
                </a:lnTo>
                <a:close/>
                <a:moveTo>
                  <a:pt x="1507" y="681"/>
                </a:moveTo>
                <a:lnTo>
                  <a:pt x="1560" y="681"/>
                </a:lnTo>
                <a:lnTo>
                  <a:pt x="1560" y="681"/>
                </a:lnTo>
                <a:lnTo>
                  <a:pt x="1577" y="679"/>
                </a:lnTo>
                <a:lnTo>
                  <a:pt x="1576" y="680"/>
                </a:lnTo>
                <a:lnTo>
                  <a:pt x="1579" y="679"/>
                </a:lnTo>
                <a:lnTo>
                  <a:pt x="1582" y="687"/>
                </a:lnTo>
                <a:lnTo>
                  <a:pt x="1578" y="689"/>
                </a:lnTo>
                <a:lnTo>
                  <a:pt x="1560" y="690"/>
                </a:lnTo>
                <a:lnTo>
                  <a:pt x="1507" y="690"/>
                </a:lnTo>
                <a:lnTo>
                  <a:pt x="1507" y="681"/>
                </a:lnTo>
                <a:close/>
                <a:moveTo>
                  <a:pt x="1610" y="662"/>
                </a:moveTo>
                <a:lnTo>
                  <a:pt x="1616" y="657"/>
                </a:lnTo>
                <a:lnTo>
                  <a:pt x="1616" y="658"/>
                </a:lnTo>
                <a:lnTo>
                  <a:pt x="1626" y="646"/>
                </a:lnTo>
                <a:lnTo>
                  <a:pt x="1625" y="646"/>
                </a:lnTo>
                <a:lnTo>
                  <a:pt x="1633" y="632"/>
                </a:lnTo>
                <a:lnTo>
                  <a:pt x="1633" y="633"/>
                </a:lnTo>
                <a:lnTo>
                  <a:pt x="1638" y="618"/>
                </a:lnTo>
                <a:lnTo>
                  <a:pt x="1637" y="618"/>
                </a:lnTo>
                <a:lnTo>
                  <a:pt x="1639" y="601"/>
                </a:lnTo>
                <a:lnTo>
                  <a:pt x="1639" y="602"/>
                </a:lnTo>
                <a:lnTo>
                  <a:pt x="1639" y="602"/>
                </a:lnTo>
                <a:lnTo>
                  <a:pt x="1648" y="602"/>
                </a:lnTo>
                <a:lnTo>
                  <a:pt x="1648" y="602"/>
                </a:lnTo>
                <a:lnTo>
                  <a:pt x="1647" y="620"/>
                </a:lnTo>
                <a:lnTo>
                  <a:pt x="1642" y="636"/>
                </a:lnTo>
                <a:lnTo>
                  <a:pt x="1633" y="651"/>
                </a:lnTo>
                <a:lnTo>
                  <a:pt x="1623" y="664"/>
                </a:lnTo>
                <a:lnTo>
                  <a:pt x="1616" y="670"/>
                </a:lnTo>
                <a:lnTo>
                  <a:pt x="1610" y="662"/>
                </a:lnTo>
                <a:close/>
                <a:moveTo>
                  <a:pt x="1639" y="565"/>
                </a:moveTo>
                <a:lnTo>
                  <a:pt x="1639" y="491"/>
                </a:lnTo>
                <a:lnTo>
                  <a:pt x="1648" y="491"/>
                </a:lnTo>
                <a:lnTo>
                  <a:pt x="1648" y="565"/>
                </a:lnTo>
                <a:lnTo>
                  <a:pt x="1639" y="565"/>
                </a:lnTo>
                <a:close/>
                <a:moveTo>
                  <a:pt x="1639" y="454"/>
                </a:moveTo>
                <a:lnTo>
                  <a:pt x="1639" y="380"/>
                </a:lnTo>
                <a:lnTo>
                  <a:pt x="1648" y="380"/>
                </a:lnTo>
                <a:lnTo>
                  <a:pt x="1648" y="454"/>
                </a:lnTo>
                <a:lnTo>
                  <a:pt x="1639" y="454"/>
                </a:lnTo>
                <a:close/>
                <a:moveTo>
                  <a:pt x="1639" y="343"/>
                </a:moveTo>
                <a:lnTo>
                  <a:pt x="1639" y="269"/>
                </a:lnTo>
                <a:lnTo>
                  <a:pt x="1648" y="269"/>
                </a:lnTo>
                <a:lnTo>
                  <a:pt x="1648" y="343"/>
                </a:lnTo>
                <a:lnTo>
                  <a:pt x="1639" y="343"/>
                </a:lnTo>
                <a:close/>
                <a:moveTo>
                  <a:pt x="1639" y="232"/>
                </a:moveTo>
                <a:lnTo>
                  <a:pt x="1639" y="158"/>
                </a:lnTo>
                <a:lnTo>
                  <a:pt x="1648" y="158"/>
                </a:lnTo>
                <a:lnTo>
                  <a:pt x="1648" y="232"/>
                </a:lnTo>
                <a:lnTo>
                  <a:pt x="1639" y="232"/>
                </a:lnTo>
                <a:close/>
                <a:moveTo>
                  <a:pt x="1639" y="121"/>
                </a:moveTo>
                <a:lnTo>
                  <a:pt x="1639" y="88"/>
                </a:lnTo>
                <a:lnTo>
                  <a:pt x="1639" y="89"/>
                </a:lnTo>
                <a:lnTo>
                  <a:pt x="1637" y="72"/>
                </a:lnTo>
                <a:lnTo>
                  <a:pt x="1638" y="73"/>
                </a:lnTo>
                <a:lnTo>
                  <a:pt x="1633" y="57"/>
                </a:lnTo>
                <a:lnTo>
                  <a:pt x="1633" y="58"/>
                </a:lnTo>
                <a:lnTo>
                  <a:pt x="1629" y="51"/>
                </a:lnTo>
                <a:lnTo>
                  <a:pt x="1637" y="47"/>
                </a:lnTo>
                <a:lnTo>
                  <a:pt x="1642" y="54"/>
                </a:lnTo>
                <a:lnTo>
                  <a:pt x="1647" y="71"/>
                </a:lnTo>
                <a:lnTo>
                  <a:pt x="1648" y="88"/>
                </a:lnTo>
                <a:lnTo>
                  <a:pt x="1648" y="121"/>
                </a:lnTo>
                <a:lnTo>
                  <a:pt x="1639" y="121"/>
                </a:lnTo>
                <a:close/>
                <a:moveTo>
                  <a:pt x="1607" y="25"/>
                </a:moveTo>
                <a:lnTo>
                  <a:pt x="1604" y="23"/>
                </a:lnTo>
                <a:lnTo>
                  <a:pt x="1605" y="23"/>
                </a:lnTo>
                <a:lnTo>
                  <a:pt x="1590" y="15"/>
                </a:lnTo>
                <a:lnTo>
                  <a:pt x="1592" y="16"/>
                </a:lnTo>
                <a:lnTo>
                  <a:pt x="1576" y="11"/>
                </a:lnTo>
                <a:lnTo>
                  <a:pt x="1577" y="11"/>
                </a:lnTo>
                <a:lnTo>
                  <a:pt x="1560" y="9"/>
                </a:lnTo>
                <a:lnTo>
                  <a:pt x="1560" y="9"/>
                </a:lnTo>
                <a:lnTo>
                  <a:pt x="1540" y="9"/>
                </a:lnTo>
                <a:lnTo>
                  <a:pt x="1540" y="0"/>
                </a:lnTo>
                <a:lnTo>
                  <a:pt x="1560" y="0"/>
                </a:lnTo>
                <a:lnTo>
                  <a:pt x="1578" y="2"/>
                </a:lnTo>
                <a:lnTo>
                  <a:pt x="1595" y="7"/>
                </a:lnTo>
                <a:lnTo>
                  <a:pt x="1609" y="15"/>
                </a:lnTo>
                <a:lnTo>
                  <a:pt x="1613" y="18"/>
                </a:lnTo>
                <a:lnTo>
                  <a:pt x="1607" y="25"/>
                </a:lnTo>
                <a:close/>
                <a:moveTo>
                  <a:pt x="1503" y="9"/>
                </a:moveTo>
                <a:lnTo>
                  <a:pt x="1429" y="9"/>
                </a:lnTo>
                <a:lnTo>
                  <a:pt x="1429" y="0"/>
                </a:lnTo>
                <a:lnTo>
                  <a:pt x="1503" y="0"/>
                </a:lnTo>
                <a:lnTo>
                  <a:pt x="1503" y="9"/>
                </a:lnTo>
                <a:close/>
                <a:moveTo>
                  <a:pt x="1392" y="9"/>
                </a:moveTo>
                <a:lnTo>
                  <a:pt x="1319" y="9"/>
                </a:lnTo>
                <a:lnTo>
                  <a:pt x="1319" y="0"/>
                </a:lnTo>
                <a:lnTo>
                  <a:pt x="1392" y="0"/>
                </a:lnTo>
                <a:lnTo>
                  <a:pt x="1392" y="9"/>
                </a:lnTo>
                <a:close/>
                <a:moveTo>
                  <a:pt x="1282" y="9"/>
                </a:moveTo>
                <a:lnTo>
                  <a:pt x="1208" y="9"/>
                </a:lnTo>
                <a:lnTo>
                  <a:pt x="1208" y="0"/>
                </a:lnTo>
                <a:lnTo>
                  <a:pt x="1282" y="0"/>
                </a:lnTo>
                <a:lnTo>
                  <a:pt x="1282" y="9"/>
                </a:lnTo>
                <a:close/>
                <a:moveTo>
                  <a:pt x="1171" y="9"/>
                </a:moveTo>
                <a:lnTo>
                  <a:pt x="1098" y="9"/>
                </a:lnTo>
                <a:lnTo>
                  <a:pt x="1098" y="0"/>
                </a:lnTo>
                <a:lnTo>
                  <a:pt x="1171" y="0"/>
                </a:lnTo>
                <a:lnTo>
                  <a:pt x="1171" y="9"/>
                </a:lnTo>
                <a:close/>
                <a:moveTo>
                  <a:pt x="1061" y="9"/>
                </a:moveTo>
                <a:lnTo>
                  <a:pt x="987" y="9"/>
                </a:lnTo>
                <a:lnTo>
                  <a:pt x="987" y="0"/>
                </a:lnTo>
                <a:lnTo>
                  <a:pt x="1061" y="0"/>
                </a:lnTo>
                <a:lnTo>
                  <a:pt x="1061" y="9"/>
                </a:lnTo>
                <a:close/>
                <a:moveTo>
                  <a:pt x="950" y="9"/>
                </a:moveTo>
                <a:lnTo>
                  <a:pt x="877" y="9"/>
                </a:lnTo>
                <a:lnTo>
                  <a:pt x="877" y="0"/>
                </a:lnTo>
                <a:lnTo>
                  <a:pt x="950" y="0"/>
                </a:lnTo>
                <a:lnTo>
                  <a:pt x="950" y="9"/>
                </a:lnTo>
                <a:close/>
                <a:moveTo>
                  <a:pt x="840" y="9"/>
                </a:moveTo>
                <a:lnTo>
                  <a:pt x="767" y="9"/>
                </a:lnTo>
                <a:lnTo>
                  <a:pt x="767" y="0"/>
                </a:lnTo>
                <a:lnTo>
                  <a:pt x="840" y="0"/>
                </a:lnTo>
                <a:lnTo>
                  <a:pt x="840" y="9"/>
                </a:lnTo>
                <a:close/>
                <a:moveTo>
                  <a:pt x="730" y="9"/>
                </a:moveTo>
                <a:lnTo>
                  <a:pt x="656" y="9"/>
                </a:lnTo>
                <a:lnTo>
                  <a:pt x="656" y="0"/>
                </a:lnTo>
                <a:lnTo>
                  <a:pt x="730" y="0"/>
                </a:lnTo>
                <a:lnTo>
                  <a:pt x="730" y="9"/>
                </a:lnTo>
                <a:close/>
                <a:moveTo>
                  <a:pt x="619" y="9"/>
                </a:moveTo>
                <a:lnTo>
                  <a:pt x="546" y="9"/>
                </a:lnTo>
                <a:lnTo>
                  <a:pt x="546" y="0"/>
                </a:lnTo>
                <a:lnTo>
                  <a:pt x="619" y="0"/>
                </a:lnTo>
                <a:lnTo>
                  <a:pt x="619" y="9"/>
                </a:lnTo>
                <a:close/>
                <a:moveTo>
                  <a:pt x="509" y="9"/>
                </a:moveTo>
                <a:lnTo>
                  <a:pt x="435" y="9"/>
                </a:lnTo>
                <a:lnTo>
                  <a:pt x="435" y="0"/>
                </a:lnTo>
                <a:lnTo>
                  <a:pt x="509" y="0"/>
                </a:lnTo>
                <a:lnTo>
                  <a:pt x="509" y="9"/>
                </a:lnTo>
                <a:close/>
                <a:moveTo>
                  <a:pt x="398" y="9"/>
                </a:moveTo>
                <a:lnTo>
                  <a:pt x="325" y="9"/>
                </a:lnTo>
                <a:lnTo>
                  <a:pt x="325" y="0"/>
                </a:lnTo>
                <a:lnTo>
                  <a:pt x="398" y="0"/>
                </a:lnTo>
                <a:lnTo>
                  <a:pt x="398" y="9"/>
                </a:lnTo>
                <a:close/>
                <a:moveTo>
                  <a:pt x="288" y="9"/>
                </a:moveTo>
                <a:lnTo>
                  <a:pt x="214" y="9"/>
                </a:lnTo>
                <a:lnTo>
                  <a:pt x="214" y="0"/>
                </a:lnTo>
                <a:lnTo>
                  <a:pt x="288" y="0"/>
                </a:lnTo>
                <a:lnTo>
                  <a:pt x="288" y="9"/>
                </a:lnTo>
                <a:close/>
                <a:moveTo>
                  <a:pt x="177" y="9"/>
                </a:moveTo>
                <a:lnTo>
                  <a:pt x="104" y="9"/>
                </a:lnTo>
                <a:lnTo>
                  <a:pt x="104" y="0"/>
                </a:lnTo>
                <a:lnTo>
                  <a:pt x="177" y="0"/>
                </a:lnTo>
                <a:lnTo>
                  <a:pt x="177" y="9"/>
                </a:lnTo>
                <a:close/>
                <a:moveTo>
                  <a:pt x="69" y="12"/>
                </a:moveTo>
                <a:lnTo>
                  <a:pt x="57" y="16"/>
                </a:lnTo>
                <a:lnTo>
                  <a:pt x="58" y="15"/>
                </a:lnTo>
                <a:lnTo>
                  <a:pt x="44" y="23"/>
                </a:lnTo>
                <a:lnTo>
                  <a:pt x="45" y="23"/>
                </a:lnTo>
                <a:lnTo>
                  <a:pt x="32" y="33"/>
                </a:lnTo>
                <a:lnTo>
                  <a:pt x="33" y="32"/>
                </a:lnTo>
                <a:lnTo>
                  <a:pt x="23" y="45"/>
                </a:lnTo>
                <a:lnTo>
                  <a:pt x="23" y="44"/>
                </a:lnTo>
                <a:lnTo>
                  <a:pt x="17" y="56"/>
                </a:lnTo>
                <a:lnTo>
                  <a:pt x="8" y="52"/>
                </a:lnTo>
                <a:lnTo>
                  <a:pt x="15" y="39"/>
                </a:lnTo>
                <a:lnTo>
                  <a:pt x="26" y="26"/>
                </a:lnTo>
                <a:lnTo>
                  <a:pt x="39" y="15"/>
                </a:lnTo>
                <a:lnTo>
                  <a:pt x="54" y="7"/>
                </a:lnTo>
                <a:lnTo>
                  <a:pt x="66" y="3"/>
                </a:lnTo>
                <a:lnTo>
                  <a:pt x="69" y="12"/>
                </a:lnTo>
                <a:close/>
                <a:moveTo>
                  <a:pt x="9" y="90"/>
                </a:moveTo>
                <a:lnTo>
                  <a:pt x="9" y="164"/>
                </a:lnTo>
                <a:lnTo>
                  <a:pt x="0" y="164"/>
                </a:lnTo>
                <a:lnTo>
                  <a:pt x="0" y="90"/>
                </a:lnTo>
                <a:lnTo>
                  <a:pt x="9" y="90"/>
                </a:lnTo>
                <a:close/>
                <a:moveTo>
                  <a:pt x="9" y="201"/>
                </a:moveTo>
                <a:lnTo>
                  <a:pt x="9" y="274"/>
                </a:lnTo>
                <a:lnTo>
                  <a:pt x="0" y="274"/>
                </a:lnTo>
                <a:lnTo>
                  <a:pt x="0" y="201"/>
                </a:lnTo>
                <a:lnTo>
                  <a:pt x="9" y="201"/>
                </a:lnTo>
                <a:close/>
                <a:moveTo>
                  <a:pt x="9" y="311"/>
                </a:moveTo>
                <a:lnTo>
                  <a:pt x="9" y="385"/>
                </a:lnTo>
                <a:lnTo>
                  <a:pt x="0" y="385"/>
                </a:lnTo>
                <a:lnTo>
                  <a:pt x="0" y="311"/>
                </a:lnTo>
                <a:lnTo>
                  <a:pt x="9" y="311"/>
                </a:lnTo>
                <a:close/>
                <a:moveTo>
                  <a:pt x="9" y="422"/>
                </a:moveTo>
                <a:lnTo>
                  <a:pt x="9" y="496"/>
                </a:lnTo>
                <a:lnTo>
                  <a:pt x="0" y="496"/>
                </a:lnTo>
                <a:lnTo>
                  <a:pt x="0" y="422"/>
                </a:lnTo>
                <a:lnTo>
                  <a:pt x="9" y="422"/>
                </a:lnTo>
                <a:close/>
                <a:moveTo>
                  <a:pt x="9" y="533"/>
                </a:moveTo>
                <a:lnTo>
                  <a:pt x="9" y="602"/>
                </a:lnTo>
                <a:lnTo>
                  <a:pt x="9" y="601"/>
                </a:lnTo>
                <a:lnTo>
                  <a:pt x="10" y="606"/>
                </a:lnTo>
                <a:lnTo>
                  <a:pt x="1" y="607"/>
                </a:lnTo>
                <a:lnTo>
                  <a:pt x="0" y="602"/>
                </a:lnTo>
                <a:lnTo>
                  <a:pt x="0" y="533"/>
                </a:lnTo>
                <a:lnTo>
                  <a:pt x="9" y="533"/>
                </a:lnTo>
                <a:close/>
                <a:moveTo>
                  <a:pt x="20" y="639"/>
                </a:moveTo>
                <a:lnTo>
                  <a:pt x="23" y="646"/>
                </a:lnTo>
                <a:lnTo>
                  <a:pt x="23" y="646"/>
                </a:lnTo>
                <a:lnTo>
                  <a:pt x="33" y="658"/>
                </a:lnTo>
                <a:lnTo>
                  <a:pt x="32" y="657"/>
                </a:lnTo>
                <a:lnTo>
                  <a:pt x="45" y="668"/>
                </a:lnTo>
                <a:lnTo>
                  <a:pt x="44" y="667"/>
                </a:lnTo>
                <a:lnTo>
                  <a:pt x="58" y="675"/>
                </a:lnTo>
                <a:lnTo>
                  <a:pt x="57" y="675"/>
                </a:lnTo>
                <a:lnTo>
                  <a:pt x="73" y="680"/>
                </a:lnTo>
                <a:lnTo>
                  <a:pt x="70" y="688"/>
                </a:lnTo>
                <a:lnTo>
                  <a:pt x="54" y="683"/>
                </a:lnTo>
                <a:lnTo>
                  <a:pt x="39" y="675"/>
                </a:lnTo>
                <a:lnTo>
                  <a:pt x="26" y="664"/>
                </a:lnTo>
                <a:lnTo>
                  <a:pt x="15" y="651"/>
                </a:lnTo>
                <a:lnTo>
                  <a:pt x="12" y="644"/>
                </a:lnTo>
                <a:lnTo>
                  <a:pt x="20" y="639"/>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1200"/>
          </a:p>
        </p:txBody>
      </p:sp>
      <p:cxnSp>
        <p:nvCxnSpPr>
          <p:cNvPr id="63" name="Straight Connector 62"/>
          <p:cNvCxnSpPr>
            <a:cxnSpLocks/>
            <a:endCxn id="40" idx="0"/>
          </p:cNvCxnSpPr>
          <p:nvPr/>
        </p:nvCxnSpPr>
        <p:spPr bwMode="auto">
          <a:xfrm flipH="1">
            <a:off x="1475656" y="2862168"/>
            <a:ext cx="449372" cy="103925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4" name="Straight Connector 63"/>
          <p:cNvCxnSpPr>
            <a:cxnSpLocks/>
          </p:cNvCxnSpPr>
          <p:nvPr/>
        </p:nvCxnSpPr>
        <p:spPr bwMode="auto">
          <a:xfrm>
            <a:off x="3025163" y="2862168"/>
            <a:ext cx="481302" cy="102876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5" name="Rectangle 64"/>
          <p:cNvSpPr/>
          <p:nvPr/>
        </p:nvSpPr>
        <p:spPr bwMode="auto">
          <a:xfrm>
            <a:off x="6514259" y="2620469"/>
            <a:ext cx="432048" cy="424664"/>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6" name="Rectangle 25"/>
          <p:cNvSpPr>
            <a:spLocks noChangeArrowheads="1"/>
          </p:cNvSpPr>
          <p:nvPr/>
        </p:nvSpPr>
        <p:spPr bwMode="auto">
          <a:xfrm>
            <a:off x="4344299" y="3481222"/>
            <a:ext cx="988682" cy="353406"/>
          </a:xfrm>
          <a:prstGeom prst="rect">
            <a:avLst/>
          </a:prstGeom>
          <a:noFill/>
          <a:ln w="1746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7" name="Oval 66"/>
          <p:cNvSpPr/>
          <p:nvPr/>
        </p:nvSpPr>
        <p:spPr bwMode="auto">
          <a:xfrm>
            <a:off x="5574453" y="2605869"/>
            <a:ext cx="432246" cy="456438"/>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TextBox 17"/>
          <p:cNvSpPr txBox="1"/>
          <p:nvPr/>
        </p:nvSpPr>
        <p:spPr>
          <a:xfrm>
            <a:off x="5627196" y="2424977"/>
            <a:ext cx="356188" cy="707886"/>
          </a:xfrm>
          <a:prstGeom prst="rect">
            <a:avLst/>
          </a:prstGeom>
          <a:noFill/>
        </p:spPr>
        <p:txBody>
          <a:bodyPr wrap="none" rtlCol="0">
            <a:spAutoFit/>
          </a:bodyPr>
          <a:lstStyle/>
          <a:p>
            <a:r>
              <a:rPr lang="en-US" sz="4000" dirty="0">
                <a:solidFill>
                  <a:schemeClr val="tx1"/>
                </a:solidFill>
              </a:rPr>
              <a:t>-</a:t>
            </a:r>
          </a:p>
        </p:txBody>
      </p:sp>
      <p:sp>
        <p:nvSpPr>
          <p:cNvPr id="21" name="TextBox 20"/>
          <p:cNvSpPr txBox="1"/>
          <p:nvPr/>
        </p:nvSpPr>
        <p:spPr>
          <a:xfrm>
            <a:off x="4336952" y="3468651"/>
            <a:ext cx="986167" cy="338554"/>
          </a:xfrm>
          <a:prstGeom prst="rect">
            <a:avLst/>
          </a:prstGeom>
          <a:noFill/>
        </p:spPr>
        <p:txBody>
          <a:bodyPr wrap="none" rtlCol="0">
            <a:spAutoFit/>
          </a:bodyPr>
          <a:lstStyle/>
          <a:p>
            <a:r>
              <a:rPr lang="en-US" sz="1600" dirty="0">
                <a:solidFill>
                  <a:schemeClr val="tx1"/>
                </a:solidFill>
              </a:rPr>
              <a:t>correlator</a:t>
            </a:r>
          </a:p>
        </p:txBody>
      </p:sp>
      <p:cxnSp>
        <p:nvCxnSpPr>
          <p:cNvPr id="75" name="Straight Connector 74"/>
          <p:cNvCxnSpPr>
            <a:cxnSpLocks/>
          </p:cNvCxnSpPr>
          <p:nvPr/>
        </p:nvCxnSpPr>
        <p:spPr bwMode="auto">
          <a:xfrm>
            <a:off x="4046552" y="2843703"/>
            <a:ext cx="0" cy="82013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1" name="Straight Arrow Connector 80"/>
          <p:cNvCxnSpPr/>
          <p:nvPr/>
        </p:nvCxnSpPr>
        <p:spPr bwMode="auto">
          <a:xfrm>
            <a:off x="4046552" y="3657925"/>
            <a:ext cx="2923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3" name="Straight Connector 82"/>
          <p:cNvCxnSpPr>
            <a:cxnSpLocks/>
          </p:cNvCxnSpPr>
          <p:nvPr/>
        </p:nvCxnSpPr>
        <p:spPr bwMode="auto">
          <a:xfrm>
            <a:off x="5332981" y="3563783"/>
            <a:ext cx="44176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7" name="Straight Arrow Connector 86"/>
          <p:cNvCxnSpPr>
            <a:cxnSpLocks/>
          </p:cNvCxnSpPr>
          <p:nvPr/>
        </p:nvCxnSpPr>
        <p:spPr bwMode="auto">
          <a:xfrm flipH="1" flipV="1">
            <a:off x="5774744" y="3062307"/>
            <a:ext cx="3741" cy="4896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3" name="Straight Arrow Connector 92"/>
          <p:cNvCxnSpPr>
            <a:cxnSpLocks/>
          </p:cNvCxnSpPr>
          <p:nvPr/>
        </p:nvCxnSpPr>
        <p:spPr bwMode="auto">
          <a:xfrm flipV="1">
            <a:off x="6946307" y="2832813"/>
            <a:ext cx="519789" cy="2"/>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94" name="Straight Connector 93"/>
          <p:cNvCxnSpPr>
            <a:cxnSpLocks/>
          </p:cNvCxnSpPr>
          <p:nvPr/>
        </p:nvCxnSpPr>
        <p:spPr bwMode="auto">
          <a:xfrm flipV="1">
            <a:off x="5338392" y="3720039"/>
            <a:ext cx="1388151" cy="418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7" name="Straight Arrow Connector 96"/>
          <p:cNvCxnSpPr>
            <a:cxnSpLocks/>
          </p:cNvCxnSpPr>
          <p:nvPr/>
        </p:nvCxnSpPr>
        <p:spPr bwMode="auto">
          <a:xfrm flipV="1">
            <a:off x="6006699" y="2843168"/>
            <a:ext cx="519789" cy="2"/>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99" name="Straight Arrow Connector 98"/>
          <p:cNvCxnSpPr/>
          <p:nvPr/>
        </p:nvCxnSpPr>
        <p:spPr bwMode="auto">
          <a:xfrm>
            <a:off x="6638840" y="2723668"/>
            <a:ext cx="0" cy="27699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0" name="TextBox 99"/>
          <p:cNvSpPr txBox="1"/>
          <p:nvPr/>
        </p:nvSpPr>
        <p:spPr>
          <a:xfrm>
            <a:off x="6638840" y="2662113"/>
            <a:ext cx="287258" cy="338554"/>
          </a:xfrm>
          <a:prstGeom prst="rect">
            <a:avLst/>
          </a:prstGeom>
          <a:noFill/>
        </p:spPr>
        <p:txBody>
          <a:bodyPr wrap="none" rtlCol="0">
            <a:spAutoFit/>
          </a:bodyPr>
          <a:lstStyle/>
          <a:p>
            <a:r>
              <a:rPr lang="en-US" sz="1600" dirty="0">
                <a:solidFill>
                  <a:schemeClr val="tx1"/>
                </a:solidFill>
              </a:rPr>
              <a:t>4</a:t>
            </a:r>
          </a:p>
        </p:txBody>
      </p:sp>
      <p:cxnSp>
        <p:nvCxnSpPr>
          <p:cNvPr id="101" name="Straight Arrow Connector 100"/>
          <p:cNvCxnSpPr>
            <a:cxnSpLocks/>
          </p:cNvCxnSpPr>
          <p:nvPr/>
        </p:nvCxnSpPr>
        <p:spPr bwMode="auto">
          <a:xfrm flipH="1" flipV="1">
            <a:off x="6726543" y="3059183"/>
            <a:ext cx="3740" cy="6608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pic>
        <p:nvPicPr>
          <p:cNvPr id="57" name="Picture 56"/>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956780" y="1498831"/>
            <a:ext cx="1268153" cy="951115"/>
          </a:xfrm>
          <a:prstGeom prst="rect">
            <a:avLst/>
          </a:prstGeom>
        </p:spPr>
      </p:pic>
      <p:cxnSp>
        <p:nvCxnSpPr>
          <p:cNvPr id="8" name="Straight Arrow Connector 7"/>
          <p:cNvCxnSpPr/>
          <p:nvPr/>
        </p:nvCxnSpPr>
        <p:spPr bwMode="auto">
          <a:xfrm flipH="1">
            <a:off x="3038130" y="2424977"/>
            <a:ext cx="96572" cy="35394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1862585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4293096"/>
            <a:ext cx="7770813" cy="1801317"/>
          </a:xfrm>
        </p:spPr>
        <p:txBody>
          <a:bodyPr/>
          <a:lstStyle/>
          <a:p>
            <a:pPr>
              <a:buFont typeface="Arial" panose="020B0604020202020204" pitchFamily="34" charset="0"/>
              <a:buChar char="•"/>
            </a:pPr>
            <a:r>
              <a:rPr lang="en-US" dirty="0"/>
              <a:t>Simulation done with time synchronization and decision threshold estimation ON</a:t>
            </a:r>
          </a:p>
          <a:p>
            <a:pPr>
              <a:buFont typeface="Arial" panose="020B0604020202020204" pitchFamily="34" charset="0"/>
              <a:buChar char="•"/>
            </a:pPr>
            <a:r>
              <a:rPr lang="en-US" dirty="0"/>
              <a:t>Eye-diagram above are for a noise less case with RMS delay spread: 0,1, and 2 us</a:t>
            </a:r>
          </a:p>
          <a:p>
            <a:pPr>
              <a:buFont typeface="Arial" panose="020B0604020202020204" pitchFamily="34" charset="0"/>
              <a:buChar char="•"/>
            </a:pPr>
            <a:r>
              <a:rPr lang="en-US" dirty="0"/>
              <a:t>Red line is the estimated threshold used for decision</a:t>
            </a:r>
          </a:p>
          <a:p>
            <a:pPr marL="0" indent="0"/>
            <a:endParaRPr lang="en-US" dirty="0"/>
          </a:p>
          <a:p>
            <a:pPr>
              <a:buFont typeface="Arial" panose="020B0604020202020204" pitchFamily="34" charset="0"/>
              <a:buChar char="•"/>
            </a:pPr>
            <a:endParaRPr lang="en-US" dirty="0"/>
          </a:p>
        </p:txBody>
      </p:sp>
      <p:sp>
        <p:nvSpPr>
          <p:cNvPr id="3" name="Title 2"/>
          <p:cNvSpPr>
            <a:spLocks noGrp="1"/>
          </p:cNvSpPr>
          <p:nvPr>
            <p:ph type="title"/>
          </p:nvPr>
        </p:nvSpPr>
        <p:spPr>
          <a:xfrm>
            <a:off x="685800" y="685800"/>
            <a:ext cx="7770813" cy="1065213"/>
          </a:xfrm>
        </p:spPr>
        <p:txBody>
          <a:bodyPr/>
          <a:lstStyle/>
          <a:p>
            <a:r>
              <a:rPr lang="en-US" dirty="0"/>
              <a:t>Methodology, cont’d</a:t>
            </a:r>
          </a:p>
        </p:txBody>
      </p:sp>
      <p:sp>
        <p:nvSpPr>
          <p:cNvPr id="4" name="Date Placeholder 3"/>
          <p:cNvSpPr>
            <a:spLocks noGrp="1"/>
          </p:cNvSpPr>
          <p:nvPr>
            <p:ph type="dt" idx="10"/>
          </p:nvPr>
        </p:nvSpPr>
        <p:spPr>
          <a:xfrm>
            <a:off x="696912" y="333375"/>
            <a:ext cx="1874823" cy="273050"/>
          </a:xfrm>
        </p:spPr>
        <p:txBody>
          <a:bodyPr/>
          <a:lstStyle/>
          <a:p>
            <a:r>
              <a:rPr lang="en-US"/>
              <a:t>May 2017</a:t>
            </a:r>
            <a:endParaRPr lang="en-GB" dirty="0"/>
          </a:p>
        </p:txBody>
      </p:sp>
      <p:sp>
        <p:nvSpPr>
          <p:cNvPr id="5" name="Footer Placeholder 4"/>
          <p:cNvSpPr>
            <a:spLocks noGrp="1"/>
          </p:cNvSpPr>
          <p:nvPr>
            <p:ph type="ftr" idx="11"/>
          </p:nvPr>
        </p:nvSpPr>
        <p:spPr>
          <a:xfrm>
            <a:off x="5357818" y="6475413"/>
            <a:ext cx="3184520" cy="180975"/>
          </a:xfrm>
        </p:spPr>
        <p:txBody>
          <a:bodyPr/>
          <a:lstStyle/>
          <a:p>
            <a:r>
              <a:rPr lang="fr-FR"/>
              <a:t>Leif Wilhelmsson, Ericsson</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D09C756B-EB39-4236-ADBB-73052B179AE4}" type="slidenum">
              <a:rPr lang="en-GB" smtClean="0"/>
              <a:pPr/>
              <a:t>9</a:t>
            </a:fld>
            <a:endParaRPr lang="en-GB"/>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0001" y="1830388"/>
            <a:ext cx="2697191" cy="2022893"/>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6721" y="1902395"/>
            <a:ext cx="2601181" cy="1950886"/>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22361" y="1807146"/>
            <a:ext cx="2889212" cy="2166909"/>
          </a:xfrm>
          <a:prstGeom prst="rect">
            <a:avLst/>
          </a:prstGeom>
        </p:spPr>
      </p:pic>
    </p:spTree>
    <p:extLst>
      <p:ext uri="{BB962C8B-B14F-4D97-AF65-F5344CB8AC3E}">
        <p14:creationId xmlns:p14="http://schemas.microsoft.com/office/powerpoint/2010/main" val="2574261832"/>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EriCOLLCategoryTaxHTField0 xmlns="8ebea429-6d6d-4c7c-abb9-61a944d4e928">
      <Terms xmlns="http://schemas.microsoft.com/office/infopath/2007/PartnerControls">
        <TermInfo xmlns="http://schemas.microsoft.com/office/infopath/2007/PartnerControls">
          <TermName xmlns="http://schemas.microsoft.com/office/infopath/2007/PartnerControls">Development</TermName>
          <TermId xmlns="http://schemas.microsoft.com/office/infopath/2007/PartnerControls">053fcc88-ab49-4f69-87df-fc64cb0bf305</TermId>
        </TermInfo>
      </Terms>
    </EriCOLLCategoryTaxHTField0>
    <EriCOLLOrganizationUnitTaxHTField0 xmlns="8ebea429-6d6d-4c7c-abb9-61a944d4e928">
      <Terms xmlns="http://schemas.microsoft.com/office/infopath/2007/PartnerControls">
        <TermInfo xmlns="http://schemas.microsoft.com/office/infopath/2007/PartnerControls">
          <TermName xmlns="http://schemas.microsoft.com/office/infopath/2007/PartnerControls">BNET DURA PDU WCDMA ＆ MS RAN</TermName>
          <TermId xmlns="http://schemas.microsoft.com/office/infopath/2007/PartnerControls">4005b2b9-24ae-465f-85ea-efb8c08bab8a</TermId>
        </TermInfo>
      </Terms>
    </EriCOLLOrganizationUnitTaxHTField0>
    <AbstractOrSummary. xmlns="8ebea429-6d6d-4c7c-abb9-61a944d4e928" xsi:nil="true"/>
    <EriCOLLProcessTaxHTField0 xmlns="8ebea429-6d6d-4c7c-abb9-61a944d4e928">
      <Terms xmlns="http://schemas.microsoft.com/office/infopath/2007/PartnerControls"/>
    </EriCOLLProcessTaxHTField0>
    <EriCOLLCountryTaxHTField0 xmlns="8ebea429-6d6d-4c7c-abb9-61a944d4e928">
      <Terms xmlns="http://schemas.microsoft.com/office/infopath/2007/PartnerControls"/>
    </EriCOLLCountryTaxHTField0>
    <IconOverlay xmlns="http://schemas.microsoft.com/sharepoint/v4" xsi:nil="true"/>
    <TaxCatchAll xmlns="08b2df90-05d3-4030-90d4-c9feeb4a1cd9">
      <Value>2</Value>
      <Value>1</Value>
    </TaxCatchAll>
    <TaxKeywordTaxHTField xmlns="08b2df90-05d3-4030-90d4-c9feeb4a1cd9">
      <Terms xmlns="http://schemas.microsoft.com/office/infopath/2007/PartnerControls"/>
    </TaxKeywordTaxHTField>
    <EriCOLLProjectsTaxHTField0 xmlns="8ebea429-6d6d-4c7c-abb9-61a944d4e928">
      <Terms xmlns="http://schemas.microsoft.com/office/infopath/2007/PartnerControls"/>
    </EriCOLLProjectsTaxHTField0>
    <EriCOLLDate. xmlns="8ebea429-6d6d-4c7c-abb9-61a944d4e928" xsi:nil="true"/>
    <EriCOLLProductsTaxHTField0 xmlns="8ebea429-6d6d-4c7c-abb9-61a944d4e928">
      <Terms xmlns="http://schemas.microsoft.com/office/infopath/2007/PartnerControls"/>
    </EriCOLLProductsTaxHTField0>
    <Prepared. xmlns="8ebea429-6d6d-4c7c-abb9-61a944d4e928" xsi:nil="true"/>
    <EriCOLLCompetenceTaxHTField0 xmlns="8ebea429-6d6d-4c7c-abb9-61a944d4e928">
      <Terms xmlns="http://schemas.microsoft.com/office/infopath/2007/PartnerControls"/>
    </EriCOLLCompetenceTaxHTField0>
    <EriCOLLCustomerTaxHTField0 xmlns="08b2df90-05d3-4030-90d4-c9feeb4a1cd9">
      <Terms xmlns="http://schemas.microsoft.com/office/infopath/2007/PartnerControls"/>
    </EriCOLLCustomerTaxHTField0>
    <_dlc_DocId xmlns="08b2df90-05d3-4030-90d4-c9feeb4a1cd9">YEDTRNYQWVVS-1-715</_dlc_DocId>
    <_dlc_DocIdUrl xmlns="08b2df90-05d3-4030-90d4-c9feeb4a1cd9">
      <Url>https://ericoll.internal.ericsson.com/sites/Wi-Fi_Standardization/_layouts/DocIdRedir.aspx?ID=YEDTRNYQWVVS-1-715</Url>
      <Description>YEDTRNYQWVVS-1-715</Description>
    </_dlc_DocIdUrl>
  </documentManagement>
</p:properties>
</file>

<file path=customXml/item2.xml><?xml version="1.0" encoding="utf-8"?>
<?mso-contentType ?>
<SharedContentType xmlns="Microsoft.SharePoint.Taxonomy.ContentTypeSync" SourceId="0e710d51-58b4-4530-836b-fce5679fe049" ContentTypeId="0x010100BB337192E63E44A7A744CE7393F41F4E" PreviousValue="false"/>
</file>

<file path=customXml/item3.xml><?xml version="1.0" encoding="utf-8"?>
<ct:contentTypeSchema xmlns:ct="http://schemas.microsoft.com/office/2006/metadata/contentType" xmlns:ma="http://schemas.microsoft.com/office/2006/metadata/properties/metaAttributes" ct:_="" ma:_="" ma:contentTypeName="EriCOLL Docs" ma:contentTypeID="0x010100BB337192E63E44A7A744CE7393F41F4E00F757F2A418C8C64986192B3F5011F983" ma:contentTypeVersion="8" ma:contentTypeDescription="EriCOLL Document Content Type" ma:contentTypeScope="" ma:versionID="5a91ce9b5e691e9b62f62bb34010d603">
  <xsd:schema xmlns:xsd="http://www.w3.org/2001/XMLSchema" xmlns:xs="http://www.w3.org/2001/XMLSchema" xmlns:p="http://schemas.microsoft.com/office/2006/metadata/properties" xmlns:ns2="08b2df90-05d3-4030-90d4-c9feeb4a1cd9" xmlns:ns3="8ebea429-6d6d-4c7c-abb9-61a944d4e928" xmlns:ns4="http://schemas.microsoft.com/sharepoint/v4" targetNamespace="http://schemas.microsoft.com/office/2006/metadata/properties" ma:root="true" ma:fieldsID="2e7ab7f62523a5e0a07f48d163e01cf3" ns2:_="" ns3:_="" ns4:_="">
    <xsd:import namespace="08b2df90-05d3-4030-90d4-c9feeb4a1cd9"/>
    <xsd:import namespace="8ebea429-6d6d-4c7c-abb9-61a944d4e928"/>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Prepared." minOccurs="0"/>
                <xsd:element ref="ns3:EriCOLLDate." minOccurs="0"/>
                <xsd:element ref="ns3:AbstractOrSummary." minOccurs="0"/>
                <xsd:element ref="ns2:TaxKeywordTaxHTField" minOccurs="0"/>
                <xsd:element ref="ns2:TaxCatchAll" minOccurs="0"/>
                <xsd:element ref="ns2:TaxCatchAllLabel" minOccurs="0"/>
                <xsd:element ref="ns3:EriCOLLCategoryTaxHTField0" minOccurs="0"/>
                <xsd:element ref="ns3:EriCOLLOrganizationUnitTaxHTField0" minOccurs="0"/>
                <xsd:element ref="ns3:EriCOLLCompetenceTaxHTField0" minOccurs="0"/>
                <xsd:element ref="ns3:EriCOLLCountryTaxHTField0" minOccurs="0"/>
                <xsd:element ref="ns2:EriCOLLCustomerTaxHTField0" minOccurs="0"/>
                <xsd:element ref="ns3:EriCOLLProcessTaxHTField0" minOccurs="0"/>
                <xsd:element ref="ns3:EriCOLLProductsTaxHTField0" minOccurs="0"/>
                <xsd:element ref="ns3:EriCOLLProjectsTaxHTField0"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b2df90-05d3-4030-90d4-c9feeb4a1cd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KeywordTaxHTField" ma:index="14" nillable="true" ma:taxonomy="true" ma:internalName="TaxKeywordTaxHTField" ma:taxonomyFieldName="TaxKeyword" ma:displayName="Keywords." ma:readOnly="false" ma:fieldId="{23f27201-bee3-471e-b2e7-b64fd8b7ca38}" ma:taxonomyMulti="true" ma:sspId="0e710d51-58b4-4530-836b-fce5679fe049" ma:termSetId="00000000-0000-0000-0000-000000000000" ma:anchorId="00000000-0000-0000-0000-000000000000" ma:open="true" ma:isKeyword="true">
      <xsd:complexType>
        <xsd:sequence>
          <xsd:element ref="pc:Terms" minOccurs="0" maxOccurs="1"/>
        </xsd:sequence>
      </xsd:complexType>
    </xsd:element>
    <xsd:element name="TaxCatchAll" ma:index="15" nillable="true" ma:displayName="Taxonomy Catch All Column" ma:description="" ma:hidden="true" ma:list="{175ad886-c84a-4a7f-aa80-7a98506ac7a4}" ma:internalName="TaxCatchAll" ma:showField="CatchAllData" ma:web="8ebea429-6d6d-4c7c-abb9-61a944d4e928">
      <xsd:complexType>
        <xsd:complexContent>
          <xsd:extension base="dms:MultiChoiceLookup">
            <xsd:sequence>
              <xsd:element name="Value" type="dms:Lookup" maxOccurs="unbounded" minOccurs="0" nillable="true"/>
            </xsd:sequence>
          </xsd:extension>
        </xsd:complexContent>
      </xsd:complexType>
    </xsd:element>
    <xsd:element name="TaxCatchAllLabel" ma:index="16" nillable="true" ma:displayName="Taxonomy Catch All Column1" ma:description="" ma:hidden="true" ma:list="{175ad886-c84a-4a7f-aa80-7a98506ac7a4}" ma:internalName="TaxCatchAllLabel" ma:readOnly="true" ma:showField="CatchAllDataLabel" ma:web="8ebea429-6d6d-4c7c-abb9-61a944d4e928">
      <xsd:complexType>
        <xsd:complexContent>
          <xsd:extension base="dms:MultiChoiceLookup">
            <xsd:sequence>
              <xsd:element name="Value" type="dms:Lookup" maxOccurs="unbounded" minOccurs="0" nillable="true"/>
            </xsd:sequence>
          </xsd:extension>
        </xsd:complexContent>
      </xsd:complexType>
    </xsd:element>
    <xsd:element name="EriCOLLCustomerTaxHTField0" ma:index="26" nillable="true" ma:taxonomy="true" ma:internalName="EriCOLLCustomerTaxHTField0" ma:taxonomyFieldName="EriCOLLCustomer" ma:displayName="Customer." ma:readOnly="false" ma:fieldId="{8480f48b-f8b7-4c77-be55-63d41a1fdb0d}" ma:taxonomyMulti="true" ma:sspId="0e710d51-58b4-4530-836b-fce5679fe049" ma:termSetId="4e0bb0d4-0179-488a-a161-abd655dda2e7"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ebea429-6d6d-4c7c-abb9-61a944d4e928" elementFormDefault="qualified">
    <xsd:import namespace="http://schemas.microsoft.com/office/2006/documentManagement/types"/>
    <xsd:import namespace="http://schemas.microsoft.com/office/infopath/2007/PartnerControls"/>
    <xsd:element name="Prepared." ma:index="11" nillable="true" ma:displayName="Prepared." ma:internalName="Prepared_x002e_" ma:readOnly="false">
      <xsd:simpleType>
        <xsd:restriction base="dms:Text">
          <xsd:maxLength value="255"/>
        </xsd:restriction>
      </xsd:simpleType>
    </xsd:element>
    <xsd:element name="EriCOLLDate." ma:index="12" nillable="true" ma:displayName="Date." ma:internalName="EriCOLLDate_x002e_" ma:readOnly="false">
      <xsd:simpleType>
        <xsd:restriction base="dms:Text">
          <xsd:maxLength value="255"/>
        </xsd:restriction>
      </xsd:simpleType>
    </xsd:element>
    <xsd:element name="AbstractOrSummary." ma:index="13" nillable="true" ma:displayName="Abstract/Summary." ma:internalName="AbstractOrSummary_x002e_" ma:readOnly="false">
      <xsd:simpleType>
        <xsd:restriction base="dms:Note"/>
      </xsd:simpleType>
    </xsd:element>
    <xsd:element name="EriCOLLCategoryTaxHTField0" ma:index="18" nillable="true" ma:taxonomy="true" ma:internalName="EriCOLLCategoryTaxHTField0" ma:taxonomyFieldName="EriCOLLCategory" ma:displayName="Category." ma:default="1;#Development|053fcc88-ab49-4f69-87df-fc64cb0bf305" ma:fieldId="{e72cc46e-70aa-41d8-b11d-9bbfd769c5eb}" ma:taxonomyMulti="true" ma:sspId="0e710d51-58b4-4530-836b-fce5679fe049" ma:termSetId="f35c1d4c-78ac-4f40-bb38-8d71ec401e64" ma:anchorId="00000000-0000-0000-0000-000000000000" ma:open="false" ma:isKeyword="false">
      <xsd:complexType>
        <xsd:sequence>
          <xsd:element ref="pc:Terms" minOccurs="0" maxOccurs="1"/>
        </xsd:sequence>
      </xsd:complexType>
    </xsd:element>
    <xsd:element name="EriCOLLOrganizationUnitTaxHTField0" ma:index="20" nillable="true" ma:taxonomy="true" ma:internalName="EriCOLLOrganizationUnitTaxHTField0" ma:taxonomyFieldName="EriCOLLOrganizationUnit" ma:displayName="Organization Unit." ma:default="2;#BNET DURA PDU WCDMA ＆ MS RAN|4005b2b9-24ae-465f-85ea-efb8c08bab8a" ma:fieldId="{7588c015-b936-47f7-bb64-663949dc467e}" ma:taxonomyMulti="true" ma:sspId="0e710d51-58b4-4530-836b-fce5679fe049" ma:termSetId="67f5b04f-38bf-47c9-889f-003f3bcd1395" ma:anchorId="00000000-0000-0000-0000-000000000000" ma:open="false" ma:isKeyword="false">
      <xsd:complexType>
        <xsd:sequence>
          <xsd:element ref="pc:Terms" minOccurs="0" maxOccurs="1"/>
        </xsd:sequence>
      </xsd:complexType>
    </xsd:element>
    <xsd:element name="EriCOLLCompetenceTaxHTField0" ma:index="22" nillable="true" ma:taxonomy="true" ma:internalName="EriCOLLCompetenceTaxHTField0" ma:taxonomyFieldName="EriCOLLCompetence" ma:displayName="Competence." ma:default="" ma:fieldId="{ff7cf505-5048-4f7f-991c-4d426a4ce272}" ma:taxonomyMulti="true" ma:sspId="0e710d51-58b4-4530-836b-fce5679fe049" ma:termSetId="3b0c01a2-44af-4012-bd1f-a99c2b798efa" ma:anchorId="00000000-0000-0000-0000-000000000000" ma:open="false" ma:isKeyword="false">
      <xsd:complexType>
        <xsd:sequence>
          <xsd:element ref="pc:Terms" minOccurs="0" maxOccurs="1"/>
        </xsd:sequence>
      </xsd:complexType>
    </xsd:element>
    <xsd:element name="EriCOLLCountryTaxHTField0" ma:index="24" nillable="true" ma:taxonomy="true" ma:internalName="EriCOLLCountryTaxHTField0" ma:taxonomyFieldName="EriCOLLCountry" ma:displayName="Country." ma:default="" ma:fieldId="{a6c34b01-f2c2-4f05-b9ad-d4935bafeeb2}" ma:taxonomyMulti="true" ma:sspId="0e710d51-58b4-4530-836b-fce5679fe049" ma:termSetId="d4bcc4ed-3121-4db4-a523-83f3d1018798" ma:anchorId="00000000-0000-0000-0000-000000000000" ma:open="false" ma:isKeyword="false">
      <xsd:complexType>
        <xsd:sequence>
          <xsd:element ref="pc:Terms" minOccurs="0" maxOccurs="1"/>
        </xsd:sequence>
      </xsd:complexType>
    </xsd:element>
    <xsd:element name="EriCOLLProcessTaxHTField0" ma:index="28" nillable="true" ma:taxonomy="true" ma:internalName="EriCOLLProcessTaxHTField0" ma:taxonomyFieldName="EriCOLLProcess" ma:displayName="Process." ma:default="" ma:fieldId="{69b1f811-b392-4734-aa69-0125c68961bd}" ma:taxonomyMulti="true" ma:sspId="0e710d51-58b4-4530-836b-fce5679fe049" ma:termSetId="3d5773de-e402-4858-b471-2c5969a51f0d" ma:anchorId="00000000-0000-0000-0000-000000000000" ma:open="false" ma:isKeyword="false">
      <xsd:complexType>
        <xsd:sequence>
          <xsd:element ref="pc:Terms" minOccurs="0" maxOccurs="1"/>
        </xsd:sequence>
      </xsd:complexType>
    </xsd:element>
    <xsd:element name="EriCOLLProductsTaxHTField0" ma:index="30" nillable="true" ma:taxonomy="true" ma:internalName="EriCOLLProductsTaxHTField0" ma:taxonomyFieldName="EriCOLLProducts" ma:displayName="Products." ma:default="" ma:fieldId="{e7fe205b-2114-43c4-bcb7-1bbbbd16d461}" ma:taxonomyMulti="true" ma:sspId="0e710d51-58b4-4530-836b-fce5679fe049" ma:termSetId="943c8fbd-8b50-4b6a-b4b8-9342be84b8f7" ma:anchorId="00000000-0000-0000-0000-000000000000" ma:open="false" ma:isKeyword="false">
      <xsd:complexType>
        <xsd:sequence>
          <xsd:element ref="pc:Terms" minOccurs="0" maxOccurs="1"/>
        </xsd:sequence>
      </xsd:complexType>
    </xsd:element>
    <xsd:element name="EriCOLLProjectsTaxHTField0" ma:index="32" nillable="true" ma:taxonomy="true" ma:internalName="EriCOLLProjectsTaxHTField0" ma:taxonomyFieldName="EriCOLLProjects" ma:displayName="Projects." ma:default="" ma:fieldId="{6d690e96-80d8-4550-9bd4-922d740a55ff}" ma:taxonomyMulti="true" ma:sspId="0e710d51-58b4-4530-836b-fce5679fe049" ma:termSetId="66ed0c52-5b15-42c7-a9e7-77fbdfe62b3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34"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75F01166-D271-4DA5-B5A2-2E6B4BD2E7C1}">
  <ds:schemaRefs>
    <ds:schemaRef ds:uri="http://schemas.microsoft.com/sharepoint/v4"/>
    <ds:schemaRef ds:uri="http://purl.org/dc/dcmitype/"/>
    <ds:schemaRef ds:uri="8ebea429-6d6d-4c7c-abb9-61a944d4e928"/>
    <ds:schemaRef ds:uri="http://schemas.microsoft.com/office/2006/documentManagement/types"/>
    <ds:schemaRef ds:uri="http://purl.org/dc/elements/1.1/"/>
    <ds:schemaRef ds:uri="http://purl.org/dc/terms/"/>
    <ds:schemaRef ds:uri="http://www.w3.org/XML/1998/namespace"/>
    <ds:schemaRef ds:uri="http://schemas.microsoft.com/office/infopath/2007/PartnerControls"/>
    <ds:schemaRef ds:uri="http://schemas.openxmlformats.org/package/2006/metadata/core-properties"/>
    <ds:schemaRef ds:uri="08b2df90-05d3-4030-90d4-c9feeb4a1cd9"/>
    <ds:schemaRef ds:uri="http://schemas.microsoft.com/office/2006/metadata/properties"/>
  </ds:schemaRefs>
</ds:datastoreItem>
</file>

<file path=customXml/itemProps2.xml><?xml version="1.0" encoding="utf-8"?>
<ds:datastoreItem xmlns:ds="http://schemas.openxmlformats.org/officeDocument/2006/customXml" ds:itemID="{AE4A12CD-373C-4822-8C3F-78FC7E160CFA}">
  <ds:schemaRefs>
    <ds:schemaRef ds:uri="Microsoft.SharePoint.Taxonomy.ContentTypeSync"/>
  </ds:schemaRefs>
</ds:datastoreItem>
</file>

<file path=customXml/itemProps3.xml><?xml version="1.0" encoding="utf-8"?>
<ds:datastoreItem xmlns:ds="http://schemas.openxmlformats.org/officeDocument/2006/customXml" ds:itemID="{6466F4A9-33E1-4525-84D2-B2FFB59A36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b2df90-05d3-4030-90d4-c9feeb4a1cd9"/>
    <ds:schemaRef ds:uri="8ebea429-6d6d-4c7c-abb9-61a944d4e928"/>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A8596548-479A-4B67-A247-F90870942D1B}">
  <ds:schemaRefs>
    <ds:schemaRef ds:uri="http://schemas.microsoft.com/sharepoint/v3/contenttype/forms"/>
  </ds:schemaRefs>
</ds:datastoreItem>
</file>

<file path=customXml/itemProps5.xml><?xml version="1.0" encoding="utf-8"?>
<ds:datastoreItem xmlns:ds="http://schemas.openxmlformats.org/officeDocument/2006/customXml" ds:itemID="{838918A6-DB74-4F8E-B32F-934CD4EBB904}">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802-11-Submission</Template>
  <TotalTime>81888</TotalTime>
  <Words>1258</Words>
  <Application>Microsoft Office PowerPoint</Application>
  <PresentationFormat>On-screen Show (4:3)</PresentationFormat>
  <Paragraphs>188</Paragraphs>
  <Slides>19</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7" baseType="lpstr">
      <vt:lpstr>Arial Unicode MS</vt:lpstr>
      <vt:lpstr>MS Gothic</vt:lpstr>
      <vt:lpstr>Arial</vt:lpstr>
      <vt:lpstr>Calibri</vt:lpstr>
      <vt:lpstr>Cambria Math</vt:lpstr>
      <vt:lpstr>Times New Roman</vt:lpstr>
      <vt:lpstr>802-11-Submission</vt:lpstr>
      <vt:lpstr>Document</vt:lpstr>
      <vt:lpstr>Simulated WUR Performance in Frequency Selective Channels    </vt:lpstr>
      <vt:lpstr>Abstract</vt:lpstr>
      <vt:lpstr>Outline</vt:lpstr>
      <vt:lpstr>Motivation</vt:lpstr>
      <vt:lpstr>Channel modeling</vt:lpstr>
      <vt:lpstr>Channel modeling, cont’d</vt:lpstr>
      <vt:lpstr>Methodology</vt:lpstr>
      <vt:lpstr>Methodology cont’d</vt:lpstr>
      <vt:lpstr>Methodology, cont’d</vt:lpstr>
      <vt:lpstr>Simulation results</vt:lpstr>
      <vt:lpstr>Simulation results, cont’d</vt:lpstr>
      <vt:lpstr>Noiseless case</vt:lpstr>
      <vt:lpstr>Impact of delay spread, 4 MHz WUS</vt:lpstr>
      <vt:lpstr>Impact of signal bandwidth</vt:lpstr>
      <vt:lpstr>Impact of channel selective filter</vt:lpstr>
      <vt:lpstr>Impact of channel selective filter</vt:lpstr>
      <vt:lpstr>Non-contiguous sub-carrier allocation</vt:lpstr>
      <vt:lpstr>Conclusions</vt:lpstr>
      <vt:lpstr>References</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ACI</dc:title>
  <dc:creator>leif.r.wilhelmsson@ericsson.com</dc:creator>
  <cp:lastModifiedBy>Leif Wilhelmsson R</cp:lastModifiedBy>
  <cp:revision>810</cp:revision>
  <cp:lastPrinted>1601-01-01T00:00:00Z</cp:lastPrinted>
  <dcterms:created xsi:type="dcterms:W3CDTF">2014-09-04T15:30:18Z</dcterms:created>
  <dcterms:modified xsi:type="dcterms:W3CDTF">2017-05-08T00:21:04Z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pdateProcess">
    <vt:lpwstr>End</vt:lpwstr>
  </property>
  <property fmtid="{D5CDD505-2E9C-101B-9397-08002B2CF9AE}" pid="3" name="ContentTypeId">
    <vt:lpwstr>0x010100BB337192E63E44A7A744CE7393F41F4E00F757F2A418C8C64986192B3F5011F983</vt:lpwstr>
  </property>
  <property fmtid="{D5CDD505-2E9C-101B-9397-08002B2CF9AE}" pid="4" name="_dlc_DocIdItemGuid">
    <vt:lpwstr>e66cf3b4-fbcb-48b6-9f65-1a3ea08aec46</vt:lpwstr>
  </property>
  <property fmtid="{D5CDD505-2E9C-101B-9397-08002B2CF9AE}" pid="5" name="EriCOLLProjects">
    <vt:lpwstr/>
  </property>
  <property fmtid="{D5CDD505-2E9C-101B-9397-08002B2CF9AE}" pid="6" name="EriCOLLCategory">
    <vt:lpwstr>1;#Development|053fcc88-ab49-4f69-87df-fc64cb0bf305</vt:lpwstr>
  </property>
  <property fmtid="{D5CDD505-2E9C-101B-9397-08002B2CF9AE}" pid="7" name="TaxKeyword">
    <vt:lpwstr/>
  </property>
  <property fmtid="{D5CDD505-2E9C-101B-9397-08002B2CF9AE}" pid="8" name="EriCOLLCountry">
    <vt:lpwstr/>
  </property>
  <property fmtid="{D5CDD505-2E9C-101B-9397-08002B2CF9AE}" pid="9" name="EriCOLLCompetence">
    <vt:lpwstr/>
  </property>
  <property fmtid="{D5CDD505-2E9C-101B-9397-08002B2CF9AE}" pid="10" name="EriCOLLProcess">
    <vt:lpwstr/>
  </property>
  <property fmtid="{D5CDD505-2E9C-101B-9397-08002B2CF9AE}" pid="11" name="EriCOLLOrganizationUnit">
    <vt:lpwstr>2;#BNET DURA PDU WCDMA ＆ MS RAN|4005b2b9-24ae-465f-85ea-efb8c08bab8a</vt:lpwstr>
  </property>
  <property fmtid="{D5CDD505-2E9C-101B-9397-08002B2CF9AE}" pid="12" name="EriCOLLCustomer">
    <vt:lpwstr/>
  </property>
  <property fmtid="{D5CDD505-2E9C-101B-9397-08002B2CF9AE}" pid="13" name="EriCOLLProducts">
    <vt:lpwstr/>
  </property>
</Properties>
</file>