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74" r:id="rId4"/>
    <p:sldId id="276" r:id="rId5"/>
    <p:sldId id="285" r:id="rId6"/>
    <p:sldId id="286" r:id="rId7"/>
    <p:sldId id="267" r:id="rId8"/>
    <p:sldId id="283" r:id="rId9"/>
    <p:sldId id="281" r:id="rId10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76">
          <p15:clr>
            <a:srgbClr val="A4A3A4"/>
          </p15:clr>
        </p15:guide>
        <p15:guide id="4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6349" autoAdjust="0"/>
  </p:normalViewPr>
  <p:slideViewPr>
    <p:cSldViewPr>
      <p:cViewPr varScale="1">
        <p:scale>
          <a:sx n="66" d="100"/>
          <a:sy n="66" d="100"/>
        </p:scale>
        <p:origin x="-859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484" y="-102"/>
      </p:cViewPr>
      <p:guideLst>
        <p:guide orient="horz" pos="2880"/>
        <p:guide orient="horz" pos="3176"/>
        <p:guide pos="2160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4683" y="106794"/>
            <a:ext cx="65499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684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802.11-17/0660r1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Security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2017-05-08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48852150"/>
              </p:ext>
            </p:extLst>
          </p:nvPr>
        </p:nvGraphicFramePr>
        <p:xfrm>
          <a:off x="990600" y="3048000"/>
          <a:ext cx="7419975" cy="2781300"/>
        </p:xfrm>
        <a:graphic>
          <a:graphicData uri="http://schemas.openxmlformats.org/presentationml/2006/ole">
            <p:oleObj spid="_x0000_s3555" name="Document" r:id="rId4" imgW="8253286" imgH="310489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1105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>
          <a:xfrm>
            <a:off x="5298924" y="6513646"/>
            <a:ext cx="3184520" cy="180975"/>
          </a:xfrm>
        </p:spPr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dirty="0" smtClean="0"/>
              <a:t>Malicious attacks on a WUR device running on coin-battery can cause the WUR to falsely wake up the Primary Connectivity Radio (PCR) the battery and ultimately disable the device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potential solutions have been shown </a:t>
            </a:r>
            <a:r>
              <a:rPr lang="en-US" altLang="zh-CN" dirty="0" smtClean="0">
                <a:solidFill>
                  <a:schemeClr val="tx1"/>
                </a:solidFill>
              </a:rPr>
              <a:t>in [2]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“One solution is to encrypt the LP Wakeup Req.”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“Another solution could be Wakeup Request frame carries secret information that both AP and destined STA aware.”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b="1" dirty="0" smtClean="0"/>
              <a:t>However, these solutions increase the complexity and power consumption of the WUR receiver (</a:t>
            </a:r>
            <a:r>
              <a:rPr lang="en-US" altLang="zh-CN" b="1" dirty="0" err="1" smtClean="0"/>
              <a:t>WURx</a:t>
            </a:r>
            <a:r>
              <a:rPr lang="en-US" altLang="zh-CN" b="1" dirty="0" smtClean="0"/>
              <a:t>). 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This presentation proposes a low complexity solution to address issues of potential attacks on WUR devices.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of the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05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Upon waking up, the STA informs the AP the reason of its wake-up. Then, the AP determines whether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receives a spoofed wake-up packet (under attack).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safe, the AP proceeds with the normal wake-up procedure (based on proposal in [3] as shown in the next slide).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under attack, AP performs additional steps to mitigate the impact of potential repeated attacks on the STA.</a:t>
            </a:r>
            <a:endParaRPr lang="en-US" altLang="zh-CN" sz="18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84948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>
          <a:xfrm>
            <a:off x="5397778" y="6477000"/>
            <a:ext cx="3184520" cy="180975"/>
          </a:xfrm>
        </p:spPr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WUR Normal Wake-up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3810001"/>
          </a:xfrm>
        </p:spPr>
        <p:txBody>
          <a:bodyPr/>
          <a:lstStyle/>
          <a:p>
            <a:r>
              <a:rPr lang="en-US" altLang="zh-CN" sz="1800" b="0" dirty="0" smtClean="0"/>
              <a:t>Step 1: The AP sends a wake-up packet (WUP) to the STA carrying the STA’s wake-up ID (WUID).</a:t>
            </a:r>
          </a:p>
          <a:p>
            <a:r>
              <a:rPr lang="en-US" altLang="zh-CN" sz="1800" b="0" dirty="0" smtClean="0"/>
              <a:t>Step 2: The STA’s </a:t>
            </a:r>
            <a:r>
              <a:rPr lang="en-US" altLang="zh-CN" sz="1800" b="0" dirty="0" err="1" smtClean="0"/>
              <a:t>WURx</a:t>
            </a:r>
            <a:r>
              <a:rPr lang="en-US" altLang="zh-CN" sz="1800" b="0" dirty="0" smtClean="0"/>
              <a:t> receives the WUP and wakes up its PCR.</a:t>
            </a:r>
          </a:p>
          <a:p>
            <a:r>
              <a:rPr lang="en-US" altLang="zh-CN" sz="1800" b="0" dirty="0" smtClean="0"/>
              <a:t>Step 3: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The STA sends a wake-up response frame to the AP using its PCR, indicating that the STA’s PCR is woken up due to receiving a WUP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 (as opposed to sending a RTS, a data, or a wake-up response frame indicating that the STA wakes up on its own, when the STA indeed wakes up on its own).</a:t>
            </a:r>
          </a:p>
          <a:p>
            <a:r>
              <a:rPr lang="en-US" altLang="zh-CN" sz="1800" b="0" dirty="0" smtClean="0"/>
              <a:t>Step 4: After the AP receives the wake-up response frame,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0000FF"/>
                </a:solidFill>
              </a:rPr>
              <a:t>Since the AP did send the WUP to the STA’s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the STA is safe</a:t>
            </a:r>
            <a:r>
              <a:rPr lang="en-US" altLang="zh-CN" sz="1600" dirty="0" smtClean="0"/>
              <a:t>. 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/>
              <a:t>Then, the AP proceeds with the data exchange with the STA’s PCR.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60600" y="5358780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2160600" y="5799152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2541600" y="5158859"/>
            <a:ext cx="1275184" cy="2035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2160600" y="6087184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6379" y="5185463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098" y="5645611"/>
            <a:ext cx="1159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6674" y="5943168"/>
            <a:ext cx="993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3815484" y="5383872"/>
            <a:ext cx="0" cy="381000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816784" y="5799152"/>
            <a:ext cx="288032" cy="288032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9481" y="5799152"/>
            <a:ext cx="738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536864" y="5871160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8" name="直接箭头连接符 17"/>
          <p:cNvCxnSpPr/>
          <p:nvPr/>
        </p:nvCxnSpPr>
        <p:spPr bwMode="auto">
          <a:xfrm flipH="1" flipV="1">
            <a:off x="4805896" y="5991999"/>
            <a:ext cx="2286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20096" y="60960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 from STA to AP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 flipV="1">
            <a:off x="5105400" y="5378534"/>
            <a:ext cx="5296" cy="461065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72496" y="51054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5926088" y="5144274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Data packet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315200" y="5868174"/>
            <a:ext cx="45720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4" name="直接箭头连接符 13"/>
          <p:cNvCxnSpPr/>
          <p:nvPr/>
        </p:nvCxnSpPr>
        <p:spPr bwMode="auto">
          <a:xfrm>
            <a:off x="6934200" y="5382399"/>
            <a:ext cx="0" cy="685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6"/>
          <p:cNvCxnSpPr/>
          <p:nvPr/>
        </p:nvCxnSpPr>
        <p:spPr bwMode="auto">
          <a:xfrm flipH="1" flipV="1">
            <a:off x="7762875" y="5382399"/>
            <a:ext cx="5296" cy="388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1/2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57200" y="4495800"/>
            <a:ext cx="777081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asks STA the reason of wake-up, then STA replies to AP’s request.   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21296" y="4838700"/>
            <a:ext cx="8165504" cy="1485900"/>
            <a:chOff x="292696" y="2647271"/>
            <a:chExt cx="8165504" cy="1563553"/>
          </a:xfrm>
        </p:grpSpPr>
        <p:cxnSp>
          <p:nvCxnSpPr>
            <p:cNvPr id="8" name="直接连接符 7"/>
            <p:cNvCxnSpPr/>
            <p:nvPr/>
          </p:nvCxnSpPr>
          <p:spPr bwMode="auto">
            <a:xfrm>
              <a:off x="1381200" y="2886075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 bwMode="auto">
            <a:xfrm>
              <a:off x="1381200" y="3164522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 bwMode="auto">
            <a:xfrm>
              <a:off x="1676400" y="2647271"/>
              <a:ext cx="1130896" cy="2423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 bwMode="auto">
            <a:xfrm>
              <a:off x="1381200" y="3452554"/>
              <a:ext cx="6696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19200" y="2712758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696" y="3010981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7273" y="3308538"/>
              <a:ext cx="993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 bwMode="auto">
            <a:xfrm>
              <a:off x="2817950" y="3164522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64371" y="3164522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57414" y="3236530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 bwMode="auto">
            <a:xfrm flipH="1">
              <a:off x="3655021" y="3106028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807296" y="2857604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369021" y="3895725"/>
              <a:ext cx="6696075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64105" y="3722408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箭头连接符 21"/>
            <p:cNvCxnSpPr/>
            <p:nvPr/>
          </p:nvCxnSpPr>
          <p:spPr bwMode="auto">
            <a:xfrm>
              <a:off x="3931246" y="3505304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 bwMode="auto">
            <a:xfrm>
              <a:off x="4255096" y="3667125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7455496" y="3228975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4969471" y="3467204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2"/>
            <p:cNvCxnSpPr/>
            <p:nvPr/>
          </p:nvCxnSpPr>
          <p:spPr bwMode="auto">
            <a:xfrm>
              <a:off x="7912696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29000" y="3923526"/>
              <a:ext cx="2138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Ask for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6236296" y="3686672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9" name="直接箭头连接符 28"/>
            <p:cNvCxnSpPr/>
            <p:nvPr/>
          </p:nvCxnSpPr>
          <p:spPr bwMode="auto">
            <a:xfrm flipV="1">
              <a:off x="4495800" y="3781425"/>
              <a:ext cx="149821" cy="1905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 bwMode="auto">
            <a:xfrm>
              <a:off x="5245696" y="3219450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9896" y="2856726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Inform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接箭头连接符 31"/>
            <p:cNvCxnSpPr/>
            <p:nvPr/>
          </p:nvCxnSpPr>
          <p:spPr bwMode="auto">
            <a:xfrm flipH="1">
              <a:off x="5474296" y="3095625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直接箭头连接符 32"/>
            <p:cNvCxnSpPr/>
            <p:nvPr/>
          </p:nvCxnSpPr>
          <p:spPr bwMode="auto">
            <a:xfrm>
              <a:off x="5960071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 bwMode="auto">
            <a:xfrm flipV="1">
              <a:off x="7245946" y="3486150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181600" y="39338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直接箭头连接符 35"/>
            <p:cNvCxnSpPr/>
            <p:nvPr/>
          </p:nvCxnSpPr>
          <p:spPr bwMode="auto">
            <a:xfrm>
              <a:off x="2809875" y="2933700"/>
              <a:ext cx="0" cy="180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组合 36"/>
          <p:cNvGrpSpPr/>
          <p:nvPr/>
        </p:nvGrpSpPr>
        <p:grpSpPr>
          <a:xfrm>
            <a:off x="919696" y="3048000"/>
            <a:ext cx="6776504" cy="1371599"/>
            <a:chOff x="1224496" y="4810125"/>
            <a:chExt cx="6776504" cy="1458099"/>
          </a:xfrm>
        </p:grpSpPr>
        <p:cxnSp>
          <p:nvCxnSpPr>
            <p:cNvPr id="38" name="直接连接符 37"/>
            <p:cNvCxnSpPr/>
            <p:nvPr/>
          </p:nvCxnSpPr>
          <p:spPr bwMode="auto">
            <a:xfrm>
              <a:off x="2313000" y="501004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 bwMode="auto">
            <a:xfrm>
              <a:off x="2313000" y="5288493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 bwMode="auto">
            <a:xfrm>
              <a:off x="2694000" y="4810125"/>
              <a:ext cx="1275184" cy="2035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 bwMode="auto">
            <a:xfrm>
              <a:off x="2313000" y="5576525"/>
              <a:ext cx="5688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551000" y="4836729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24496" y="5134952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8375" y="5432509"/>
              <a:ext cx="993350" cy="3271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接箭头连接符 44"/>
            <p:cNvCxnSpPr/>
            <p:nvPr/>
          </p:nvCxnSpPr>
          <p:spPr bwMode="auto">
            <a:xfrm>
              <a:off x="3967884" y="4873213"/>
              <a:ext cx="0" cy="381000"/>
            </a:xfrm>
            <a:prstGeom prst="straightConnector1">
              <a:avLst/>
            </a:prstGeom>
            <a:ln>
              <a:prstDash val="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 bwMode="auto">
            <a:xfrm>
              <a:off x="3969184" y="5288493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415605" y="5288493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4689264" y="5360501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49" name="直接箭头连接符 48"/>
            <p:cNvCxnSpPr/>
            <p:nvPr/>
          </p:nvCxnSpPr>
          <p:spPr bwMode="auto">
            <a:xfrm flipH="1">
              <a:off x="5034496" y="5229999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114799" y="4980801"/>
              <a:ext cx="3705225" cy="29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 carrying the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接连接符 50"/>
            <p:cNvCxnSpPr/>
            <p:nvPr/>
          </p:nvCxnSpPr>
          <p:spPr bwMode="auto">
            <a:xfrm>
              <a:off x="2300821" y="598159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795905" y="5808279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直接箭头连接符 52"/>
            <p:cNvCxnSpPr/>
            <p:nvPr/>
          </p:nvCxnSpPr>
          <p:spPr bwMode="auto">
            <a:xfrm>
              <a:off x="5263096" y="5581650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矩形 53"/>
            <p:cNvSpPr/>
            <p:nvPr/>
          </p:nvSpPr>
          <p:spPr bwMode="auto">
            <a:xfrm>
              <a:off x="5692192" y="5765676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7081304" y="5363176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 flipV="1">
              <a:off x="6696075" y="5591175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接箭头连接符 22"/>
            <p:cNvCxnSpPr/>
            <p:nvPr/>
          </p:nvCxnSpPr>
          <p:spPr bwMode="auto">
            <a:xfrm>
              <a:off x="7530046" y="55911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4495800" y="59912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157246" y="572452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60" name="椭圆 59"/>
          <p:cNvSpPr/>
          <p:nvPr/>
        </p:nvSpPr>
        <p:spPr bwMode="auto">
          <a:xfrm>
            <a:off x="4229100" y="3457574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椭圆 60"/>
          <p:cNvSpPr/>
          <p:nvPr/>
        </p:nvSpPr>
        <p:spPr bwMode="auto">
          <a:xfrm>
            <a:off x="5334000" y="526732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椭圆 61"/>
          <p:cNvSpPr/>
          <p:nvPr/>
        </p:nvSpPr>
        <p:spPr bwMode="auto">
          <a:xfrm>
            <a:off x="4400550" y="5695950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内容占位符 2"/>
          <p:cNvSpPr txBox="1">
            <a:spLocks/>
          </p:cNvSpPr>
          <p:nvPr/>
        </p:nvSpPr>
        <p:spPr bwMode="auto">
          <a:xfrm>
            <a:off x="457200" y="16764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1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The Wake-up response frame </a:t>
            </a:r>
            <a:r>
              <a:rPr lang="en-US" altLang="zh-CN" sz="1800" kern="0" dirty="0" smtClean="0">
                <a:solidFill>
                  <a:srgbClr val="000000"/>
                </a:solidFill>
                <a:latin typeface="+mn-lt"/>
                <a:ea typeface="+mn-ea"/>
              </a:rPr>
              <a:t>indicates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 of wake-up.</a:t>
            </a:r>
          </a:p>
          <a:p>
            <a:pPr marL="612000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</a:rPr>
              <a:t>Since the AP </a:t>
            </a:r>
            <a:r>
              <a:rPr lang="en-US" altLang="zh-CN" sz="1600" dirty="0" smtClean="0">
                <a:solidFill>
                  <a:srgbClr val="FF0000"/>
                </a:solidFill>
              </a:rPr>
              <a:t>didn’t send the WUP </a:t>
            </a:r>
            <a:r>
              <a:rPr lang="en-US" altLang="zh-CN" sz="1600" dirty="0" smtClean="0">
                <a:solidFill>
                  <a:schemeClr val="tx1"/>
                </a:solidFill>
              </a:rPr>
              <a:t>to the STA’s </a:t>
            </a:r>
            <a:r>
              <a:rPr lang="en-US" altLang="zh-CN" sz="1600" dirty="0" err="1" smtClean="0">
                <a:solidFill>
                  <a:schemeClr val="tx1"/>
                </a:solidFill>
              </a:rPr>
              <a:t>WURx</a:t>
            </a:r>
            <a:r>
              <a:rPr lang="en-US" altLang="zh-CN" sz="1600" dirty="0" smtClean="0">
                <a:solidFill>
                  <a:schemeClr val="tx1"/>
                </a:solidFill>
              </a:rPr>
              <a:t> earlier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that the STA is under attack and performs additional steps to mitigate potential repeated attacks, such as changing the identifier of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 (for its next wake-up).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2/2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17335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Option 3: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STA reports the reason of wake-up after sending a wake-up response frame. </a:t>
            </a:r>
            <a:endParaRPr lang="zh-CN" altLang="en-US" sz="18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619325" y="2826801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1631429" y="3069543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1676400" y="2647949"/>
            <a:ext cx="1159471" cy="18208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rgbClr val="FF0000"/>
                </a:solidFill>
                <a:latin typeface="+mn-lt"/>
                <a:ea typeface="宋体" charset="-122"/>
              </a:rPr>
              <a:t>Spoof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ed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631429" y="3329535"/>
            <a:ext cx="6696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7325" y="2670357"/>
            <a:ext cx="80342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Attacker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" y="2903534"/>
            <a:ext cx="1159998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502" y="3199539"/>
            <a:ext cx="993350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2858629" y="3069543"/>
            <a:ext cx="288032" cy="259992"/>
          </a:xfrm>
          <a:prstGeom prst="straightConnector1">
            <a:avLst/>
          </a:prstGeom>
          <a:ln>
            <a:prstDash val="sys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05050" y="3069543"/>
            <a:ext cx="738215" cy="2500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293318" y="3142387"/>
            <a:ext cx="576064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3590925" y="3024590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95600" y="2800350"/>
            <a:ext cx="19050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 bwMode="auto">
          <a:xfrm>
            <a:off x="1619250" y="3712367"/>
            <a:ext cx="6696075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4334" y="3555923"/>
            <a:ext cx="41389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3867150" y="336780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 bwMode="auto">
          <a:xfrm>
            <a:off x="7534275" y="3138756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7991475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 bwMode="auto">
          <a:xfrm>
            <a:off x="6315075" y="3524144"/>
            <a:ext cx="1008112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New WUID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381625" y="3128649"/>
            <a:ext cx="713904" cy="2064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3000" y="2791711"/>
            <a:ext cx="20574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Inform reason of 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>
            <a:off x="5676900" y="3007353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>
            <a:off x="6096000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 bwMode="auto">
          <a:xfrm flipV="1">
            <a:off x="7324725" y="3359860"/>
            <a:ext cx="0" cy="206346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 bwMode="auto">
          <a:xfrm>
            <a:off x="4038600" y="3524144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495800" y="3351263"/>
            <a:ext cx="0" cy="206346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14925" y="3712367"/>
            <a:ext cx="32766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 (which the AP didn’t send)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2838450" y="2861192"/>
            <a:ext cx="0" cy="162477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81146" y="304722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5257800" y="300037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flipH="1">
            <a:off x="5201625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629150" y="3324225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直接连接符 37"/>
          <p:cNvCxnSpPr/>
          <p:nvPr/>
        </p:nvCxnSpPr>
        <p:spPr bwMode="auto">
          <a:xfrm flipH="1">
            <a:off x="4495800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5381625" y="3305175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A low complexity WUR security solution was presented.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After waking up, the STA informs the AP the reason of its wake-up.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The AP determines whether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If the AP determines that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attack, the AP performs additional steps to mitigate potential repeated attacks.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Benefits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Providing mechanisms, which are implemented over the STA’s PCR, for detecting attacks on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and for mitigating potential repeated attacks, without increasing the complexity or power consumption of the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sz="1600" dirty="0" smtClean="0"/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200" dirty="0" smtClean="0"/>
              <a:t>Do you support that a STA may include a reason of its </a:t>
            </a:r>
            <a:r>
              <a:rPr lang="en-US" altLang="zh-CN" sz="2200" dirty="0" smtClean="0"/>
              <a:t>wake-up </a:t>
            </a:r>
            <a:r>
              <a:rPr lang="en-US" altLang="zh-CN" sz="2200" dirty="0" smtClean="0"/>
              <a:t>due to a unicast wake-up packet in a frame that the STA sends to the AP using its </a:t>
            </a:r>
            <a:r>
              <a:rPr lang="en-US" altLang="zh-CN" sz="2200" dirty="0" smtClean="0"/>
              <a:t>PCR, </a:t>
            </a:r>
            <a:r>
              <a:rPr lang="en-US" altLang="zh-CN" sz="2200" dirty="0" smtClean="0"/>
              <a:t>in order to assist the AP in determining whether the STA’s </a:t>
            </a:r>
            <a:r>
              <a:rPr lang="en-US" altLang="zh-CN" sz="2200" dirty="0" err="1" smtClean="0"/>
              <a:t>WURx</a:t>
            </a:r>
            <a:r>
              <a:rPr lang="en-US" altLang="zh-CN" sz="2200" dirty="0" smtClean="0"/>
              <a:t> </a:t>
            </a:r>
            <a:r>
              <a:rPr lang="en-US" altLang="zh-CN" sz="2200" dirty="0" smtClean="0">
                <a:solidFill>
                  <a:schemeClr val="tx1"/>
                </a:solidFill>
              </a:rPr>
              <a:t>receives a spoofed unicast wake-up </a:t>
            </a:r>
            <a:r>
              <a:rPr lang="en-US" altLang="zh-CN" sz="2200" dirty="0" smtClean="0">
                <a:solidFill>
                  <a:schemeClr val="tx1"/>
                </a:solidFill>
              </a:rPr>
              <a:t>packet?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Y/N/A: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[1]. 11-16-0927-00-0wur-securing-the-wur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[2]. 11-16-1460-01-0wur-wur-mac-discussion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[3]. 11-17-0354-02-00ba-initial-thoughts-on-mac-procedures</a:t>
            </a:r>
            <a:endParaRPr lang="zh-CN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37590</TotalTime>
  <Words>871</Words>
  <Application>Microsoft Office PowerPoint</Application>
  <PresentationFormat>On-screen Show (4:3)</PresentationFormat>
  <Paragraphs>124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WUR Security Proposal</vt:lpstr>
      <vt:lpstr>Abstract</vt:lpstr>
      <vt:lpstr>Outline of the Proposal</vt:lpstr>
      <vt:lpstr>WUR Normal Wake-up Procedure</vt:lpstr>
      <vt:lpstr>Wake-up Procedure under Attack 1/2</vt:lpstr>
      <vt:lpstr>Wake-up Procedure under Attack 2/2</vt:lpstr>
      <vt:lpstr>Conclusion</vt:lpstr>
      <vt:lpstr>Straw Poll</vt:lpstr>
      <vt:lpstr>Reference</vt:lpstr>
    </vt:vector>
  </TitlesOfParts>
  <Company>Huawei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802.11-17/0660r1</dc:title>
  <dc:subject>Submission</dc:subject>
  <dc:creator>Yunbo Han</dc:creator>
  <cp:keywords>September 2017</cp:keywords>
  <cp:lastModifiedBy>Yang Yunsong 73640</cp:lastModifiedBy>
  <cp:revision>1808</cp:revision>
  <cp:lastPrinted>1601-01-01T00:00:00Z</cp:lastPrinted>
  <dcterms:created xsi:type="dcterms:W3CDTF">2015-10-31T00:33:08Z</dcterms:created>
  <dcterms:modified xsi:type="dcterms:W3CDTF">2017-09-14T22:01:10Z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(2)wzC7mlpED5rSHhSn+BPa7MeRiOLbsBJCn8N6vqfASwVShnIhbz26qgPZydWx3Bgzk4mcQ5xk
ijUvqBYVWVzDrUocK95kXkmUDe3YSig62xHC29axEKxg5KqENh8Sp8cw55DRV10LCn4wh5Vy
XgaJ1mVm8gu0EI+45pFQhKbVloI5NmCwdo0AgGJ97gFKcoRS4lwOBwvIV7t+61Wvb4/ZgxXu
BUUUTU/v1A5eb8O3UR</vt:lpwstr>
  </property>
  <property fmtid="{D5CDD505-2E9C-101B-9397-08002B2CF9AE}" pid="3" name="_2015_ms_pID_7253431">
    <vt:lpwstr>sFK0yuEDxWlv5V4ksxy6jkUOO7lOHT20fP5NOdJ4c4BbrugdT9pXHp
8TokdHLAQJFtQPDkbxs8s+9apQnUAcwtoW03SlZTIYSO/P03CuA4/TOmBiGPWKCtfgqVJe6E
MoYxkaUKNTiER0NNdHMr78BuLkKr9CdE5AzeJ6DoAjrmxrQcUXfOgkkEKhWTpSUW6o0T5VIT
3Jz1yNr/g51Wwbhm</vt:lpwstr>
  </property>
  <property fmtid="{D5CDD505-2E9C-101B-9397-08002B2CF9AE}" pid="4" name="_2015_ms_pID_7253432">
    <vt:lpwstr>OA==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1505423307</vt:lpwstr>
  </property>
</Properties>
</file>