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74" r:id="rId4"/>
    <p:sldId id="276" r:id="rId5"/>
    <p:sldId id="285" r:id="rId6"/>
    <p:sldId id="286" r:id="rId7"/>
    <p:sldId id="267" r:id="rId8"/>
    <p:sldId id="283" r:id="rId9"/>
    <p:sldId id="281" r:id="rId10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76">
          <p15:clr>
            <a:srgbClr val="A4A3A4"/>
          </p15:clr>
        </p15:guide>
        <p15:guide id="4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6349" autoAdjust="0"/>
  </p:normalViewPr>
  <p:slideViewPr>
    <p:cSldViewPr>
      <p:cViewPr varScale="1">
        <p:scale>
          <a:sx n="74" d="100"/>
          <a:sy n="74" d="100"/>
        </p:scale>
        <p:origin x="132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484" y="-102"/>
      </p:cViewPr>
      <p:guideLst>
        <p:guide orient="horz" pos="2880"/>
        <p:guide pos="2160"/>
        <p:guide orient="horz" pos="3176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4683" y="106794"/>
            <a:ext cx="654994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23" y="4861705"/>
            <a:ext cx="5207454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4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March 2017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724400" y="357166"/>
            <a:ext cx="3776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802.11-17/0660r0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Security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2017-05-08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852150"/>
              </p:ext>
            </p:extLst>
          </p:nvPr>
        </p:nvGraphicFramePr>
        <p:xfrm>
          <a:off x="990600" y="3048000"/>
          <a:ext cx="7419975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5" name="Document" r:id="rId5" imgW="8253286" imgH="3104896" progId="Word.Document.8">
                  <p:embed/>
                </p:oleObj>
              </mc:Choice>
              <mc:Fallback>
                <p:oleObj name="Document" r:id="rId5" imgW="8253286" imgH="3104896" progId="Word.Document.8">
                  <p:embed/>
                  <p:pic>
                    <p:nvPicPr>
                      <p:cNvPr id="0" name="Picture 4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48000"/>
                        <a:ext cx="7419975" cy="278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1105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2" name="页脚占位符 1"/>
          <p:cNvSpPr>
            <a:spLocks noGrp="1"/>
          </p:cNvSpPr>
          <p:nvPr>
            <p:ph type="ftr" idx="14"/>
          </p:nvPr>
        </p:nvSpPr>
        <p:spPr>
          <a:xfrm>
            <a:off x="5298924" y="6513646"/>
            <a:ext cx="3184520" cy="180975"/>
          </a:xfrm>
        </p:spPr>
        <p:txBody>
          <a:bodyPr/>
          <a:lstStyle/>
          <a:p>
            <a:r>
              <a:rPr lang="da-DK" dirty="0" smtClean="0"/>
              <a:t>Yunbo Han, et al., Huawei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341813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dirty="0" smtClean="0"/>
              <a:t>Malicious attacks on a WUR device running on coin-battery can cause the WUR to falsely wake up the Primary Connectivity Radio (PCR) the battery and ultimately disable the device [1].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Some potential solutions have been shown </a:t>
            </a:r>
            <a:r>
              <a:rPr lang="en-US" altLang="zh-CN" dirty="0" smtClean="0">
                <a:solidFill>
                  <a:schemeClr val="tx1"/>
                </a:solidFill>
              </a:rPr>
              <a:t>in [2]</a:t>
            </a:r>
          </a:p>
          <a:p>
            <a:pPr lvl="1">
              <a:buFont typeface="Courier New" pitchFamily="49" charset="0"/>
              <a:buChar char="o"/>
            </a:pPr>
            <a:r>
              <a:rPr lang="en-US" altLang="zh-CN" sz="1600" dirty="0" smtClean="0"/>
              <a:t>“One solution is to encrypt the LP Wakeup Req.”</a:t>
            </a:r>
          </a:p>
          <a:p>
            <a:pPr lvl="1">
              <a:buFont typeface="Courier New" pitchFamily="49" charset="0"/>
              <a:buChar char="o"/>
            </a:pPr>
            <a:r>
              <a:rPr lang="en-US" altLang="zh-CN" sz="1600" dirty="0" smtClean="0"/>
              <a:t>“Another solution could be Wakeup Request frame carries secret information that both AP and destined STA aware.”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zh-CN" b="1" dirty="0" smtClean="0"/>
              <a:t>However, these solutions increase the complexity and power consumption of the WUR receiver (</a:t>
            </a:r>
            <a:r>
              <a:rPr lang="en-US" altLang="zh-CN" b="1" dirty="0" err="1" smtClean="0"/>
              <a:t>WURx</a:t>
            </a:r>
            <a:r>
              <a:rPr lang="en-US" altLang="zh-CN" b="1" dirty="0" smtClean="0"/>
              <a:t>). 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This presentation proposes a low complexity solution to address issues of potential attacks on WUR devices.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页脚占位符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of the 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505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Upon waking up, the STA informs the AP the reason of its wake-up. Then, the AP determines whether the STA’s </a:t>
            </a:r>
            <a:r>
              <a:rPr lang="en-US" altLang="zh-CN" b="0" dirty="0" err="1" smtClean="0"/>
              <a:t>WURx</a:t>
            </a:r>
            <a:r>
              <a:rPr lang="en-US" altLang="zh-CN" b="0" dirty="0" smtClean="0"/>
              <a:t> receives a spoofed wake-up packet (under attack).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If the AP considers the STA’s </a:t>
            </a:r>
            <a:r>
              <a:rPr lang="en-US" altLang="zh-CN" b="0" dirty="0" err="1" smtClean="0"/>
              <a:t>WURx</a:t>
            </a:r>
            <a:r>
              <a:rPr lang="en-US" altLang="zh-CN" b="0" dirty="0" smtClean="0"/>
              <a:t> is safe, the AP proceeds with the normal wake-up procedure (based on proposal in [3] as shown in the next slide).</a:t>
            </a:r>
          </a:p>
          <a:p>
            <a:pPr>
              <a:buFont typeface="Arial" pitchFamily="34" charset="0"/>
              <a:buChar char="•"/>
            </a:pPr>
            <a:r>
              <a:rPr lang="en-US" altLang="zh-CN" b="0" dirty="0" smtClean="0"/>
              <a:t>If the AP considers the STA’s </a:t>
            </a:r>
            <a:r>
              <a:rPr lang="en-US" altLang="zh-CN" b="0" dirty="0" err="1" smtClean="0"/>
              <a:t>WURx</a:t>
            </a:r>
            <a:r>
              <a:rPr lang="en-US" altLang="zh-CN" b="0" dirty="0" smtClean="0"/>
              <a:t> is under attack, AP performs additional steps to mitigate the impact of potential repeated attacks on the STA.</a:t>
            </a:r>
            <a:endParaRPr lang="en-US" altLang="zh-CN" sz="18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84948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>
          <a:xfrm>
            <a:off x="5397778" y="6477000"/>
            <a:ext cx="3184520" cy="180975"/>
          </a:xfrm>
        </p:spPr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WUR Normal Wake-up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3810001"/>
          </a:xfrm>
        </p:spPr>
        <p:txBody>
          <a:bodyPr/>
          <a:lstStyle/>
          <a:p>
            <a:r>
              <a:rPr lang="en-US" altLang="zh-CN" sz="1800" b="0" dirty="0" smtClean="0"/>
              <a:t>Step 1: The AP sends a wake-up packet (WUP) to the STA carrying the STA’s wake-up ID (WUID).</a:t>
            </a:r>
          </a:p>
          <a:p>
            <a:r>
              <a:rPr lang="en-US" altLang="zh-CN" sz="1800" b="0" dirty="0" smtClean="0"/>
              <a:t>Step 2: The STA’s </a:t>
            </a:r>
            <a:r>
              <a:rPr lang="en-US" altLang="zh-CN" sz="1800" b="0" dirty="0" err="1" smtClean="0"/>
              <a:t>WURx</a:t>
            </a:r>
            <a:r>
              <a:rPr lang="en-US" altLang="zh-CN" sz="1800" b="0" dirty="0" smtClean="0"/>
              <a:t> receives the WUP and wakes up its PCR.</a:t>
            </a:r>
          </a:p>
          <a:p>
            <a:r>
              <a:rPr lang="en-US" altLang="zh-CN" sz="1800" b="0" dirty="0" smtClean="0"/>
              <a:t>Step 3: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The STA sends a wake-up response frame to the AP using its PCR, indicating that the STA’s PCR is woken up due to receiving a WUP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 (as opposed to sending a RTS, a data, or a wake-up response frame indicating that the STA wakes up on its own, when the STA indeed wakes up on its own).</a:t>
            </a:r>
          </a:p>
          <a:p>
            <a:r>
              <a:rPr lang="en-US" altLang="zh-CN" sz="1800" b="0" dirty="0" smtClean="0"/>
              <a:t>Step 4: After the AP receives the wake-up response frame,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rgbClr val="0000FF"/>
                </a:solidFill>
              </a:rPr>
              <a:t>Since the AP did send the WUP to the STA’s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WURx</a:t>
            </a:r>
            <a:r>
              <a:rPr lang="en-US" altLang="zh-CN" sz="1600" dirty="0" smtClean="0">
                <a:solidFill>
                  <a:srgbClr val="0000FF"/>
                </a:solidFill>
              </a:rPr>
              <a:t>, the AP considers the STA is safe</a:t>
            </a:r>
            <a:r>
              <a:rPr lang="en-US" altLang="zh-CN" sz="1600" dirty="0" smtClean="0"/>
              <a:t>. </a:t>
            </a:r>
          </a:p>
          <a:p>
            <a:pPr marL="457200" lvl="1" indent="-228600">
              <a:buFont typeface="Arial" pitchFamily="34" charset="0"/>
              <a:buChar char="•"/>
            </a:pPr>
            <a:r>
              <a:rPr lang="en-US" altLang="zh-CN" sz="1600" dirty="0" smtClean="0"/>
              <a:t>Then, the AP proceeds with the data exchange with the STA’s PCR.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160600" y="5358780"/>
            <a:ext cx="5688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 bwMode="auto">
          <a:xfrm>
            <a:off x="2160600" y="5799152"/>
            <a:ext cx="5688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2541600" y="5158859"/>
            <a:ext cx="1275184" cy="20350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WUP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2160600" y="6087184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86379" y="5185463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5098" y="5645611"/>
            <a:ext cx="1159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WURx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6674" y="5943168"/>
            <a:ext cx="993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PCR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3815484" y="5383872"/>
            <a:ext cx="0" cy="381000"/>
          </a:xfrm>
          <a:prstGeom prst="straightConnector1">
            <a:avLst/>
          </a:prstGeom>
          <a:ln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3816784" y="5799152"/>
            <a:ext cx="288032" cy="288032"/>
          </a:xfrm>
          <a:prstGeom prst="straightConnector1">
            <a:avLst/>
          </a:prstGeom>
          <a:ln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29481" y="5799152"/>
            <a:ext cx="738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536864" y="5871160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8" name="直接箭头连接符 17"/>
          <p:cNvCxnSpPr/>
          <p:nvPr/>
        </p:nvCxnSpPr>
        <p:spPr bwMode="auto">
          <a:xfrm flipH="1" flipV="1">
            <a:off x="4805896" y="5991999"/>
            <a:ext cx="2286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120096" y="60960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 response frame from STA to AP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 bwMode="auto">
          <a:xfrm flipH="1" flipV="1">
            <a:off x="5105400" y="5378534"/>
            <a:ext cx="5296" cy="461065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72496" y="51054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Woken by WUP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5926088" y="5144274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Data packet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7315200" y="5868174"/>
            <a:ext cx="45720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200" dirty="0" smtClean="0">
                <a:solidFill>
                  <a:schemeClr val="tx1"/>
                </a:solidFill>
                <a:latin typeface="+mn-lt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24" name="直接箭头连接符 13"/>
          <p:cNvCxnSpPr/>
          <p:nvPr/>
        </p:nvCxnSpPr>
        <p:spPr bwMode="auto">
          <a:xfrm>
            <a:off x="6934200" y="5382399"/>
            <a:ext cx="0" cy="685800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接箭头连接符 26"/>
          <p:cNvCxnSpPr/>
          <p:nvPr/>
        </p:nvCxnSpPr>
        <p:spPr bwMode="auto">
          <a:xfrm flipH="1" flipV="1">
            <a:off x="7762875" y="5382399"/>
            <a:ext cx="5296" cy="388800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Wake-up Procedure under Attack 1/2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457200" y="4495800"/>
            <a:ext cx="7770813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2: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 asks STA the reason of wake-up, then STA replies to AP’s request.   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21296" y="4838700"/>
            <a:ext cx="8165504" cy="1485900"/>
            <a:chOff x="292696" y="2647271"/>
            <a:chExt cx="8165504" cy="1563553"/>
          </a:xfrm>
        </p:grpSpPr>
        <p:cxnSp>
          <p:nvCxnSpPr>
            <p:cNvPr id="8" name="直接连接符 7"/>
            <p:cNvCxnSpPr/>
            <p:nvPr/>
          </p:nvCxnSpPr>
          <p:spPr bwMode="auto">
            <a:xfrm>
              <a:off x="1381200" y="2886075"/>
              <a:ext cx="6696000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 bwMode="auto">
            <a:xfrm>
              <a:off x="1381200" y="3164522"/>
              <a:ext cx="6696000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 bwMode="auto">
            <a:xfrm>
              <a:off x="1676400" y="2647271"/>
              <a:ext cx="1130896" cy="2423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200" dirty="0" smtClean="0">
                  <a:solidFill>
                    <a:srgbClr val="FF0000"/>
                  </a:solidFill>
                  <a:latin typeface="+mn-lt"/>
                  <a:ea typeface="宋体" charset="-122"/>
                </a:rPr>
                <a:t>Spoof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ed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 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WUP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 bwMode="auto">
            <a:xfrm>
              <a:off x="1381200" y="3452554"/>
              <a:ext cx="6696000" cy="0"/>
            </a:xfrm>
            <a:prstGeom prst="line">
              <a:avLst/>
            </a:prstGeom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19200" y="2712758"/>
              <a:ext cx="8034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Attacker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2696" y="3010981"/>
              <a:ext cx="1159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</a:t>
              </a:r>
              <a:r>
                <a:rPr lang="en-US" altLang="zh-CN" sz="1400" dirty="0" err="1" smtClean="0">
                  <a:solidFill>
                    <a:schemeClr val="tx1"/>
                  </a:solidFill>
                </a:rPr>
                <a:t>WURx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7273" y="3308538"/>
              <a:ext cx="9933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PCR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接箭头连接符 14"/>
            <p:cNvCxnSpPr/>
            <p:nvPr/>
          </p:nvCxnSpPr>
          <p:spPr bwMode="auto">
            <a:xfrm>
              <a:off x="2817950" y="3164522"/>
              <a:ext cx="288032" cy="288032"/>
            </a:xfrm>
            <a:prstGeom prst="straightConnector1">
              <a:avLst/>
            </a:prstGeom>
            <a:ln>
              <a:prstDash val="sysDash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264371" y="3164522"/>
              <a:ext cx="7382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3357414" y="3236530"/>
              <a:ext cx="576064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18" name="直接箭头连接符 17"/>
            <p:cNvCxnSpPr/>
            <p:nvPr/>
          </p:nvCxnSpPr>
          <p:spPr bwMode="auto">
            <a:xfrm flipH="1">
              <a:off x="3655021" y="3106028"/>
              <a:ext cx="304800" cy="2468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807296" y="2857604"/>
              <a:ext cx="2057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 response frame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直接连接符 19"/>
            <p:cNvCxnSpPr/>
            <p:nvPr/>
          </p:nvCxnSpPr>
          <p:spPr bwMode="auto">
            <a:xfrm>
              <a:off x="1369021" y="3895725"/>
              <a:ext cx="6696075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864105" y="3722408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AP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直接箭头连接符 21"/>
            <p:cNvCxnSpPr/>
            <p:nvPr/>
          </p:nvCxnSpPr>
          <p:spPr bwMode="auto">
            <a:xfrm>
              <a:off x="3931246" y="3505304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 bwMode="auto">
            <a:xfrm>
              <a:off x="4255096" y="3667125"/>
              <a:ext cx="713904" cy="2287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7455496" y="3228975"/>
              <a:ext cx="45720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  <a:ea typeface="宋体" charset="-122"/>
                </a:rPr>
                <a:t>ACK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25" name="直接箭头连接符 24"/>
            <p:cNvCxnSpPr/>
            <p:nvPr/>
          </p:nvCxnSpPr>
          <p:spPr bwMode="auto">
            <a:xfrm flipV="1">
              <a:off x="4969471" y="3467204"/>
              <a:ext cx="0" cy="2286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接箭头连接符 22"/>
            <p:cNvCxnSpPr/>
            <p:nvPr/>
          </p:nvCxnSpPr>
          <p:spPr bwMode="auto">
            <a:xfrm>
              <a:off x="7912696" y="3495675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429000" y="3923526"/>
              <a:ext cx="21388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Ask for reason of 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6236296" y="3686672"/>
              <a:ext cx="100811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New WUID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29" name="直接箭头连接符 28"/>
            <p:cNvCxnSpPr/>
            <p:nvPr/>
          </p:nvCxnSpPr>
          <p:spPr bwMode="auto">
            <a:xfrm flipV="1">
              <a:off x="4495800" y="3781425"/>
              <a:ext cx="149821" cy="1905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矩形 29"/>
            <p:cNvSpPr/>
            <p:nvPr/>
          </p:nvSpPr>
          <p:spPr bwMode="auto">
            <a:xfrm>
              <a:off x="5245696" y="3219450"/>
              <a:ext cx="713904" cy="2287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59896" y="2856726"/>
              <a:ext cx="2057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Inform reason of 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直接箭头连接符 31"/>
            <p:cNvCxnSpPr/>
            <p:nvPr/>
          </p:nvCxnSpPr>
          <p:spPr bwMode="auto">
            <a:xfrm flipH="1">
              <a:off x="5474296" y="3095625"/>
              <a:ext cx="304800" cy="2468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直接箭头连接符 32"/>
            <p:cNvCxnSpPr/>
            <p:nvPr/>
          </p:nvCxnSpPr>
          <p:spPr bwMode="auto">
            <a:xfrm>
              <a:off x="5960071" y="3495675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接箭头连接符 33"/>
            <p:cNvCxnSpPr/>
            <p:nvPr/>
          </p:nvCxnSpPr>
          <p:spPr bwMode="auto">
            <a:xfrm flipV="1">
              <a:off x="7245946" y="3486150"/>
              <a:ext cx="0" cy="2286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181600" y="3933825"/>
              <a:ext cx="3276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Woken by WUP (which the AP didn’t send)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直接箭头连接符 35"/>
            <p:cNvCxnSpPr/>
            <p:nvPr/>
          </p:nvCxnSpPr>
          <p:spPr bwMode="auto">
            <a:xfrm>
              <a:off x="2809875" y="2933700"/>
              <a:ext cx="0" cy="180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组合 36"/>
          <p:cNvGrpSpPr/>
          <p:nvPr/>
        </p:nvGrpSpPr>
        <p:grpSpPr>
          <a:xfrm>
            <a:off x="919696" y="3048000"/>
            <a:ext cx="6776504" cy="1371599"/>
            <a:chOff x="1224496" y="4810125"/>
            <a:chExt cx="6776504" cy="1458099"/>
          </a:xfrm>
        </p:grpSpPr>
        <p:cxnSp>
          <p:nvCxnSpPr>
            <p:cNvPr id="38" name="直接连接符 37"/>
            <p:cNvCxnSpPr/>
            <p:nvPr/>
          </p:nvCxnSpPr>
          <p:spPr bwMode="auto">
            <a:xfrm>
              <a:off x="2313000" y="5010046"/>
              <a:ext cx="5688000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 bwMode="auto">
            <a:xfrm>
              <a:off x="2313000" y="5288493"/>
              <a:ext cx="5688000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矩形 39"/>
            <p:cNvSpPr/>
            <p:nvPr/>
          </p:nvSpPr>
          <p:spPr bwMode="auto">
            <a:xfrm>
              <a:off x="2694000" y="4810125"/>
              <a:ext cx="1275184" cy="2035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200" dirty="0" smtClean="0">
                  <a:solidFill>
                    <a:srgbClr val="FF0000"/>
                  </a:solidFill>
                  <a:latin typeface="+mn-lt"/>
                  <a:ea typeface="宋体" charset="-122"/>
                </a:rPr>
                <a:t>Spoof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ed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 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lt"/>
                  <a:ea typeface="宋体" charset="-122"/>
                </a:rPr>
                <a:t>WUP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 bwMode="auto">
            <a:xfrm>
              <a:off x="2313000" y="5576525"/>
              <a:ext cx="5688000" cy="0"/>
            </a:xfrm>
            <a:prstGeom prst="line">
              <a:avLst/>
            </a:prstGeom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551000" y="4836729"/>
              <a:ext cx="8034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Attacker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224496" y="5134952"/>
              <a:ext cx="11599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</a:t>
              </a:r>
              <a:r>
                <a:rPr lang="en-US" altLang="zh-CN" sz="1400" dirty="0" err="1" smtClean="0">
                  <a:solidFill>
                    <a:schemeClr val="tx1"/>
                  </a:solidFill>
                </a:rPr>
                <a:t>WURx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78375" y="5432509"/>
              <a:ext cx="993350" cy="3271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STA’s PCR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接箭头连接符 44"/>
            <p:cNvCxnSpPr/>
            <p:nvPr/>
          </p:nvCxnSpPr>
          <p:spPr bwMode="auto">
            <a:xfrm>
              <a:off x="3967884" y="4873213"/>
              <a:ext cx="0" cy="381000"/>
            </a:xfrm>
            <a:prstGeom prst="straightConnector1">
              <a:avLst/>
            </a:prstGeom>
            <a:ln>
              <a:prstDash val="dash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/>
            <p:nvPr/>
          </p:nvCxnSpPr>
          <p:spPr bwMode="auto">
            <a:xfrm>
              <a:off x="3969184" y="5288493"/>
              <a:ext cx="288032" cy="288032"/>
            </a:xfrm>
            <a:prstGeom prst="straightConnector1">
              <a:avLst/>
            </a:prstGeom>
            <a:ln>
              <a:prstDash val="sysDash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415605" y="5288493"/>
              <a:ext cx="7382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 bwMode="auto">
            <a:xfrm>
              <a:off x="4689264" y="5360501"/>
              <a:ext cx="576064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kumimoji="0" lang="zh-CN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cxnSp>
          <p:nvCxnSpPr>
            <p:cNvPr id="49" name="直接箭头连接符 48"/>
            <p:cNvCxnSpPr/>
            <p:nvPr/>
          </p:nvCxnSpPr>
          <p:spPr bwMode="auto">
            <a:xfrm flipH="1">
              <a:off x="5034496" y="5229999"/>
              <a:ext cx="304800" cy="24687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4114799" y="4980801"/>
              <a:ext cx="3705225" cy="2944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Wake-up response frame carrying the reason of wake-up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接连接符 50"/>
            <p:cNvCxnSpPr/>
            <p:nvPr/>
          </p:nvCxnSpPr>
          <p:spPr bwMode="auto">
            <a:xfrm>
              <a:off x="2300821" y="5981596"/>
              <a:ext cx="5688000" cy="0"/>
            </a:xfrm>
            <a:prstGeom prst="line">
              <a:avLst/>
            </a:prstGeom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1795905" y="5808279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AP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直接箭头连接符 52"/>
            <p:cNvCxnSpPr/>
            <p:nvPr/>
          </p:nvCxnSpPr>
          <p:spPr bwMode="auto">
            <a:xfrm>
              <a:off x="5263096" y="5581650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矩形 53"/>
            <p:cNvSpPr/>
            <p:nvPr/>
          </p:nvSpPr>
          <p:spPr bwMode="auto">
            <a:xfrm>
              <a:off x="5692192" y="5765676"/>
              <a:ext cx="1008112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宋体" charset="-122"/>
                </a:rPr>
                <a:t>New WUID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sp>
          <p:nvSpPr>
            <p:cNvPr id="55" name="矩形 54"/>
            <p:cNvSpPr/>
            <p:nvPr/>
          </p:nvSpPr>
          <p:spPr bwMode="auto">
            <a:xfrm>
              <a:off x="7081304" y="5363176"/>
              <a:ext cx="457200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r>
                <a:rPr lang="en-US" altLang="zh-CN" sz="1100" dirty="0" smtClean="0">
                  <a:solidFill>
                    <a:schemeClr val="tx1"/>
                  </a:solidFill>
                  <a:latin typeface="+mn-lt"/>
                  <a:ea typeface="宋体" charset="-122"/>
                </a:rPr>
                <a:t>ACK</a:t>
              </a:r>
              <a:endParaRPr kumimoji="0" lang="zh-CN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endParaRPr>
            </a:p>
          </p:txBody>
        </p:sp>
        <p:cxnSp>
          <p:nvCxnSpPr>
            <p:cNvPr id="56" name="直接箭头连接符 55"/>
            <p:cNvCxnSpPr/>
            <p:nvPr/>
          </p:nvCxnSpPr>
          <p:spPr bwMode="auto">
            <a:xfrm flipV="1">
              <a:off x="6696075" y="5591175"/>
              <a:ext cx="0" cy="2286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接箭头连接符 22"/>
            <p:cNvCxnSpPr/>
            <p:nvPr/>
          </p:nvCxnSpPr>
          <p:spPr bwMode="auto">
            <a:xfrm>
              <a:off x="7530046" y="5591175"/>
              <a:ext cx="0" cy="396000"/>
            </a:xfrm>
            <a:prstGeom prst="straightConnector1">
              <a:avLst/>
            </a:prstGeom>
            <a:ln>
              <a:prstDash val="solid"/>
              <a:tailEnd type="arrow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4495800" y="5991225"/>
              <a:ext cx="3276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Woken by WUP (which the AP didn’t send)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4157246" y="572452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…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60" name="椭圆 59"/>
          <p:cNvSpPr/>
          <p:nvPr/>
        </p:nvSpPr>
        <p:spPr bwMode="auto">
          <a:xfrm>
            <a:off x="4229100" y="3457574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椭圆 60"/>
          <p:cNvSpPr/>
          <p:nvPr/>
        </p:nvSpPr>
        <p:spPr bwMode="auto">
          <a:xfrm>
            <a:off x="5334000" y="5267325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椭圆 61"/>
          <p:cNvSpPr/>
          <p:nvPr/>
        </p:nvSpPr>
        <p:spPr bwMode="auto">
          <a:xfrm>
            <a:off x="4400550" y="5695950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内容占位符 2"/>
          <p:cNvSpPr txBox="1">
            <a:spLocks/>
          </p:cNvSpPr>
          <p:nvPr/>
        </p:nvSpPr>
        <p:spPr bwMode="auto">
          <a:xfrm>
            <a:off x="457200" y="1676400"/>
            <a:ext cx="7770813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1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The Wake-up response frame </a:t>
            </a:r>
            <a:r>
              <a:rPr lang="en-US" altLang="zh-CN" sz="1800" kern="0" dirty="0" smtClean="0">
                <a:solidFill>
                  <a:srgbClr val="000000"/>
                </a:solidFill>
                <a:latin typeface="+mn-lt"/>
                <a:ea typeface="+mn-ea"/>
              </a:rPr>
              <a:t>indicates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reason of wake-up.</a:t>
            </a:r>
          </a:p>
          <a:p>
            <a:pPr marL="612000" lvl="1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600" dirty="0" smtClean="0">
                <a:solidFill>
                  <a:schemeClr val="tx1"/>
                </a:solidFill>
              </a:rPr>
              <a:t>Since the AP </a:t>
            </a:r>
            <a:r>
              <a:rPr lang="en-US" altLang="zh-CN" sz="1600" dirty="0" smtClean="0">
                <a:solidFill>
                  <a:srgbClr val="FF0000"/>
                </a:solidFill>
              </a:rPr>
              <a:t>didn’t send the WUP </a:t>
            </a:r>
            <a:r>
              <a:rPr lang="en-US" altLang="zh-CN" sz="1600" dirty="0" smtClean="0">
                <a:solidFill>
                  <a:schemeClr val="tx1"/>
                </a:solidFill>
              </a:rPr>
              <a:t>to the STA’s </a:t>
            </a:r>
            <a:r>
              <a:rPr lang="en-US" altLang="zh-CN" sz="1600" dirty="0" err="1" smtClean="0">
                <a:solidFill>
                  <a:schemeClr val="tx1"/>
                </a:solidFill>
              </a:rPr>
              <a:t>WURx</a:t>
            </a:r>
            <a:r>
              <a:rPr lang="en-US" altLang="zh-CN" sz="1600" dirty="0" smtClean="0">
                <a:solidFill>
                  <a:schemeClr val="tx1"/>
                </a:solidFill>
              </a:rPr>
              <a:t> earlier</a:t>
            </a:r>
            <a:r>
              <a:rPr lang="en-US" altLang="zh-CN" sz="1600" dirty="0" smtClean="0">
                <a:solidFill>
                  <a:srgbClr val="0000FF"/>
                </a:solidFill>
              </a:rPr>
              <a:t>, the AP considers that the STA is under attack and performs additional steps to mitigate potential repeated attacks, such as changing the identifier of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WURx</a:t>
            </a:r>
            <a:r>
              <a:rPr lang="en-US" altLang="zh-CN" sz="1600" dirty="0" smtClean="0">
                <a:solidFill>
                  <a:srgbClr val="0000FF"/>
                </a:solidFill>
              </a:rPr>
              <a:t> (for its next wake-up).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7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Wake-up Procedure under Attack 2/2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17335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Option 3: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STA reports the reason of wake-up after sending a wake-up response frame. </a:t>
            </a:r>
            <a:endParaRPr lang="zh-CN" altLang="en-US" sz="1800" b="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1619325" y="2826801"/>
            <a:ext cx="669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 bwMode="auto">
          <a:xfrm>
            <a:off x="1631429" y="3069543"/>
            <a:ext cx="6696000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1676400" y="2647949"/>
            <a:ext cx="1159471" cy="18208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200" dirty="0" smtClean="0">
                <a:solidFill>
                  <a:srgbClr val="FF0000"/>
                </a:solidFill>
                <a:latin typeface="+mn-lt"/>
                <a:ea typeface="宋体" charset="-122"/>
              </a:rPr>
              <a:t>Spoof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rPr>
              <a:t>ed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charset="-122"/>
              </a:rPr>
              <a:t>WUP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631429" y="3329535"/>
            <a:ext cx="6696000" cy="0"/>
          </a:xfrm>
          <a:prstGeom prst="line">
            <a:avLst/>
          </a:prstGeom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57325" y="2670357"/>
            <a:ext cx="803425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Attacker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2925" y="2903534"/>
            <a:ext cx="1159998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WURx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502" y="3199539"/>
            <a:ext cx="993350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STA’s PCR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2858629" y="3069543"/>
            <a:ext cx="288032" cy="259992"/>
          </a:xfrm>
          <a:prstGeom prst="straightConnector1">
            <a:avLst/>
          </a:prstGeom>
          <a:ln>
            <a:prstDash val="sys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05050" y="3069543"/>
            <a:ext cx="738215" cy="2500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293318" y="3142387"/>
            <a:ext cx="576064" cy="19499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 bwMode="auto">
          <a:xfrm flipH="1">
            <a:off x="3590925" y="3024590"/>
            <a:ext cx="304800" cy="2228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895600" y="2800350"/>
            <a:ext cx="1905000" cy="25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Wake-up response frame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 bwMode="auto">
          <a:xfrm>
            <a:off x="1619250" y="3712367"/>
            <a:ext cx="6696075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14334" y="3555923"/>
            <a:ext cx="413895" cy="277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3867150" y="3367800"/>
            <a:ext cx="0" cy="357449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 bwMode="auto">
          <a:xfrm>
            <a:off x="7534275" y="3138756"/>
            <a:ext cx="457200" cy="19499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100" dirty="0" smtClean="0">
                <a:solidFill>
                  <a:schemeClr val="tx1"/>
                </a:solidFill>
                <a:latin typeface="+mn-lt"/>
                <a:ea typeface="宋体" charset="-122"/>
              </a:rPr>
              <a:t>ACK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7991475" y="3359860"/>
            <a:ext cx="0" cy="357449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 bwMode="auto">
          <a:xfrm>
            <a:off x="6315075" y="3524144"/>
            <a:ext cx="1008112" cy="19499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宋体" charset="-122"/>
              </a:rPr>
              <a:t>New WUID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5381625" y="3128649"/>
            <a:ext cx="713904" cy="20643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53000" y="2791711"/>
            <a:ext cx="2057400" cy="25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Inform reason of wake-up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 bwMode="auto">
          <a:xfrm flipH="1">
            <a:off x="5676900" y="3007353"/>
            <a:ext cx="304800" cy="2228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>
            <a:off x="6096000" y="3359860"/>
            <a:ext cx="0" cy="357449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 bwMode="auto">
          <a:xfrm flipV="1">
            <a:off x="7324725" y="3359860"/>
            <a:ext cx="0" cy="206346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 bwMode="auto">
          <a:xfrm>
            <a:off x="4038600" y="3524144"/>
            <a:ext cx="457200" cy="19499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1100" dirty="0" smtClean="0">
                <a:solidFill>
                  <a:schemeClr val="tx1"/>
                </a:solidFill>
                <a:latin typeface="+mn-lt"/>
                <a:ea typeface="宋体" charset="-122"/>
              </a:rPr>
              <a:t>ACK</a:t>
            </a:r>
            <a:endParaRPr kumimoji="0" lang="zh-CN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charset="-122"/>
            </a:endParaRPr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4495800" y="3351263"/>
            <a:ext cx="0" cy="206346"/>
          </a:xfrm>
          <a:prstGeom prst="straightConnector1">
            <a:avLst/>
          </a:prstGeom>
          <a:ln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14925" y="3712367"/>
            <a:ext cx="3276600" cy="25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Woken by WUP (which the AP didn’t send)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2838450" y="2861192"/>
            <a:ext cx="0" cy="162477"/>
          </a:xfrm>
          <a:prstGeom prst="straightConnector1">
            <a:avLst/>
          </a:prstGeom>
          <a:ln>
            <a:prstDash val="solid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881146" y="304722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…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椭圆 34"/>
          <p:cNvSpPr/>
          <p:nvPr/>
        </p:nvSpPr>
        <p:spPr bwMode="auto">
          <a:xfrm>
            <a:off x="5257800" y="3000375"/>
            <a:ext cx="1000125" cy="457200"/>
          </a:xfrm>
          <a:prstGeom prst="ellipse">
            <a:avLst/>
          </a:prstGeom>
          <a:noFill/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 flipH="1">
            <a:off x="5201625" y="3457575"/>
            <a:ext cx="1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629150" y="3324225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timeout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38" name="直接连接符 37"/>
          <p:cNvCxnSpPr/>
          <p:nvPr/>
        </p:nvCxnSpPr>
        <p:spPr bwMode="auto">
          <a:xfrm flipH="1">
            <a:off x="4495800" y="3457575"/>
            <a:ext cx="18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>
            <a:off x="5381625" y="3305175"/>
            <a:ext cx="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400" dirty="0" smtClean="0"/>
              <a:t>A low complexity WUR security solution was presented.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After waking up, the STA informs the AP the reason of its wake-up.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The AP determines whether the STA’s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 is under attack.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If the AP determines that the STA’s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 is under attack, the AP performs additional steps to mitigate potential repeated attacks.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400" dirty="0" smtClean="0"/>
              <a:t>Benefits</a:t>
            </a:r>
          </a:p>
          <a:p>
            <a:pPr marL="685800" lvl="1" indent="-338138">
              <a:buFont typeface="Courier New" pitchFamily="49" charset="0"/>
              <a:buChar char="o"/>
            </a:pPr>
            <a:r>
              <a:rPr lang="en-US" altLang="zh-CN" sz="2000" dirty="0" smtClean="0"/>
              <a:t>Providing mechanisms, which are implemented over the STA’s PCR, for detecting attacks on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 and for mitigating potential repeated attacks, without increasing the complexity or power consumption of the </a:t>
            </a:r>
            <a:r>
              <a:rPr lang="en-US" altLang="zh-CN" sz="2000" dirty="0" err="1" smtClean="0"/>
              <a:t>WURx</a:t>
            </a:r>
            <a:r>
              <a:rPr lang="en-US" altLang="zh-CN" sz="2000" dirty="0" smtClean="0"/>
              <a:t>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sz="1600" dirty="0" smtClean="0"/>
          </a:p>
          <a:p>
            <a:pPr lvl="1"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页脚占位符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200" dirty="0" smtClean="0"/>
              <a:t>STA may send a frame carrying a reason of its wake-up due to a unicast wake-up packet to the AP using its PCR, in order to assist the AP in determining whether the STA’s </a:t>
            </a:r>
            <a:r>
              <a:rPr lang="en-US" altLang="zh-CN" sz="2200" dirty="0" err="1" smtClean="0"/>
              <a:t>WURx</a:t>
            </a:r>
            <a:r>
              <a:rPr lang="en-US" altLang="zh-CN" sz="2200" dirty="0" smtClean="0"/>
              <a:t> </a:t>
            </a:r>
            <a:r>
              <a:rPr lang="en-US" altLang="zh-CN" sz="2200" dirty="0" smtClean="0">
                <a:solidFill>
                  <a:schemeClr val="tx1"/>
                </a:solidFill>
              </a:rPr>
              <a:t>receives a spoofed unicast wake-up packet.</a:t>
            </a:r>
          </a:p>
          <a:p>
            <a:pPr>
              <a:buFont typeface="Arial" pitchFamily="34" charset="0"/>
              <a:buChar char="•"/>
            </a:pPr>
            <a:endParaRPr lang="en-US" altLang="zh-CN" dirty="0" smtClean="0">
              <a:solidFill>
                <a:schemeClr val="tx1"/>
              </a:solidFill>
            </a:endParaRP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Y/N/A: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>
                <a:solidFill>
                  <a:schemeClr val="tx1"/>
                </a:solidFill>
              </a:rPr>
              <a:t>[1]. 11-16-0927-00-0wur-securing-the-wur</a:t>
            </a: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[2]. 11-16-1460-01-0wur-wur-mac-discussion</a:t>
            </a: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[3]. 11-17-0354-02-00ba-initial-thoughts-on-mac-procedures</a:t>
            </a:r>
            <a:endParaRPr lang="zh-CN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Yunbo Han, et al., Huawei</a:t>
            </a:r>
            <a:endParaRPr lang="en-GB" dirty="0"/>
          </a:p>
        </p:txBody>
      </p:sp>
      <p:sp>
        <p:nvSpPr>
          <p:cNvPr id="6" name="Date Placeholder 4"/>
          <p:cNvSpPr>
            <a:spLocks noGrp="1"/>
          </p:cNvSpPr>
          <p:nvPr/>
        </p:nvSpPr>
        <p:spPr bwMode="auto">
          <a:xfrm>
            <a:off x="686941" y="337074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37560</TotalTime>
  <Words>862</Words>
  <Application>Microsoft Office PowerPoint</Application>
  <PresentationFormat>全屏显示(4:3)</PresentationFormat>
  <Paragraphs>125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宋体</vt:lpstr>
      <vt:lpstr>Arial</vt:lpstr>
      <vt:lpstr>Courier New</vt:lpstr>
      <vt:lpstr>Times New Roman</vt:lpstr>
      <vt:lpstr>Office Theme</vt:lpstr>
      <vt:lpstr>Document</vt:lpstr>
      <vt:lpstr>WUR Security Proposal</vt:lpstr>
      <vt:lpstr>Abstract</vt:lpstr>
      <vt:lpstr>Outline of the Proposal</vt:lpstr>
      <vt:lpstr>WUR Normal Wake-up Procedure</vt:lpstr>
      <vt:lpstr>Wake-up Procedure under Attack 1/2</vt:lpstr>
      <vt:lpstr>Wake-up Procedure under Attack 2/2</vt:lpstr>
      <vt:lpstr>Conclusion</vt:lpstr>
      <vt:lpstr>Straw Poll</vt:lpstr>
      <vt:lpstr>Reference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802.11-17/0660r0</dc:title>
  <dc:subject>Submission</dc:subject>
  <dc:creator>Yunbo Han</dc:creator>
  <cp:keywords>May 2017</cp:keywords>
  <cp:lastModifiedBy>Hanyunbo (Yunbo)</cp:lastModifiedBy>
  <cp:revision>1804</cp:revision>
  <cp:lastPrinted>1601-01-01T00:00:00Z</cp:lastPrinted>
  <dcterms:created xsi:type="dcterms:W3CDTF">2015-10-31T00:33:08Z</dcterms:created>
  <dcterms:modified xsi:type="dcterms:W3CDTF">2017-05-09T00:07:25Z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(2)wzC7mlpED5rSHhSn+BPa7MeRiOLbsBJCn8N6vqfASwVShnIhbz26qgPZydWx3Bgzk4mcQ5xk
ijUvqBYVWVzDrUocK95kXkmUDe3YSig62xHC29axEKxg5KqENh8Sp8cw55DRV10LCn4wh5Vy
XgaJ1mVm8gu0EI+45pFQhKbVloI5NmCwdo0AgGJ97gFKcoRS4lwOBwvIV7t+61Wvb4/ZgxXu
BUUUTU/v1A5eb8O3UR</vt:lpwstr>
  </property>
  <property fmtid="{D5CDD505-2E9C-101B-9397-08002B2CF9AE}" pid="3" name="_2015_ms_pID_7253431">
    <vt:lpwstr>sFK0yuEDxWlv5V4ksxy6jkUOO7lOHT20fP5NOdJ4c4BbrugdT9pXHp
8TokdHLAQJFtQPDkbxs8s+9apQnUAcwtoW03SlZTIYSO/P03CuA4/TOmBiGPWKCtfgqVJe6E
MoYxkaUKNTiER0NNdHMr78BuLkKr9CdE5AzeJ6DoAjrmxrQcUXfOgkkEKhWTpSUW6o0T5VIT
3Jz1yNr/g51Wwbhm</vt:lpwstr>
  </property>
  <property fmtid="{D5CDD505-2E9C-101B-9397-08002B2CF9AE}" pid="4" name="_2015_ms_pID_7253432">
    <vt:lpwstr>OA==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1493693125</vt:lpwstr>
  </property>
</Properties>
</file>