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443" r:id="rId2"/>
    <p:sldId id="456" r:id="rId3"/>
    <p:sldId id="497" r:id="rId4"/>
    <p:sldId id="499" r:id="rId5"/>
    <p:sldId id="500" r:id="rId6"/>
    <p:sldId id="471" r:id="rId7"/>
    <p:sldId id="470" r:id="rId8"/>
    <p:sldId id="472" r:id="rId9"/>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521415D9-36F7-43E2-AB2F-B90AF26B5E84}">
      <p14:sectionLst xmlns:p14="http://schemas.microsoft.com/office/powerpoint/2010/main">
        <p14:section name="기본 구역" id="{C7F8B3CA-DACC-41D4-AA59-39E9B8DA6F6D}">
          <p14:sldIdLst>
            <p14:sldId id="443"/>
            <p14:sldId id="456"/>
            <p14:sldId id="497"/>
            <p14:sldId id="499"/>
            <p14:sldId id="500"/>
            <p14:sldId id="471"/>
            <p14:sldId id="470"/>
            <p14:sldId id="4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8005" autoAdjust="0"/>
  </p:normalViewPr>
  <p:slideViewPr>
    <p:cSldViewPr>
      <p:cViewPr varScale="1">
        <p:scale>
          <a:sx n="116" d="100"/>
          <a:sy n="116" d="100"/>
        </p:scale>
        <p:origin x="1470"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altLang="ko-KR" dirty="0" smtClean="0"/>
              <a:t>May 2017</a:t>
            </a:r>
            <a:endParaRPr lang="en-US" altLang="ko-KR" dirty="0"/>
          </a:p>
        </p:txBody>
      </p:sp>
      <p:sp>
        <p:nvSpPr>
          <p:cNvPr id="5" name="Rectangle 5"/>
          <p:cNvSpPr>
            <a:spLocks noGrp="1" noChangeArrowheads="1"/>
          </p:cNvSpPr>
          <p:nvPr>
            <p:ph type="ftr" sz="quarter" idx="11"/>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B8FAB3C-37E9-47B0-949D-D83E6595A329}"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0C4963E-E10C-4C13-B6EE-012FEB43B73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434373" y="6475413"/>
            <a:ext cx="2109552" cy="184666"/>
          </a:xfrm>
        </p:spPr>
        <p:txBody>
          <a:bodyPr/>
          <a:lstStyle>
            <a:lvl1pPr>
              <a:defRPr/>
            </a:lvl1pPr>
          </a:lstStyle>
          <a:p>
            <a:pPr>
              <a:defRPr/>
            </a:pPr>
            <a:r>
              <a:rPr lang="en-US" altLang="ko-KR" dirty="0" err="1" smtClean="0"/>
              <a:t>Jeongki</a:t>
            </a:r>
            <a:r>
              <a:rPr lang="en-US" altLang="ko-KR" dirty="0" smtClean="0"/>
              <a:t> Kim et al,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968214" cy="276999"/>
          </a:xfrm>
        </p:spPr>
        <p:txBody>
          <a:bodyPr/>
          <a:lstStyle>
            <a:lvl1pPr>
              <a:defRPr/>
            </a:lvl1pPr>
          </a:lstStyle>
          <a:p>
            <a:pPr>
              <a:defRPr/>
            </a:pPr>
            <a:r>
              <a:rPr lang="en-US" altLang="ko-KR" dirty="0" smtClean="0"/>
              <a:t>May 2017</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January 2017</a:t>
            </a:r>
            <a:endParaRPr lang="en-US" altLang="ko-KR" dirty="0"/>
          </a:p>
        </p:txBody>
      </p:sp>
      <p:sp>
        <p:nvSpPr>
          <p:cNvPr id="5"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E46A224-9462-46CD-BEB8-4D70D99307AD}"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774FDDB4-C1AF-4F3D-8842-0CE7A9FAAD4E}"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July 2013</a:t>
            </a:r>
          </a:p>
        </p:txBody>
      </p:sp>
      <p:sp>
        <p:nvSpPr>
          <p:cNvPr id="8"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1940780D-229A-41FC-85D7-E60483742941}"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July 2013</a:t>
            </a:r>
          </a:p>
        </p:txBody>
      </p:sp>
      <p:sp>
        <p:nvSpPr>
          <p:cNvPr id="4" name="Rectangle 5"/>
          <p:cNvSpPr>
            <a:spLocks noGrp="1" noChangeArrowheads="1"/>
          </p:cNvSpPr>
          <p:nvPr>
            <p:ph type="ftr" sz="quarter" idx="11"/>
          </p:nvPr>
        </p:nvSpPr>
        <p:spPr>
          <a:xfrm>
            <a:off x="6501442" y="6475413"/>
            <a:ext cx="2042483" cy="184666"/>
          </a:xfrm>
        </p:spPr>
        <p:txBody>
          <a:bodyPr/>
          <a:lstStyle>
            <a:lvl1pPr>
              <a:defRPr/>
            </a:lvl1pPr>
          </a:lstStyle>
          <a:p>
            <a:pPr>
              <a:defRPr/>
            </a:pPr>
            <a:r>
              <a:rPr lang="en-US" altLang="ko-KR" dirty="0" smtClean="0"/>
              <a:t>Kiseon Ryu et al, LG Electronics</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779B7D9F-E4E3-4AA4-B6BA-C17A51B9E541}"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July 2013</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789DBBC2-5C7D-45F1-80E0-66615BE386E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B4621A6-0A1B-45CC-9F4E-20352C050A90}"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dirty="0" smtClean="0"/>
              <a:t>Jayh Park, LG Electronics</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91326DBD-4ED9-48D2-A607-B37E8655295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434372" y="6475413"/>
            <a:ext cx="21095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Jeongki</a:t>
            </a:r>
            <a:r>
              <a:rPr lang="en-US" altLang="ko-KR" dirty="0" smtClean="0"/>
              <a:t> Kim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802.11-17/0657r0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 id="2147484962" r:id="rId9"/>
    <p:sldLayoutId id="2147484963" r:id="rId10"/>
    <p:sldLayoutId id="2147484964"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a:xfrm>
            <a:off x="685800" y="741363"/>
            <a:ext cx="7772400" cy="935037"/>
          </a:xfrm>
        </p:spPr>
        <p:txBody>
          <a:bodyPr/>
          <a:lstStyle/>
          <a:p>
            <a:r>
              <a:rPr lang="en-US" altLang="ko-KR" dirty="0" smtClean="0"/>
              <a:t>AP re-discovery </a:t>
            </a:r>
            <a:r>
              <a:rPr lang="en-US" altLang="ko-KR" dirty="0" smtClean="0"/>
              <a:t>in WUR</a:t>
            </a:r>
            <a:endParaRPr lang="ko-KR" altLang="en-US"/>
          </a:p>
        </p:txBody>
      </p:sp>
      <p:sp>
        <p:nvSpPr>
          <p:cNvPr id="6" name="날짜 개체 틀 5"/>
          <p:cNvSpPr>
            <a:spLocks noGrp="1"/>
          </p:cNvSpPr>
          <p:nvPr>
            <p:ph type="dt" sz="half" idx="10"/>
          </p:nvPr>
        </p:nvSpPr>
        <p:spPr>
          <a:xfrm>
            <a:off x="696913" y="332601"/>
            <a:ext cx="968214" cy="276999"/>
          </a:xfrm>
        </p:spPr>
        <p:txBody>
          <a:bodyPr/>
          <a:lstStyle/>
          <a:p>
            <a:pPr>
              <a:defRPr/>
            </a:pPr>
            <a:r>
              <a:rPr lang="en-US" altLang="ko-KR" dirty="0" smtClean="0"/>
              <a:t>May 2017</a:t>
            </a:r>
            <a:endParaRPr lang="en-US" altLang="ko-KR" dirty="0"/>
          </a:p>
        </p:txBody>
      </p:sp>
      <p:sp>
        <p:nvSpPr>
          <p:cNvPr id="4" name="바닥글 개체 틀 3"/>
          <p:cNvSpPr>
            <a:spLocks noGrp="1"/>
          </p:cNvSpPr>
          <p:nvPr>
            <p:ph type="ftr" sz="quarter" idx="11"/>
          </p:nvPr>
        </p:nvSpPr>
        <p:spPr>
          <a:xfrm>
            <a:off x="6434373" y="6475413"/>
            <a:ext cx="2109552" cy="184666"/>
          </a:xfrm>
        </p:spPr>
        <p:txBody>
          <a:bodyPr/>
          <a:lstStyle/>
          <a:p>
            <a:pPr>
              <a:defRPr/>
            </a:pPr>
            <a:r>
              <a:rPr lang="en-US" altLang="ko-KR" dirty="0" err="1" smtClean="0"/>
              <a:t>Jeongki</a:t>
            </a:r>
            <a:r>
              <a:rPr lang="en-US" altLang="ko-KR" dirty="0" smtClean="0"/>
              <a:t> Kim et </a:t>
            </a:r>
            <a:r>
              <a:rPr lang="en-US" altLang="ko-KR" dirty="0"/>
              <a:t>al,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2017-05-08</a:t>
            </a:r>
          </a:p>
        </p:txBody>
      </p:sp>
      <p:sp>
        <p:nvSpPr>
          <p:cNvPr id="10"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1" name="Table 12"/>
          <p:cNvGraphicFramePr>
            <a:graphicFrameLocks noGrp="1"/>
          </p:cNvGraphicFramePr>
          <p:nvPr>
            <p:extLst>
              <p:ext uri="{D42A27DB-BD31-4B8C-83A1-F6EECF244321}">
                <p14:modId xmlns:p14="http://schemas.microsoft.com/office/powerpoint/2010/main" val="3012607180"/>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77136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Abstract</a:t>
            </a:r>
            <a:endParaRPr lang="ko-KR" altLang="en-US"/>
          </a:p>
        </p:txBody>
      </p:sp>
      <p:sp>
        <p:nvSpPr>
          <p:cNvPr id="3" name="내용 개체 틀 2"/>
          <p:cNvSpPr>
            <a:spLocks noGrp="1"/>
          </p:cNvSpPr>
          <p:nvPr>
            <p:ph idx="1"/>
          </p:nvPr>
        </p:nvSpPr>
        <p:spPr/>
        <p:txBody>
          <a:bodyPr/>
          <a:lstStyle/>
          <a:p>
            <a:r>
              <a:rPr lang="en-US" altLang="ko-KR" dirty="0"/>
              <a:t>When does STA in WUR mode turns on its primary connectivity radio?</a:t>
            </a:r>
          </a:p>
          <a:p>
            <a:pPr lvl="1"/>
            <a:r>
              <a:rPr lang="en-US" altLang="ko-KR" dirty="0"/>
              <a:t>when the packet for waking up the STA is received </a:t>
            </a:r>
          </a:p>
          <a:p>
            <a:pPr lvl="1"/>
            <a:r>
              <a:rPr lang="en-US" altLang="ko-KR" dirty="0"/>
              <a:t>Other case?</a:t>
            </a:r>
            <a:endParaRPr lang="ko-KR" altLang="en-US"/>
          </a:p>
          <a:p>
            <a:endParaRPr lang="en-US" altLang="ko-KR" dirty="0"/>
          </a:p>
          <a:p>
            <a:r>
              <a:rPr lang="en-US" altLang="ko-KR" dirty="0" smtClean="0"/>
              <a:t>Re-discovery of WUR STAs by AP[1][2]</a:t>
            </a:r>
          </a:p>
          <a:p>
            <a:pPr lvl="1"/>
            <a:r>
              <a:rPr lang="en-GB" altLang="ko-KR" i="1" dirty="0"/>
              <a:t>IEEE 802.11ba shall provide mechanisms to enable re-discovery of WUR stations by AP. </a:t>
            </a:r>
            <a:endParaRPr lang="en-GB" altLang="ko-KR" i="1" dirty="0" smtClean="0"/>
          </a:p>
          <a:p>
            <a:r>
              <a:rPr lang="en-US" altLang="ko-KR" dirty="0" smtClean="0"/>
              <a:t>Then, need re-discovery of AP by WUR STA ?</a:t>
            </a:r>
          </a:p>
          <a:p>
            <a:endParaRPr lang="en-US" altLang="ko-KR"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smtClean="0"/>
              <a:t>May 2017</a:t>
            </a:r>
            <a:endParaRPr lang="en-US" altLang="ko-KR" dirty="0"/>
          </a:p>
        </p:txBody>
      </p:sp>
    </p:spTree>
    <p:extLst>
      <p:ext uri="{BB962C8B-B14F-4D97-AF65-F5344CB8AC3E}">
        <p14:creationId xmlns:p14="http://schemas.microsoft.com/office/powerpoint/2010/main" val="1134807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 re-discovery (</a:t>
            </a:r>
            <a:r>
              <a:rPr lang="en-US" altLang="ko-KR" dirty="0" smtClean="0"/>
              <a:t>1/3)</a:t>
            </a:r>
            <a:endParaRPr lang="ko-KR" altLang="en-US"/>
          </a:p>
        </p:txBody>
      </p:sp>
      <p:sp>
        <p:nvSpPr>
          <p:cNvPr id="3" name="내용 개체 틀 2"/>
          <p:cNvSpPr>
            <a:spLocks noGrp="1"/>
          </p:cNvSpPr>
          <p:nvPr>
            <p:ph idx="1"/>
          </p:nvPr>
        </p:nvSpPr>
        <p:spPr/>
        <p:txBody>
          <a:bodyPr/>
          <a:lstStyle/>
          <a:p>
            <a:r>
              <a:rPr lang="en-US" altLang="ko-KR" dirty="0" smtClean="0"/>
              <a:t>WUR Beacon [3]</a:t>
            </a:r>
          </a:p>
          <a:p>
            <a:pPr lvl="1"/>
            <a:r>
              <a:rPr lang="en-US" altLang="ko-KR" dirty="0" smtClean="0"/>
              <a:t>AP transmits the WUR Beacon periodically</a:t>
            </a:r>
          </a:p>
          <a:p>
            <a:pPr lvl="1"/>
            <a:r>
              <a:rPr lang="en-US" altLang="ko-KR" dirty="0" smtClean="0"/>
              <a:t>WUR STA can synchronize with its AP by receiving the WUR Beacon</a:t>
            </a:r>
          </a:p>
          <a:p>
            <a:r>
              <a:rPr lang="en-US" altLang="ko-KR" dirty="0" smtClean="0"/>
              <a:t>However, the WUR STA cannot receive WUR Beacon when the STA is out of TX range of its AP</a:t>
            </a:r>
          </a:p>
          <a:p>
            <a:r>
              <a:rPr lang="en-US" altLang="ko-KR" dirty="0" smtClean="0"/>
              <a:t>For WLAN service, the STA in WUR mode should be able to know if it’s in the AP’s TX range or not</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p:txBody>
          <a:bodyPr/>
          <a:lstStyle/>
          <a:p>
            <a:pPr>
              <a:defRPr/>
            </a:pPr>
            <a:r>
              <a:rPr lang="en-US" altLang="ko-KR" smtClean="0"/>
              <a:t>May 2017</a:t>
            </a:r>
            <a:endParaRPr lang="en-US" altLang="ko-KR" dirty="0"/>
          </a:p>
        </p:txBody>
      </p:sp>
    </p:spTree>
    <p:extLst>
      <p:ext uri="{BB962C8B-B14F-4D97-AF65-F5344CB8AC3E}">
        <p14:creationId xmlns:p14="http://schemas.microsoft.com/office/powerpoint/2010/main" val="4168765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 re-discovery (</a:t>
            </a:r>
            <a:r>
              <a:rPr lang="en-US" altLang="ko-KR" dirty="0" smtClean="0"/>
              <a:t>2/3)</a:t>
            </a:r>
            <a:endParaRPr lang="ko-KR" altLang="en-US"/>
          </a:p>
        </p:txBody>
      </p:sp>
      <p:sp>
        <p:nvSpPr>
          <p:cNvPr id="3" name="내용 개체 틀 2"/>
          <p:cNvSpPr>
            <a:spLocks noGrp="1"/>
          </p:cNvSpPr>
          <p:nvPr>
            <p:ph idx="1"/>
          </p:nvPr>
        </p:nvSpPr>
        <p:spPr>
          <a:xfrm>
            <a:off x="685800" y="1981199"/>
            <a:ext cx="7772400" cy="3931035"/>
          </a:xfrm>
        </p:spPr>
        <p:txBody>
          <a:bodyPr/>
          <a:lstStyle/>
          <a:p>
            <a:r>
              <a:rPr lang="en-US" altLang="ko-KR" sz="2000" dirty="0" smtClean="0"/>
              <a:t>When STA in WUR mode does not receive any packet (e.g., WUR beacon or WUP) from its AP during a specific </a:t>
            </a:r>
            <a:r>
              <a:rPr lang="en-US" altLang="ko-KR" sz="2000" dirty="0" smtClean="0"/>
              <a:t>period(e.g., Keep alive check period), </a:t>
            </a:r>
            <a:r>
              <a:rPr lang="en-US" altLang="ko-KR" sz="2000" dirty="0" smtClean="0"/>
              <a:t>the STA turns on its WLAN and </a:t>
            </a:r>
          </a:p>
          <a:p>
            <a:pPr lvl="1"/>
            <a:r>
              <a:rPr lang="en-US" altLang="ko-KR" dirty="0"/>
              <a:t>waits to receive any WLAN packet from its AP or</a:t>
            </a:r>
          </a:p>
          <a:p>
            <a:pPr lvl="1"/>
            <a:r>
              <a:rPr lang="en-US" altLang="ko-KR" dirty="0" smtClean="0"/>
              <a:t>send a </a:t>
            </a:r>
            <a:r>
              <a:rPr lang="en-US" altLang="ko-KR" dirty="0" smtClean="0"/>
              <a:t>frame (e.g., </a:t>
            </a:r>
            <a:r>
              <a:rPr lang="en-US" altLang="ko-KR" dirty="0" err="1" smtClean="0"/>
              <a:t>QoS</a:t>
            </a:r>
            <a:r>
              <a:rPr lang="en-US" altLang="ko-KR" dirty="0" smtClean="0"/>
              <a:t> Null/PS-Poll) </a:t>
            </a:r>
            <a:r>
              <a:rPr lang="en-US" altLang="ko-KR" dirty="0" smtClean="0"/>
              <a:t>through WLAN to confirm if it’s in the range of AP or not</a:t>
            </a:r>
          </a:p>
          <a:p>
            <a:r>
              <a:rPr lang="en-US" altLang="ko-KR" sz="2000" dirty="0" smtClean="0"/>
              <a:t>If the STA receives WLAN packets sent by its AP or receives a response frame from the AP, the STA re-enters the WUR mode</a:t>
            </a:r>
          </a:p>
          <a:p>
            <a:r>
              <a:rPr lang="en-US" altLang="ko-KR" sz="2000" dirty="0" smtClean="0"/>
              <a:t>Otherwise, the STA performs scanning procedure for discovering other </a:t>
            </a:r>
            <a:r>
              <a:rPr lang="en-US" altLang="ko-KR" sz="2000" dirty="0" smtClean="0"/>
              <a:t>AP</a:t>
            </a:r>
          </a:p>
          <a:p>
            <a:r>
              <a:rPr lang="en-US" altLang="ko-KR" sz="2000" dirty="0" smtClean="0"/>
              <a:t>Whenever STA in WUR mode receives any packets from its AP, the STA resets </a:t>
            </a:r>
            <a:r>
              <a:rPr lang="en-US" altLang="ko-KR" sz="2000" dirty="0"/>
              <a:t>the keep alive check period </a:t>
            </a:r>
            <a:endParaRPr lang="en-US" altLang="ko-KR" sz="2000" dirty="0" smtClean="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May 2017</a:t>
            </a:r>
            <a:endParaRPr lang="en-US" altLang="ko-KR" dirty="0"/>
          </a:p>
        </p:txBody>
      </p:sp>
    </p:spTree>
    <p:extLst>
      <p:ext uri="{BB962C8B-B14F-4D97-AF65-F5344CB8AC3E}">
        <p14:creationId xmlns:p14="http://schemas.microsoft.com/office/powerpoint/2010/main" val="1761125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 re-discovery </a:t>
            </a:r>
            <a:r>
              <a:rPr lang="en-US" altLang="ko-KR" dirty="0" smtClean="0"/>
              <a:t>(3/3)</a:t>
            </a:r>
            <a:endParaRPr lang="ko-KR" altLang="en-US"/>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p:txBody>
          <a:bodyPr/>
          <a:lstStyle/>
          <a:p>
            <a:pPr>
              <a:defRPr/>
            </a:pPr>
            <a:r>
              <a:rPr lang="en-US" altLang="ko-KR" smtClean="0"/>
              <a:t>May 2017</a:t>
            </a:r>
            <a:endParaRPr lang="en-US" altLang="ko-KR" dirty="0"/>
          </a:p>
        </p:txBody>
      </p:sp>
      <p:cxnSp>
        <p:nvCxnSpPr>
          <p:cNvPr id="8" name="직선 연결선 7"/>
          <p:cNvCxnSpPr/>
          <p:nvPr/>
        </p:nvCxnSpPr>
        <p:spPr bwMode="auto">
          <a:xfrm>
            <a:off x="558114" y="1853508"/>
            <a:ext cx="801052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TextBox 8"/>
          <p:cNvSpPr txBox="1"/>
          <p:nvPr/>
        </p:nvSpPr>
        <p:spPr>
          <a:xfrm>
            <a:off x="177114" y="1701108"/>
            <a:ext cx="380232" cy="276999"/>
          </a:xfrm>
          <a:prstGeom prst="rect">
            <a:avLst/>
          </a:prstGeom>
          <a:noFill/>
        </p:spPr>
        <p:txBody>
          <a:bodyPr wrap="none" rtlCol="0">
            <a:spAutoFit/>
          </a:bodyPr>
          <a:lstStyle/>
          <a:p>
            <a:r>
              <a:rPr lang="en-US" altLang="ko-KR" dirty="0" smtClean="0"/>
              <a:t>AP</a:t>
            </a:r>
            <a:endParaRPr lang="ko-KR" altLang="en-US"/>
          </a:p>
        </p:txBody>
      </p:sp>
      <p:cxnSp>
        <p:nvCxnSpPr>
          <p:cNvPr id="14" name="직선 연결선 13"/>
          <p:cNvCxnSpPr/>
          <p:nvPr/>
        </p:nvCxnSpPr>
        <p:spPr bwMode="auto">
          <a:xfrm>
            <a:off x="557346" y="2429879"/>
            <a:ext cx="801052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24714" y="2197091"/>
            <a:ext cx="582724" cy="461665"/>
          </a:xfrm>
          <a:prstGeom prst="rect">
            <a:avLst/>
          </a:prstGeom>
          <a:noFill/>
        </p:spPr>
        <p:txBody>
          <a:bodyPr wrap="none" rtlCol="0">
            <a:spAutoFit/>
          </a:bodyPr>
          <a:lstStyle/>
          <a:p>
            <a:r>
              <a:rPr lang="en-US" altLang="ko-KR" dirty="0" smtClean="0"/>
              <a:t>STA1:</a:t>
            </a:r>
          </a:p>
          <a:p>
            <a:r>
              <a:rPr lang="en-US" altLang="ko-KR" dirty="0" smtClean="0"/>
              <a:t>WUR</a:t>
            </a:r>
            <a:endParaRPr lang="ko-KR" altLang="en-US"/>
          </a:p>
        </p:txBody>
      </p:sp>
      <p:cxnSp>
        <p:nvCxnSpPr>
          <p:cNvPr id="16" name="직선 연결선 15"/>
          <p:cNvCxnSpPr/>
          <p:nvPr/>
        </p:nvCxnSpPr>
        <p:spPr bwMode="auto">
          <a:xfrm>
            <a:off x="548589" y="2924496"/>
            <a:ext cx="801052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15957" y="2691708"/>
            <a:ext cx="646331" cy="461665"/>
          </a:xfrm>
          <a:prstGeom prst="rect">
            <a:avLst/>
          </a:prstGeom>
          <a:noFill/>
        </p:spPr>
        <p:txBody>
          <a:bodyPr wrap="none" rtlCol="0">
            <a:spAutoFit/>
          </a:bodyPr>
          <a:lstStyle/>
          <a:p>
            <a:r>
              <a:rPr lang="en-US" altLang="ko-KR" dirty="0" smtClean="0"/>
              <a:t>STA1:</a:t>
            </a:r>
          </a:p>
          <a:p>
            <a:r>
              <a:rPr lang="en-US" altLang="ko-KR" dirty="0" smtClean="0"/>
              <a:t>WLAN</a:t>
            </a:r>
            <a:endParaRPr lang="ko-KR" altLang="en-US"/>
          </a:p>
        </p:txBody>
      </p:sp>
      <p:sp>
        <p:nvSpPr>
          <p:cNvPr id="10" name="직사각형 9"/>
          <p:cNvSpPr/>
          <p:nvPr/>
        </p:nvSpPr>
        <p:spPr bwMode="auto">
          <a:xfrm>
            <a:off x="721627" y="1548708"/>
            <a:ext cx="598487"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WUR</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2" name="직선 화살표 연결선 11"/>
          <p:cNvCxnSpPr/>
          <p:nvPr/>
        </p:nvCxnSpPr>
        <p:spPr bwMode="auto">
          <a:xfrm>
            <a:off x="1015314" y="1853508"/>
            <a:ext cx="0" cy="57637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직사각형 23"/>
          <p:cNvSpPr/>
          <p:nvPr/>
        </p:nvSpPr>
        <p:spPr bwMode="auto">
          <a:xfrm>
            <a:off x="2082114" y="1545424"/>
            <a:ext cx="598487"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WUR</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25" name="직선 화살표 연결선 24"/>
          <p:cNvCxnSpPr/>
          <p:nvPr/>
        </p:nvCxnSpPr>
        <p:spPr bwMode="auto">
          <a:xfrm>
            <a:off x="2375801" y="1850224"/>
            <a:ext cx="0" cy="57637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직선 연결선 27"/>
          <p:cNvCxnSpPr/>
          <p:nvPr/>
        </p:nvCxnSpPr>
        <p:spPr bwMode="auto">
          <a:xfrm>
            <a:off x="1320114" y="2426595"/>
            <a:ext cx="0" cy="341313"/>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30" name="직선 화살표 연결선 29"/>
          <p:cNvCxnSpPr/>
          <p:nvPr/>
        </p:nvCxnSpPr>
        <p:spPr bwMode="auto">
          <a:xfrm>
            <a:off x="1320114" y="2584614"/>
            <a:ext cx="1752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1" name="TextBox 30"/>
          <p:cNvSpPr txBox="1"/>
          <p:nvPr/>
        </p:nvSpPr>
        <p:spPr>
          <a:xfrm>
            <a:off x="1388076" y="2592852"/>
            <a:ext cx="1681871" cy="276999"/>
          </a:xfrm>
          <a:prstGeom prst="rect">
            <a:avLst/>
          </a:prstGeom>
          <a:noFill/>
        </p:spPr>
        <p:txBody>
          <a:bodyPr wrap="none" rtlCol="0">
            <a:spAutoFit/>
          </a:bodyPr>
          <a:lstStyle/>
          <a:p>
            <a:r>
              <a:rPr lang="en-US" altLang="ko-KR" dirty="0" smtClean="0"/>
              <a:t>Keep alive check period</a:t>
            </a:r>
            <a:endParaRPr lang="ko-KR" altLang="en-US"/>
          </a:p>
        </p:txBody>
      </p:sp>
      <p:cxnSp>
        <p:nvCxnSpPr>
          <p:cNvPr id="36" name="직선 연결선 35"/>
          <p:cNvCxnSpPr/>
          <p:nvPr/>
        </p:nvCxnSpPr>
        <p:spPr bwMode="auto">
          <a:xfrm>
            <a:off x="2675238" y="2074981"/>
            <a:ext cx="0" cy="341313"/>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40" name="직선 화살표 연결선 39"/>
          <p:cNvCxnSpPr/>
          <p:nvPr/>
        </p:nvCxnSpPr>
        <p:spPr bwMode="auto">
          <a:xfrm>
            <a:off x="2675238" y="2282428"/>
            <a:ext cx="1752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1" name="TextBox 40"/>
          <p:cNvSpPr txBox="1"/>
          <p:nvPr/>
        </p:nvSpPr>
        <p:spPr>
          <a:xfrm>
            <a:off x="2743200" y="2043526"/>
            <a:ext cx="1681871" cy="276999"/>
          </a:xfrm>
          <a:prstGeom prst="rect">
            <a:avLst/>
          </a:prstGeom>
          <a:noFill/>
        </p:spPr>
        <p:txBody>
          <a:bodyPr wrap="none" rtlCol="0">
            <a:spAutoFit/>
          </a:bodyPr>
          <a:lstStyle/>
          <a:p>
            <a:r>
              <a:rPr lang="en-US" altLang="ko-KR" dirty="0" smtClean="0"/>
              <a:t>Keep alive check period</a:t>
            </a:r>
            <a:endParaRPr lang="ko-KR" altLang="en-US"/>
          </a:p>
        </p:txBody>
      </p:sp>
      <p:sp>
        <p:nvSpPr>
          <p:cNvPr id="42" name="직사각형 41"/>
          <p:cNvSpPr/>
          <p:nvPr/>
        </p:nvSpPr>
        <p:spPr bwMode="auto">
          <a:xfrm>
            <a:off x="3615169" y="1548963"/>
            <a:ext cx="598487"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WUR</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43" name="직선 화살표 연결선 42"/>
          <p:cNvCxnSpPr/>
          <p:nvPr/>
        </p:nvCxnSpPr>
        <p:spPr bwMode="auto">
          <a:xfrm>
            <a:off x="3910914" y="1853763"/>
            <a:ext cx="0" cy="57637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4" name="직선 연결선 43"/>
          <p:cNvCxnSpPr/>
          <p:nvPr/>
        </p:nvCxnSpPr>
        <p:spPr bwMode="auto">
          <a:xfrm>
            <a:off x="4244074" y="2425785"/>
            <a:ext cx="0" cy="341313"/>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45" name="직선 화살표 연결선 44"/>
          <p:cNvCxnSpPr/>
          <p:nvPr/>
        </p:nvCxnSpPr>
        <p:spPr bwMode="auto">
          <a:xfrm>
            <a:off x="4244074" y="2583804"/>
            <a:ext cx="1752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TextBox 45"/>
          <p:cNvSpPr txBox="1"/>
          <p:nvPr/>
        </p:nvSpPr>
        <p:spPr>
          <a:xfrm>
            <a:off x="4312036" y="2592042"/>
            <a:ext cx="1681871" cy="276999"/>
          </a:xfrm>
          <a:prstGeom prst="rect">
            <a:avLst/>
          </a:prstGeom>
          <a:noFill/>
        </p:spPr>
        <p:txBody>
          <a:bodyPr wrap="none" rtlCol="0">
            <a:spAutoFit/>
          </a:bodyPr>
          <a:lstStyle/>
          <a:p>
            <a:r>
              <a:rPr lang="en-US" altLang="ko-KR" dirty="0" smtClean="0"/>
              <a:t>Keep alive check period</a:t>
            </a:r>
            <a:endParaRPr lang="ko-KR" altLang="en-US"/>
          </a:p>
        </p:txBody>
      </p:sp>
      <p:cxnSp>
        <p:nvCxnSpPr>
          <p:cNvPr id="47" name="직선 연결선 46"/>
          <p:cNvCxnSpPr/>
          <p:nvPr/>
        </p:nvCxnSpPr>
        <p:spPr bwMode="auto">
          <a:xfrm>
            <a:off x="547818" y="3588776"/>
            <a:ext cx="801052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TextBox 47"/>
          <p:cNvSpPr txBox="1"/>
          <p:nvPr/>
        </p:nvSpPr>
        <p:spPr>
          <a:xfrm>
            <a:off x="166818" y="3436376"/>
            <a:ext cx="380232" cy="276999"/>
          </a:xfrm>
          <a:prstGeom prst="rect">
            <a:avLst/>
          </a:prstGeom>
          <a:noFill/>
        </p:spPr>
        <p:txBody>
          <a:bodyPr wrap="none" rtlCol="0">
            <a:spAutoFit/>
          </a:bodyPr>
          <a:lstStyle/>
          <a:p>
            <a:r>
              <a:rPr lang="en-US" altLang="ko-KR" dirty="0" smtClean="0"/>
              <a:t>AP</a:t>
            </a:r>
            <a:endParaRPr lang="ko-KR" altLang="en-US"/>
          </a:p>
        </p:txBody>
      </p:sp>
      <p:cxnSp>
        <p:nvCxnSpPr>
          <p:cNvPr id="49" name="직선 연결선 48"/>
          <p:cNvCxnSpPr/>
          <p:nvPr/>
        </p:nvCxnSpPr>
        <p:spPr bwMode="auto">
          <a:xfrm>
            <a:off x="547050" y="4165147"/>
            <a:ext cx="801052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TextBox 49"/>
          <p:cNvSpPr txBox="1"/>
          <p:nvPr/>
        </p:nvSpPr>
        <p:spPr>
          <a:xfrm>
            <a:off x="14418" y="3932359"/>
            <a:ext cx="582724" cy="461665"/>
          </a:xfrm>
          <a:prstGeom prst="rect">
            <a:avLst/>
          </a:prstGeom>
          <a:noFill/>
        </p:spPr>
        <p:txBody>
          <a:bodyPr wrap="none" rtlCol="0">
            <a:spAutoFit/>
          </a:bodyPr>
          <a:lstStyle/>
          <a:p>
            <a:r>
              <a:rPr lang="en-US" altLang="ko-KR" dirty="0" smtClean="0"/>
              <a:t>STA1:</a:t>
            </a:r>
          </a:p>
          <a:p>
            <a:r>
              <a:rPr lang="en-US" altLang="ko-KR" dirty="0" smtClean="0"/>
              <a:t>WUR</a:t>
            </a:r>
            <a:endParaRPr lang="ko-KR" altLang="en-US"/>
          </a:p>
        </p:txBody>
      </p:sp>
      <p:cxnSp>
        <p:nvCxnSpPr>
          <p:cNvPr id="51" name="직선 연결선 50"/>
          <p:cNvCxnSpPr/>
          <p:nvPr/>
        </p:nvCxnSpPr>
        <p:spPr bwMode="auto">
          <a:xfrm>
            <a:off x="538293" y="4659764"/>
            <a:ext cx="801052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2" name="TextBox 51"/>
          <p:cNvSpPr txBox="1"/>
          <p:nvPr/>
        </p:nvSpPr>
        <p:spPr>
          <a:xfrm>
            <a:off x="5661" y="4426976"/>
            <a:ext cx="646331" cy="461665"/>
          </a:xfrm>
          <a:prstGeom prst="rect">
            <a:avLst/>
          </a:prstGeom>
          <a:noFill/>
        </p:spPr>
        <p:txBody>
          <a:bodyPr wrap="none" rtlCol="0">
            <a:spAutoFit/>
          </a:bodyPr>
          <a:lstStyle/>
          <a:p>
            <a:r>
              <a:rPr lang="en-US" altLang="ko-KR" dirty="0" smtClean="0"/>
              <a:t>STA1:</a:t>
            </a:r>
          </a:p>
          <a:p>
            <a:r>
              <a:rPr lang="en-US" altLang="ko-KR" dirty="0" smtClean="0"/>
              <a:t>WLAN</a:t>
            </a:r>
            <a:endParaRPr lang="ko-KR" altLang="en-US"/>
          </a:p>
        </p:txBody>
      </p:sp>
      <p:sp>
        <p:nvSpPr>
          <p:cNvPr id="53" name="직사각형 52"/>
          <p:cNvSpPr/>
          <p:nvPr/>
        </p:nvSpPr>
        <p:spPr bwMode="auto">
          <a:xfrm>
            <a:off x="711331" y="3283976"/>
            <a:ext cx="598487"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WUR</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54" name="직선 화살표 연결선 53"/>
          <p:cNvCxnSpPr/>
          <p:nvPr/>
        </p:nvCxnSpPr>
        <p:spPr bwMode="auto">
          <a:xfrm>
            <a:off x="1005018" y="3588776"/>
            <a:ext cx="0" cy="57637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5" name="직사각형 54"/>
          <p:cNvSpPr/>
          <p:nvPr/>
        </p:nvSpPr>
        <p:spPr bwMode="auto">
          <a:xfrm>
            <a:off x="2071818" y="3288930"/>
            <a:ext cx="598487"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WUR</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56" name="직선 화살표 연결선 55"/>
          <p:cNvCxnSpPr/>
          <p:nvPr/>
        </p:nvCxnSpPr>
        <p:spPr bwMode="auto">
          <a:xfrm>
            <a:off x="2365505" y="3593730"/>
            <a:ext cx="0" cy="57637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7" name="직선 연결선 56"/>
          <p:cNvCxnSpPr/>
          <p:nvPr/>
        </p:nvCxnSpPr>
        <p:spPr bwMode="auto">
          <a:xfrm>
            <a:off x="1309818" y="4161863"/>
            <a:ext cx="0" cy="341313"/>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58" name="직선 화살표 연결선 57"/>
          <p:cNvCxnSpPr/>
          <p:nvPr/>
        </p:nvCxnSpPr>
        <p:spPr bwMode="auto">
          <a:xfrm>
            <a:off x="1309818" y="4319882"/>
            <a:ext cx="1752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59" name="TextBox 58"/>
          <p:cNvSpPr txBox="1"/>
          <p:nvPr/>
        </p:nvSpPr>
        <p:spPr>
          <a:xfrm>
            <a:off x="1377780" y="4328120"/>
            <a:ext cx="1681871" cy="276999"/>
          </a:xfrm>
          <a:prstGeom prst="rect">
            <a:avLst/>
          </a:prstGeom>
          <a:noFill/>
        </p:spPr>
        <p:txBody>
          <a:bodyPr wrap="none" rtlCol="0">
            <a:spAutoFit/>
          </a:bodyPr>
          <a:lstStyle/>
          <a:p>
            <a:r>
              <a:rPr lang="en-US" altLang="ko-KR" dirty="0" smtClean="0"/>
              <a:t>Keep alive check period</a:t>
            </a:r>
            <a:endParaRPr lang="ko-KR" altLang="en-US"/>
          </a:p>
        </p:txBody>
      </p:sp>
      <p:cxnSp>
        <p:nvCxnSpPr>
          <p:cNvPr id="33" name="직선 연결선 32"/>
          <p:cNvCxnSpPr/>
          <p:nvPr/>
        </p:nvCxnSpPr>
        <p:spPr bwMode="auto">
          <a:xfrm flipH="1">
            <a:off x="2248932" y="3713375"/>
            <a:ext cx="217487" cy="2189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8" name="직선 연결선 67"/>
          <p:cNvCxnSpPr/>
          <p:nvPr/>
        </p:nvCxnSpPr>
        <p:spPr bwMode="auto">
          <a:xfrm>
            <a:off x="2248932" y="3728274"/>
            <a:ext cx="217487" cy="20408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0" name="직선 연결선 69"/>
          <p:cNvCxnSpPr/>
          <p:nvPr/>
        </p:nvCxnSpPr>
        <p:spPr bwMode="auto">
          <a:xfrm>
            <a:off x="3050061" y="4156662"/>
            <a:ext cx="12357" cy="323634"/>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73" name="직선 연결선 72"/>
          <p:cNvCxnSpPr>
            <a:stCxn id="50" idx="3"/>
          </p:cNvCxnSpPr>
          <p:nvPr/>
        </p:nvCxnSpPr>
        <p:spPr bwMode="auto">
          <a:xfrm flipV="1">
            <a:off x="597142" y="3816173"/>
            <a:ext cx="99771" cy="3470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5" name="직선 연결선 74"/>
          <p:cNvCxnSpPr/>
          <p:nvPr/>
        </p:nvCxnSpPr>
        <p:spPr bwMode="auto">
          <a:xfrm>
            <a:off x="685800" y="3816173"/>
            <a:ext cx="2286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직선 연결선 76"/>
          <p:cNvCxnSpPr/>
          <p:nvPr/>
        </p:nvCxnSpPr>
        <p:spPr bwMode="auto">
          <a:xfrm>
            <a:off x="2971800" y="3816173"/>
            <a:ext cx="87851" cy="3539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1" name="직선 연결선 80"/>
          <p:cNvCxnSpPr/>
          <p:nvPr/>
        </p:nvCxnSpPr>
        <p:spPr bwMode="auto">
          <a:xfrm flipV="1">
            <a:off x="3627889" y="4319882"/>
            <a:ext cx="99771" cy="3470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2" name="직선 연결선 81"/>
          <p:cNvCxnSpPr/>
          <p:nvPr/>
        </p:nvCxnSpPr>
        <p:spPr bwMode="auto">
          <a:xfrm flipV="1">
            <a:off x="3727660" y="4317718"/>
            <a:ext cx="1841971" cy="1040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3" name="직선 연결선 82"/>
          <p:cNvCxnSpPr/>
          <p:nvPr/>
        </p:nvCxnSpPr>
        <p:spPr bwMode="auto">
          <a:xfrm>
            <a:off x="5569631" y="4317718"/>
            <a:ext cx="87851" cy="35392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4" name="직사각형 83"/>
          <p:cNvSpPr/>
          <p:nvPr/>
        </p:nvSpPr>
        <p:spPr bwMode="auto">
          <a:xfrm>
            <a:off x="3961048" y="4360423"/>
            <a:ext cx="77142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Times New Roman" pitchFamily="18" charset="0"/>
              </a:rPr>
              <a:t>QoS</a:t>
            </a:r>
            <a:r>
              <a:rPr kumimoji="0" lang="en-US" altLang="ko-KR" sz="1000" b="0" i="0" u="none" strike="noStrike" cap="none" normalizeH="0" baseline="0" dirty="0" smtClean="0">
                <a:ln>
                  <a:noFill/>
                </a:ln>
                <a:solidFill>
                  <a:schemeClr val="tx1"/>
                </a:solidFill>
                <a:effectLst/>
                <a:latin typeface="Times New Roman" pitchFamily="18" charset="0"/>
              </a:rPr>
              <a:t> Null</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86" name="직선 화살표 연결선 85"/>
          <p:cNvCxnSpPr>
            <a:stCxn id="84" idx="0"/>
          </p:cNvCxnSpPr>
          <p:nvPr/>
        </p:nvCxnSpPr>
        <p:spPr bwMode="auto">
          <a:xfrm flipH="1" flipV="1">
            <a:off x="4340464" y="3588777"/>
            <a:ext cx="6294" cy="77164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3" name="직사각형 92"/>
          <p:cNvSpPr/>
          <p:nvPr/>
        </p:nvSpPr>
        <p:spPr bwMode="auto">
          <a:xfrm>
            <a:off x="4804075" y="3283976"/>
            <a:ext cx="598487"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ACK</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94" name="직선 화살표 연결선 93"/>
          <p:cNvCxnSpPr/>
          <p:nvPr/>
        </p:nvCxnSpPr>
        <p:spPr bwMode="auto">
          <a:xfrm>
            <a:off x="5071124" y="3586820"/>
            <a:ext cx="0" cy="107098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6" name="직선 연결선 95"/>
          <p:cNvCxnSpPr/>
          <p:nvPr/>
        </p:nvCxnSpPr>
        <p:spPr bwMode="auto">
          <a:xfrm flipV="1">
            <a:off x="5719724" y="3811023"/>
            <a:ext cx="99771" cy="3470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7" name="직선 연결선 96"/>
          <p:cNvCxnSpPr/>
          <p:nvPr/>
        </p:nvCxnSpPr>
        <p:spPr bwMode="auto">
          <a:xfrm>
            <a:off x="5808382" y="3811023"/>
            <a:ext cx="2286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직선 화살표 연결선 99"/>
          <p:cNvCxnSpPr/>
          <p:nvPr/>
        </p:nvCxnSpPr>
        <p:spPr bwMode="auto">
          <a:xfrm>
            <a:off x="3059651" y="4730573"/>
            <a:ext cx="56823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1" name="TextBox 100"/>
          <p:cNvSpPr txBox="1"/>
          <p:nvPr/>
        </p:nvSpPr>
        <p:spPr>
          <a:xfrm>
            <a:off x="3028616" y="4260225"/>
            <a:ext cx="709874" cy="461665"/>
          </a:xfrm>
          <a:prstGeom prst="rect">
            <a:avLst/>
          </a:prstGeom>
          <a:noFill/>
        </p:spPr>
        <p:txBody>
          <a:bodyPr wrap="none" rtlCol="0">
            <a:spAutoFit/>
          </a:bodyPr>
          <a:lstStyle/>
          <a:p>
            <a:r>
              <a:rPr lang="en-US" altLang="ko-KR" dirty="0" smtClean="0"/>
              <a:t>Turn on </a:t>
            </a:r>
          </a:p>
          <a:p>
            <a:r>
              <a:rPr lang="en-US" altLang="ko-KR" dirty="0" smtClean="0"/>
              <a:t>WLAN</a:t>
            </a:r>
            <a:endParaRPr lang="ko-KR" altLang="en-US"/>
          </a:p>
        </p:txBody>
      </p:sp>
      <p:cxnSp>
        <p:nvCxnSpPr>
          <p:cNvPr id="102" name="직선 연결선 101"/>
          <p:cNvCxnSpPr/>
          <p:nvPr/>
        </p:nvCxnSpPr>
        <p:spPr bwMode="auto">
          <a:xfrm>
            <a:off x="523875" y="5304821"/>
            <a:ext cx="801052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3" name="TextBox 102"/>
          <p:cNvSpPr txBox="1"/>
          <p:nvPr/>
        </p:nvSpPr>
        <p:spPr>
          <a:xfrm>
            <a:off x="142875" y="5152421"/>
            <a:ext cx="380232" cy="276999"/>
          </a:xfrm>
          <a:prstGeom prst="rect">
            <a:avLst/>
          </a:prstGeom>
          <a:noFill/>
        </p:spPr>
        <p:txBody>
          <a:bodyPr wrap="none" rtlCol="0">
            <a:spAutoFit/>
          </a:bodyPr>
          <a:lstStyle/>
          <a:p>
            <a:r>
              <a:rPr lang="en-US" altLang="ko-KR" dirty="0" smtClean="0"/>
              <a:t>AP</a:t>
            </a:r>
            <a:endParaRPr lang="ko-KR" altLang="en-US"/>
          </a:p>
        </p:txBody>
      </p:sp>
      <p:cxnSp>
        <p:nvCxnSpPr>
          <p:cNvPr id="104" name="직선 연결선 103"/>
          <p:cNvCxnSpPr/>
          <p:nvPr/>
        </p:nvCxnSpPr>
        <p:spPr bwMode="auto">
          <a:xfrm>
            <a:off x="523107" y="5881192"/>
            <a:ext cx="801052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5" name="TextBox 104"/>
          <p:cNvSpPr txBox="1"/>
          <p:nvPr/>
        </p:nvSpPr>
        <p:spPr>
          <a:xfrm>
            <a:off x="-9525" y="5648404"/>
            <a:ext cx="582724" cy="461665"/>
          </a:xfrm>
          <a:prstGeom prst="rect">
            <a:avLst/>
          </a:prstGeom>
          <a:noFill/>
        </p:spPr>
        <p:txBody>
          <a:bodyPr wrap="none" rtlCol="0">
            <a:spAutoFit/>
          </a:bodyPr>
          <a:lstStyle/>
          <a:p>
            <a:r>
              <a:rPr lang="en-US" altLang="ko-KR" dirty="0" smtClean="0"/>
              <a:t>STA1:</a:t>
            </a:r>
          </a:p>
          <a:p>
            <a:r>
              <a:rPr lang="en-US" altLang="ko-KR" dirty="0" smtClean="0"/>
              <a:t>WUR</a:t>
            </a:r>
            <a:endParaRPr lang="ko-KR" altLang="en-US"/>
          </a:p>
        </p:txBody>
      </p:sp>
      <p:cxnSp>
        <p:nvCxnSpPr>
          <p:cNvPr id="106" name="직선 연결선 105"/>
          <p:cNvCxnSpPr/>
          <p:nvPr/>
        </p:nvCxnSpPr>
        <p:spPr bwMode="auto">
          <a:xfrm>
            <a:off x="514350" y="6375809"/>
            <a:ext cx="801052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7" name="TextBox 106"/>
          <p:cNvSpPr txBox="1"/>
          <p:nvPr/>
        </p:nvSpPr>
        <p:spPr>
          <a:xfrm>
            <a:off x="-18282" y="6167735"/>
            <a:ext cx="646331" cy="461665"/>
          </a:xfrm>
          <a:prstGeom prst="rect">
            <a:avLst/>
          </a:prstGeom>
          <a:noFill/>
        </p:spPr>
        <p:txBody>
          <a:bodyPr wrap="none" rtlCol="0">
            <a:spAutoFit/>
          </a:bodyPr>
          <a:lstStyle/>
          <a:p>
            <a:r>
              <a:rPr lang="en-US" altLang="ko-KR" dirty="0" smtClean="0"/>
              <a:t>STA1:</a:t>
            </a:r>
          </a:p>
          <a:p>
            <a:r>
              <a:rPr lang="en-US" altLang="ko-KR" dirty="0" smtClean="0"/>
              <a:t>WLAN</a:t>
            </a:r>
            <a:endParaRPr lang="ko-KR" altLang="en-US"/>
          </a:p>
        </p:txBody>
      </p:sp>
      <p:sp>
        <p:nvSpPr>
          <p:cNvPr id="108" name="직사각형 107"/>
          <p:cNvSpPr/>
          <p:nvPr/>
        </p:nvSpPr>
        <p:spPr bwMode="auto">
          <a:xfrm>
            <a:off x="687388" y="5000021"/>
            <a:ext cx="598487"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WUR</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09" name="직선 화살표 연결선 108"/>
          <p:cNvCxnSpPr/>
          <p:nvPr/>
        </p:nvCxnSpPr>
        <p:spPr bwMode="auto">
          <a:xfrm>
            <a:off x="981075" y="5304821"/>
            <a:ext cx="0" cy="57637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0" name="직사각형 109"/>
          <p:cNvSpPr/>
          <p:nvPr/>
        </p:nvSpPr>
        <p:spPr bwMode="auto">
          <a:xfrm>
            <a:off x="2047875" y="5004975"/>
            <a:ext cx="598487"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WUR</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11" name="직선 화살표 연결선 110"/>
          <p:cNvCxnSpPr/>
          <p:nvPr/>
        </p:nvCxnSpPr>
        <p:spPr bwMode="auto">
          <a:xfrm>
            <a:off x="2341562" y="5309775"/>
            <a:ext cx="0" cy="57637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2" name="직선 연결선 111"/>
          <p:cNvCxnSpPr/>
          <p:nvPr/>
        </p:nvCxnSpPr>
        <p:spPr bwMode="auto">
          <a:xfrm>
            <a:off x="1285875" y="5877908"/>
            <a:ext cx="0" cy="341313"/>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113" name="직선 화살표 연결선 112"/>
          <p:cNvCxnSpPr/>
          <p:nvPr/>
        </p:nvCxnSpPr>
        <p:spPr bwMode="auto">
          <a:xfrm>
            <a:off x="1285875" y="6035927"/>
            <a:ext cx="1752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114" name="TextBox 113"/>
          <p:cNvSpPr txBox="1"/>
          <p:nvPr/>
        </p:nvSpPr>
        <p:spPr>
          <a:xfrm>
            <a:off x="1353837" y="6044165"/>
            <a:ext cx="1681871" cy="276999"/>
          </a:xfrm>
          <a:prstGeom prst="rect">
            <a:avLst/>
          </a:prstGeom>
          <a:noFill/>
        </p:spPr>
        <p:txBody>
          <a:bodyPr wrap="none" rtlCol="0">
            <a:spAutoFit/>
          </a:bodyPr>
          <a:lstStyle/>
          <a:p>
            <a:r>
              <a:rPr lang="en-US" altLang="ko-KR" dirty="0" smtClean="0"/>
              <a:t>Keep alive check period</a:t>
            </a:r>
            <a:endParaRPr lang="ko-KR" altLang="en-US"/>
          </a:p>
        </p:txBody>
      </p:sp>
      <p:cxnSp>
        <p:nvCxnSpPr>
          <p:cNvPr id="115" name="직선 연결선 114"/>
          <p:cNvCxnSpPr/>
          <p:nvPr/>
        </p:nvCxnSpPr>
        <p:spPr bwMode="auto">
          <a:xfrm flipH="1">
            <a:off x="2224989" y="5429420"/>
            <a:ext cx="217487" cy="2189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6" name="직선 연결선 115"/>
          <p:cNvCxnSpPr/>
          <p:nvPr/>
        </p:nvCxnSpPr>
        <p:spPr bwMode="auto">
          <a:xfrm>
            <a:off x="2224989" y="5444319"/>
            <a:ext cx="217487" cy="20408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7" name="직선 연결선 116"/>
          <p:cNvCxnSpPr/>
          <p:nvPr/>
        </p:nvCxnSpPr>
        <p:spPr bwMode="auto">
          <a:xfrm>
            <a:off x="3026118" y="5872707"/>
            <a:ext cx="12357" cy="323634"/>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118" name="직선 연결선 117"/>
          <p:cNvCxnSpPr>
            <a:stCxn id="105" idx="3"/>
          </p:cNvCxnSpPr>
          <p:nvPr/>
        </p:nvCxnSpPr>
        <p:spPr bwMode="auto">
          <a:xfrm flipV="1">
            <a:off x="573199" y="5532218"/>
            <a:ext cx="99771" cy="3470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9" name="직선 연결선 118"/>
          <p:cNvCxnSpPr/>
          <p:nvPr/>
        </p:nvCxnSpPr>
        <p:spPr bwMode="auto">
          <a:xfrm>
            <a:off x="661857" y="5532218"/>
            <a:ext cx="2286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0" name="직선 연결선 119"/>
          <p:cNvCxnSpPr/>
          <p:nvPr/>
        </p:nvCxnSpPr>
        <p:spPr bwMode="auto">
          <a:xfrm>
            <a:off x="2947857" y="5532218"/>
            <a:ext cx="87851" cy="35392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1" name="직선 연결선 120"/>
          <p:cNvCxnSpPr/>
          <p:nvPr/>
        </p:nvCxnSpPr>
        <p:spPr bwMode="auto">
          <a:xfrm flipV="1">
            <a:off x="3603946" y="6035927"/>
            <a:ext cx="99771" cy="34701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2" name="직선 연결선 121"/>
          <p:cNvCxnSpPr/>
          <p:nvPr/>
        </p:nvCxnSpPr>
        <p:spPr bwMode="auto">
          <a:xfrm flipV="1">
            <a:off x="3692604" y="6034524"/>
            <a:ext cx="3654664" cy="140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3" name="직선 연결선 122"/>
          <p:cNvCxnSpPr/>
          <p:nvPr/>
        </p:nvCxnSpPr>
        <p:spPr bwMode="auto">
          <a:xfrm>
            <a:off x="7347268" y="6042257"/>
            <a:ext cx="87851" cy="35392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4" name="직사각형 123"/>
          <p:cNvSpPr/>
          <p:nvPr/>
        </p:nvSpPr>
        <p:spPr bwMode="auto">
          <a:xfrm>
            <a:off x="3937105" y="6076468"/>
            <a:ext cx="771420"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Times New Roman" pitchFamily="18" charset="0"/>
              </a:rPr>
              <a:t>QoS</a:t>
            </a:r>
            <a:r>
              <a:rPr kumimoji="0" lang="en-US" altLang="ko-KR" sz="1000" b="0" i="0" u="none" strike="noStrike" cap="none" normalizeH="0" baseline="0" dirty="0" smtClean="0">
                <a:ln>
                  <a:noFill/>
                </a:ln>
                <a:solidFill>
                  <a:schemeClr val="tx1"/>
                </a:solidFill>
                <a:effectLst/>
                <a:latin typeface="Times New Roman" pitchFamily="18" charset="0"/>
              </a:rPr>
              <a:t> Null</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25" name="직선 화살표 연결선 124"/>
          <p:cNvCxnSpPr>
            <a:stCxn id="124" idx="0"/>
          </p:cNvCxnSpPr>
          <p:nvPr/>
        </p:nvCxnSpPr>
        <p:spPr bwMode="auto">
          <a:xfrm flipH="1" flipV="1">
            <a:off x="4316521" y="5304822"/>
            <a:ext cx="6294" cy="77164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6" name="직사각형 125"/>
          <p:cNvSpPr/>
          <p:nvPr/>
        </p:nvSpPr>
        <p:spPr bwMode="auto">
          <a:xfrm>
            <a:off x="4780132" y="5000021"/>
            <a:ext cx="598487"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ACK</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27" name="직선 화살표 연결선 126"/>
          <p:cNvCxnSpPr/>
          <p:nvPr/>
        </p:nvCxnSpPr>
        <p:spPr bwMode="auto">
          <a:xfrm>
            <a:off x="5047181" y="5302865"/>
            <a:ext cx="0" cy="107098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0" name="직선 화살표 연결선 129"/>
          <p:cNvCxnSpPr/>
          <p:nvPr/>
        </p:nvCxnSpPr>
        <p:spPr bwMode="auto">
          <a:xfrm>
            <a:off x="3035708" y="6446618"/>
            <a:ext cx="56823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1" name="TextBox 130"/>
          <p:cNvSpPr txBox="1"/>
          <p:nvPr/>
        </p:nvSpPr>
        <p:spPr>
          <a:xfrm>
            <a:off x="3004673" y="5976270"/>
            <a:ext cx="709874" cy="461665"/>
          </a:xfrm>
          <a:prstGeom prst="rect">
            <a:avLst/>
          </a:prstGeom>
          <a:noFill/>
        </p:spPr>
        <p:txBody>
          <a:bodyPr wrap="none" rtlCol="0">
            <a:spAutoFit/>
          </a:bodyPr>
          <a:lstStyle/>
          <a:p>
            <a:r>
              <a:rPr lang="en-US" altLang="ko-KR" dirty="0" smtClean="0"/>
              <a:t>Turn on </a:t>
            </a:r>
          </a:p>
          <a:p>
            <a:r>
              <a:rPr lang="en-US" altLang="ko-KR" dirty="0" smtClean="0"/>
              <a:t>WLAN</a:t>
            </a:r>
            <a:endParaRPr lang="ko-KR" altLang="en-US"/>
          </a:p>
        </p:txBody>
      </p:sp>
      <p:sp>
        <p:nvSpPr>
          <p:cNvPr id="133" name="TextBox 132"/>
          <p:cNvSpPr txBox="1"/>
          <p:nvPr/>
        </p:nvSpPr>
        <p:spPr>
          <a:xfrm>
            <a:off x="6032315" y="4165146"/>
            <a:ext cx="1100972" cy="461665"/>
          </a:xfrm>
          <a:prstGeom prst="rect">
            <a:avLst/>
          </a:prstGeom>
          <a:noFill/>
        </p:spPr>
        <p:txBody>
          <a:bodyPr wrap="square" rtlCol="0">
            <a:spAutoFit/>
          </a:bodyPr>
          <a:lstStyle/>
          <a:p>
            <a:r>
              <a:rPr lang="en-US" altLang="ko-KR" dirty="0" smtClean="0"/>
              <a:t>Entering WUR mode</a:t>
            </a:r>
            <a:endParaRPr lang="ko-KR" altLang="en-US"/>
          </a:p>
        </p:txBody>
      </p:sp>
      <p:cxnSp>
        <p:nvCxnSpPr>
          <p:cNvPr id="135" name="직선 화살표 연결선 134"/>
          <p:cNvCxnSpPr>
            <a:stCxn id="133" idx="1"/>
          </p:cNvCxnSpPr>
          <p:nvPr/>
        </p:nvCxnSpPr>
        <p:spPr bwMode="auto">
          <a:xfrm flipH="1" flipV="1">
            <a:off x="5478733" y="4172254"/>
            <a:ext cx="553582" cy="2237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1" name="직선 연결선 140"/>
          <p:cNvCxnSpPr/>
          <p:nvPr/>
        </p:nvCxnSpPr>
        <p:spPr bwMode="auto">
          <a:xfrm flipH="1">
            <a:off x="4938437" y="5501257"/>
            <a:ext cx="217487" cy="2189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2" name="직선 연결선 141"/>
          <p:cNvCxnSpPr/>
          <p:nvPr/>
        </p:nvCxnSpPr>
        <p:spPr bwMode="auto">
          <a:xfrm>
            <a:off x="4938437" y="5516156"/>
            <a:ext cx="217487" cy="20408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4" name="직사각형 143"/>
          <p:cNvSpPr/>
          <p:nvPr/>
        </p:nvSpPr>
        <p:spPr bwMode="auto">
          <a:xfrm>
            <a:off x="5771545" y="6071009"/>
            <a:ext cx="952089" cy="3048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rPr>
              <a:t>Probe Request</a:t>
            </a:r>
            <a:endParaRPr kumimoji="0" lang="ko-KR" altLang="en-US" sz="1000" b="0" i="0" u="none" strike="noStrike" cap="none" normalizeH="0" baseline="0" smtClean="0">
              <a:ln>
                <a:noFill/>
              </a:ln>
              <a:solidFill>
                <a:schemeClr val="tx1"/>
              </a:solidFill>
              <a:effectLst/>
              <a:latin typeface="Times New Roman" pitchFamily="18" charset="0"/>
            </a:endParaRPr>
          </a:p>
        </p:txBody>
      </p:sp>
      <p:cxnSp>
        <p:nvCxnSpPr>
          <p:cNvPr id="145" name="직선 화살표 연결선 144"/>
          <p:cNvCxnSpPr>
            <a:stCxn id="144" idx="0"/>
          </p:cNvCxnSpPr>
          <p:nvPr/>
        </p:nvCxnSpPr>
        <p:spPr bwMode="auto">
          <a:xfrm flipH="1" flipV="1">
            <a:off x="6218944" y="5302865"/>
            <a:ext cx="28646" cy="76814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50" name="직사각형 149"/>
          <p:cNvSpPr/>
          <p:nvPr/>
        </p:nvSpPr>
        <p:spPr bwMode="auto">
          <a:xfrm>
            <a:off x="5412332" y="5896257"/>
            <a:ext cx="2283868" cy="477595"/>
          </a:xfrm>
          <a:prstGeom prst="rect">
            <a:avLst/>
          </a:prstGeom>
          <a:solidFill>
            <a:srgbClr val="FF33CC">
              <a:alpha val="34118"/>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1" name="TextBox 150"/>
          <p:cNvSpPr txBox="1"/>
          <p:nvPr/>
        </p:nvSpPr>
        <p:spPr>
          <a:xfrm>
            <a:off x="7006257" y="5379711"/>
            <a:ext cx="1100972" cy="461665"/>
          </a:xfrm>
          <a:prstGeom prst="rect">
            <a:avLst/>
          </a:prstGeom>
          <a:noFill/>
        </p:spPr>
        <p:txBody>
          <a:bodyPr wrap="square" rtlCol="0">
            <a:spAutoFit/>
          </a:bodyPr>
          <a:lstStyle/>
          <a:p>
            <a:r>
              <a:rPr lang="en-US" altLang="ko-KR" dirty="0" smtClean="0"/>
              <a:t>Scanning procedure</a:t>
            </a:r>
            <a:endParaRPr lang="ko-KR" altLang="en-US"/>
          </a:p>
        </p:txBody>
      </p:sp>
      <p:cxnSp>
        <p:nvCxnSpPr>
          <p:cNvPr id="152" name="직선 화살표 연결선 151"/>
          <p:cNvCxnSpPr>
            <a:stCxn id="151" idx="1"/>
          </p:cNvCxnSpPr>
          <p:nvPr/>
        </p:nvCxnSpPr>
        <p:spPr bwMode="auto">
          <a:xfrm flipH="1">
            <a:off x="5412333" y="5610544"/>
            <a:ext cx="1593924" cy="2621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315295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3" name="내용 개체 틀 2"/>
          <p:cNvSpPr>
            <a:spLocks noGrp="1"/>
          </p:cNvSpPr>
          <p:nvPr>
            <p:ph idx="1"/>
          </p:nvPr>
        </p:nvSpPr>
        <p:spPr/>
        <p:txBody>
          <a:bodyPr/>
          <a:lstStyle/>
          <a:p>
            <a:r>
              <a:rPr lang="en-US" altLang="ko-KR" dirty="0" smtClean="0"/>
              <a:t>The STA in WUR mode need to </a:t>
            </a:r>
            <a:r>
              <a:rPr lang="en-US" altLang="ko-KR" dirty="0"/>
              <a:t>be able to know if it’s in the AP’s TX range or </a:t>
            </a:r>
            <a:r>
              <a:rPr lang="en-US" altLang="ko-KR" dirty="0" smtClean="0"/>
              <a:t>not</a:t>
            </a:r>
          </a:p>
          <a:p>
            <a:r>
              <a:rPr lang="en-US" altLang="ko-KR" dirty="0" smtClean="0"/>
              <a:t>When the WUR STA finds that it’s out of the TX range, the STA turns on its primary connectivity radio and performs the procedure to find its AP or other AP</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May </a:t>
            </a:r>
            <a:r>
              <a:rPr lang="en-US" altLang="ko-KR" dirty="0"/>
              <a:t>2017</a:t>
            </a:r>
          </a:p>
        </p:txBody>
      </p:sp>
    </p:spTree>
    <p:extLst>
      <p:ext uri="{BB962C8B-B14F-4D97-AF65-F5344CB8AC3E}">
        <p14:creationId xmlns:p14="http://schemas.microsoft.com/office/powerpoint/2010/main" val="198636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r>
              <a:rPr lang="en-US" altLang="ko-KR" dirty="0" smtClean="0"/>
              <a:t>[</a:t>
            </a:r>
            <a:r>
              <a:rPr lang="en-US" altLang="ko-KR" dirty="0"/>
              <a:t>1] </a:t>
            </a:r>
            <a:r>
              <a:rPr lang="en-US" altLang="ko-KR" dirty="0" smtClean="0"/>
              <a:t>11-17-0575-00-00ba-spec-framework</a:t>
            </a:r>
          </a:p>
          <a:p>
            <a:r>
              <a:rPr lang="en-US" altLang="ko-KR" dirty="0" smtClean="0"/>
              <a:t>[2] 11-17-0027-04-00ba-re-discovery-problems-in-wur-wlan</a:t>
            </a:r>
          </a:p>
          <a:p>
            <a:r>
              <a:rPr lang="en-US" altLang="ko-KR" dirty="0" smtClean="0"/>
              <a:t>[3] </a:t>
            </a:r>
            <a:r>
              <a:rPr lang="en-US" altLang="ko-KR" dirty="0"/>
              <a:t>11-17-0343-00-00ba-wur-beacon</a:t>
            </a:r>
            <a:endParaRPr lang="en-US" altLang="ko-KR" dirty="0" smtClean="0"/>
          </a:p>
          <a:p>
            <a:r>
              <a:rPr lang="en-US" altLang="ko-KR" dirty="0" smtClean="0"/>
              <a:t>[4] 11-16-1445-01-0wur-overall-mac-procedure-for-wur</a:t>
            </a:r>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May </a:t>
            </a:r>
            <a:r>
              <a:rPr lang="en-US" altLang="ko-KR" dirty="0"/>
              <a:t>2017</a:t>
            </a:r>
          </a:p>
        </p:txBody>
      </p:sp>
    </p:spTree>
    <p:extLst>
      <p:ext uri="{BB962C8B-B14F-4D97-AF65-F5344CB8AC3E}">
        <p14:creationId xmlns:p14="http://schemas.microsoft.com/office/powerpoint/2010/main" val="143283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support the following?</a:t>
            </a:r>
          </a:p>
          <a:p>
            <a:pPr lvl="1"/>
            <a:r>
              <a:rPr lang="en-GB" altLang="ko-KR" i="1" dirty="0"/>
              <a:t>IEEE 802.11ba shall provide mechanisms to enable re-discovery of </a:t>
            </a:r>
            <a:r>
              <a:rPr lang="en-GB" altLang="ko-KR" i="1" dirty="0" smtClean="0"/>
              <a:t>AP by WUR mode STA. </a:t>
            </a:r>
            <a:endParaRPr lang="en-GB" altLang="ko-KR" i="1" dirty="0"/>
          </a:p>
          <a:p>
            <a:pPr lvl="1"/>
            <a:endParaRPr lang="en-US" altLang="ko-KR" dirty="0" smtClean="0"/>
          </a:p>
          <a:p>
            <a:pPr lvl="1"/>
            <a:r>
              <a:rPr lang="en-US" altLang="ko-KR" dirty="0" smtClean="0"/>
              <a:t>Yes</a:t>
            </a:r>
          </a:p>
          <a:p>
            <a:pPr lvl="1"/>
            <a:r>
              <a:rPr lang="en-US" altLang="ko-KR" dirty="0" smtClean="0"/>
              <a:t>No</a:t>
            </a:r>
          </a:p>
          <a:p>
            <a:pPr lvl="1"/>
            <a:r>
              <a:rPr lang="en-US" altLang="ko-KR" dirty="0" smtClean="0"/>
              <a:t>Abstain</a:t>
            </a:r>
            <a:endParaRPr lang="ko-KR" altLang="en-US"/>
          </a:p>
        </p:txBody>
      </p:sp>
      <p:sp>
        <p:nvSpPr>
          <p:cNvPr id="4" name="바닥글 개체 틀 3"/>
          <p:cNvSpPr>
            <a:spLocks noGrp="1"/>
          </p:cNvSpPr>
          <p:nvPr>
            <p:ph type="ftr" sz="quarter" idx="10"/>
          </p:nvPr>
        </p:nvSpPr>
        <p:spPr/>
        <p:txBody>
          <a:bodyPr/>
          <a:lstStyle/>
          <a:p>
            <a:pPr>
              <a:defRPr/>
            </a:pPr>
            <a:r>
              <a:rPr lang="en-US" altLang="ko-KR" smtClean="0"/>
              <a:t>Jeongki Kim et al,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8</a:t>
            </a:fld>
            <a:endParaRPr lang="en-US" altLang="ko-KR"/>
          </a:p>
        </p:txBody>
      </p:sp>
      <p:sp>
        <p:nvSpPr>
          <p:cNvPr id="6" name="날짜 개체 틀 5"/>
          <p:cNvSpPr>
            <a:spLocks noGrp="1"/>
          </p:cNvSpPr>
          <p:nvPr>
            <p:ph type="dt" sz="half" idx="12"/>
          </p:nvPr>
        </p:nvSpPr>
        <p:spPr>
          <a:xfrm>
            <a:off x="696913" y="332601"/>
            <a:ext cx="968214" cy="276999"/>
          </a:xfrm>
        </p:spPr>
        <p:txBody>
          <a:bodyPr/>
          <a:lstStyle/>
          <a:p>
            <a:pPr>
              <a:defRPr/>
            </a:pPr>
            <a:r>
              <a:rPr lang="en-US" altLang="ko-KR" dirty="0" smtClean="0"/>
              <a:t>May 2017</a:t>
            </a:r>
            <a:endParaRPr lang="en-US" altLang="ko-KR" dirty="0"/>
          </a:p>
        </p:txBody>
      </p:sp>
    </p:spTree>
    <p:extLst>
      <p:ext uri="{BB962C8B-B14F-4D97-AF65-F5344CB8AC3E}">
        <p14:creationId xmlns:p14="http://schemas.microsoft.com/office/powerpoint/2010/main" val="562092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101129</TotalTime>
  <Words>558</Words>
  <Application>Microsoft Office PowerPoint</Application>
  <PresentationFormat>화면 슬라이드 쇼(4:3)</PresentationFormat>
  <Paragraphs>121</Paragraphs>
  <Slides>8</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굴림</vt:lpstr>
      <vt:lpstr>맑은 고딕</vt:lpstr>
      <vt:lpstr>Arial</vt:lpstr>
      <vt:lpstr>Times New Roman</vt:lpstr>
      <vt:lpstr>802-11-Submission</vt:lpstr>
      <vt:lpstr>AP re-discovery in WUR</vt:lpstr>
      <vt:lpstr>Abstract</vt:lpstr>
      <vt:lpstr>AP re-discovery (1/3)</vt:lpstr>
      <vt:lpstr>AP re-discovery (2/3)</vt:lpstr>
      <vt:lpstr>AP re-discovery (3/3)</vt:lpstr>
      <vt:lpstr>Conclusion</vt:lpstr>
      <vt:lpstr>References</vt:lpstr>
      <vt:lpstr>Straw Poll 1</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issue for WUR</dc:title>
  <dc:creator>Jeongki Kim</dc:creator>
  <cp:lastModifiedBy>Jeongki Kim</cp:lastModifiedBy>
  <cp:revision>1570</cp:revision>
  <cp:lastPrinted>1998-02-10T13:28:06Z</cp:lastPrinted>
  <dcterms:created xsi:type="dcterms:W3CDTF">2007-05-21T21:00:37Z</dcterms:created>
  <dcterms:modified xsi:type="dcterms:W3CDTF">2017-05-02T10:14:46Z</dcterms:modified>
</cp:coreProperties>
</file>