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321" r:id="rId4"/>
    <p:sldId id="337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38" r:id="rId13"/>
    <p:sldId id="329" r:id="rId14"/>
    <p:sldId id="330" r:id="rId15"/>
    <p:sldId id="331" r:id="rId16"/>
    <p:sldId id="332" r:id="rId17"/>
    <p:sldId id="333" r:id="rId18"/>
    <p:sldId id="335" r:id="rId19"/>
    <p:sldId id="314" r:id="rId20"/>
    <p:sldId id="315" r:id="rId21"/>
    <p:sldId id="334" r:id="rId22"/>
    <p:sldId id="320" r:id="rId23"/>
    <p:sldId id="316" r:id="rId24"/>
    <p:sldId id="317" r:id="rId25"/>
    <p:sldId id="318" r:id="rId26"/>
    <p:sldId id="336" r:id="rId2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5" autoAdjust="0"/>
  </p:normalViewPr>
  <p:slideViewPr>
    <p:cSldViewPr>
      <p:cViewPr varScale="1">
        <p:scale>
          <a:sx n="123" d="100"/>
          <a:sy n="123" d="100"/>
        </p:scale>
        <p:origin x="117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1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Minyoung Park (Intel Corporation)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802.11-17/0656r0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wsn-berkeley/free-running-oscillator/blob/master/free-running-oscillator.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WUR </a:t>
            </a:r>
            <a:r>
              <a:rPr lang="en-US" dirty="0" smtClean="0"/>
              <a:t>PHY Performance Study with </a:t>
            </a:r>
            <a:br>
              <a:rPr lang="en-US" dirty="0" smtClean="0"/>
            </a:br>
            <a:r>
              <a:rPr lang="en-US" dirty="0" smtClean="0"/>
              <a:t>Phase </a:t>
            </a:r>
            <a:r>
              <a:rPr lang="en-US" dirty="0"/>
              <a:t>Noise </a:t>
            </a:r>
            <a:r>
              <a:rPr lang="en-US" dirty="0" smtClean="0"/>
              <a:t>and ACI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2017-5-8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723279"/>
              </p:ext>
            </p:extLst>
          </p:nvPr>
        </p:nvGraphicFramePr>
        <p:xfrm>
          <a:off x="465138" y="3052763"/>
          <a:ext cx="81311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" name="Document" r:id="rId4" imgW="8248712" imgH="3023112" progId="Word.Document.8">
                  <p:embed/>
                </p:oleObj>
              </mc:Choice>
              <mc:Fallback>
                <p:oleObj name="Document" r:id="rId4" imgW="8248712" imgH="302311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052763"/>
                        <a:ext cx="8131175" cy="297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1065213"/>
          </a:xfrm>
        </p:spPr>
        <p:txBody>
          <a:bodyPr/>
          <a:lstStyle/>
          <a:p>
            <a:r>
              <a:rPr lang="en-US" dirty="0"/>
              <a:t>Manchester Code ½ </a:t>
            </a:r>
            <a:r>
              <a:rPr lang="en-US" dirty="0" smtClean="0"/>
              <a:t>and Manchester </a:t>
            </a:r>
            <a:r>
              <a:rPr lang="en-US" dirty="0"/>
              <a:t>Code </a:t>
            </a:r>
            <a:r>
              <a:rPr lang="en-US" dirty="0" smtClean="0"/>
              <a:t>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 ¼ is ~2dB better than MC ½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8" y="2769090"/>
            <a:ext cx="4377160" cy="328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96" y="2769091"/>
            <a:ext cx="4377159" cy="32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3972" y="3686608"/>
            <a:ext cx="552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~2dB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83389" y="3907862"/>
            <a:ext cx="338369" cy="9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87790" y="5312143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AWGN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0905" y="4920164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4187" y="4364473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17" y="5085404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AWGN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4888620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1202" y="427874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8684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 Separation (25 MHz versus 20 MHz)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AWGN, MC ¼, ACI +16dB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 LPF causing performance degradation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67" y="2976561"/>
            <a:ext cx="4413767" cy="33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9" y="2976562"/>
            <a:ext cx="4413767" cy="33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 Separation (less than 20 MHz)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2013"/>
            <a:ext cx="39624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AWGN, MC ¼, ACI +</a:t>
            </a:r>
            <a:r>
              <a:rPr lang="en-US" sz="2000" dirty="0" smtClean="0"/>
              <a:t>16dB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Phase noise (20 </a:t>
            </a:r>
            <a:r>
              <a:rPr lang="en-US" sz="2000" dirty="0" err="1" smtClean="0"/>
              <a:t>uW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ACI separation: 12 MHz and 16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Performance degradation worsens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103438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 between Manchester Code ¼ and Manchester Code ½ + BCC (soft decision)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962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Packet length: 32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BCC encoder: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1/2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Constraint length k=7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Code gen.:[171,133]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Appended  6 zeros (tail bits) to the wake-up packet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Viterbi decoder: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Soft (</a:t>
            </a:r>
            <a:r>
              <a:rPr lang="en-US" sz="1600" dirty="0" err="1"/>
              <a:t>unquantized</a:t>
            </a:r>
            <a:r>
              <a:rPr lang="en-US" sz="1600" dirty="0"/>
              <a:t>) decoding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Trace-back depth: 34 (default value in MATLAB)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At PER =10%, MC ½+BCC is ~2dB better than MC ¼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35" y="2265362"/>
            <a:ext cx="4800883" cy="36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 between Manchester Code ¼ and Manchester Code ½ + BCC (hard decision)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886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simulation setup is same as the soft decision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hard decision case shows </a:t>
            </a:r>
            <a:r>
              <a:rPr lang="en-US" sz="1800" dirty="0" smtClean="0"/>
              <a:t>~ 0.6 dB </a:t>
            </a:r>
            <a:r>
              <a:rPr lang="en-US" sz="1800" dirty="0"/>
              <a:t>performance degradation compared to the soft decision case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MC ½+BCC’s gain over MC ¼ decreases to ~1.4dB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88" y="1905000"/>
            <a:ext cx="48180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In-phase only and both I/Q </a:t>
            </a:r>
            <a:r>
              <a:rPr lang="en-US" dirty="0" err="1"/>
              <a:t>WURx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886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MC ¼, no phase noise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Wake-up receiver using I/Q performs ~2dB better than the </a:t>
            </a:r>
            <a:r>
              <a:rPr lang="en-US" sz="1800" dirty="0" smtClean="0"/>
              <a:t>in-phase </a:t>
            </a:r>
            <a:r>
              <a:rPr lang="en-US" sz="1800" dirty="0"/>
              <a:t>only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Same envelop detector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40193"/>
            <a:ext cx="4797293" cy="3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 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MR (main radio) </a:t>
            </a:r>
            <a:r>
              <a:rPr lang="en-US" dirty="0"/>
              <a:t>and WUR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SNR </a:t>
            </a:r>
            <a:r>
              <a:rPr lang="en-US" sz="2000" dirty="0" smtClean="0">
                <a:sym typeface="Wingdings" panose="05000000000000000000" pitchFamily="2" charset="2"/>
              </a:rPr>
              <a:t>measured </a:t>
            </a:r>
            <a:r>
              <a:rPr lang="en-US" sz="2000" dirty="0">
                <a:sym typeface="Wingdings" panose="05000000000000000000" pitchFamily="2" charset="2"/>
              </a:rPr>
              <a:t>after the 4 MHz LPF and 4 MHz sampling</a:t>
            </a:r>
            <a:endParaRPr lang="en-US" sz="20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 smtClean="0"/>
              <a:t>SNR </a:t>
            </a:r>
            <a:r>
              <a:rPr lang="en-US" sz="1800" b="0" dirty="0"/>
              <a:t>= </a:t>
            </a:r>
            <a:r>
              <a:rPr lang="en-US" sz="1800" b="0" dirty="0" err="1"/>
              <a:t>P</a:t>
            </a:r>
            <a:r>
              <a:rPr lang="en-US" sz="1800" b="0" baseline="-25000" dirty="0" err="1"/>
              <a:t>rx</a:t>
            </a:r>
            <a:r>
              <a:rPr lang="en-US" sz="1800" b="0" dirty="0"/>
              <a:t> – </a:t>
            </a:r>
            <a:r>
              <a:rPr lang="en-US" sz="1800" b="0" dirty="0" err="1"/>
              <a:t>P</a:t>
            </a:r>
            <a:r>
              <a:rPr lang="en-US" sz="1800" b="0" baseline="-25000" dirty="0" err="1"/>
              <a:t>noise</a:t>
            </a:r>
            <a:r>
              <a:rPr lang="en-US" sz="1800" b="0" dirty="0"/>
              <a:t> – </a:t>
            </a:r>
            <a:r>
              <a:rPr lang="en-US" sz="1800" b="0" dirty="0" smtClean="0"/>
              <a:t>NF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600" b="0" dirty="0" smtClean="0"/>
              <a:t>where </a:t>
            </a:r>
            <a:r>
              <a:rPr lang="en-US" sz="1600" b="0" dirty="0" err="1"/>
              <a:t>P</a:t>
            </a:r>
            <a:r>
              <a:rPr lang="en-US" sz="1600" b="0" baseline="-25000" dirty="0" err="1"/>
              <a:t>rx</a:t>
            </a:r>
            <a:r>
              <a:rPr lang="en-US" sz="1600" b="0" dirty="0"/>
              <a:t> is received </a:t>
            </a:r>
            <a:r>
              <a:rPr lang="en-US" sz="1600" b="0" dirty="0" smtClean="0"/>
              <a:t>power, </a:t>
            </a:r>
            <a:r>
              <a:rPr lang="en-US" sz="1600" b="0" dirty="0" err="1" smtClean="0"/>
              <a:t>P</a:t>
            </a:r>
            <a:r>
              <a:rPr lang="en-US" sz="1600" b="0" baseline="-25000" dirty="0" err="1" smtClean="0"/>
              <a:t>noise</a:t>
            </a:r>
            <a:r>
              <a:rPr lang="en-US" sz="1600" b="0" dirty="0" smtClean="0"/>
              <a:t> </a:t>
            </a:r>
            <a:r>
              <a:rPr lang="en-US" sz="1600" b="0" dirty="0"/>
              <a:t>= -174+10log10(BW) is noise power, BW is the received signal bandwidth, NF is noise figure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09201"/>
              </p:ext>
            </p:extLst>
          </p:nvPr>
        </p:nvGraphicFramePr>
        <p:xfrm>
          <a:off x="914401" y="3276600"/>
          <a:ext cx="7619999" cy="264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399"/>
                <a:gridCol w="1713405"/>
                <a:gridCol w="2325195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MR (MCS0)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WUR (MC</a:t>
                      </a:r>
                      <a:r>
                        <a:rPr lang="en-US" sz="1600" baseline="0" dirty="0" smtClean="0"/>
                        <a:t> ¼ I-only)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Gain/Loss (1)-(2)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20MHz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4MHz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 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</a:t>
                      </a:r>
                      <a:r>
                        <a:rPr lang="en-US" sz="1600" baseline="0" dirty="0" smtClean="0"/>
                        <a:t> + 8</a:t>
                      </a:r>
                      <a:r>
                        <a:rPr lang="en-US" sz="1600" dirty="0" smtClean="0"/>
                        <a:t> 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-8 dB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noise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-101 </a:t>
                      </a:r>
                      <a:r>
                        <a:rPr lang="en-US" sz="1600" dirty="0" err="1" smtClean="0"/>
                        <a:t>dBm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-108 </a:t>
                      </a:r>
                      <a:r>
                        <a:rPr lang="en-US" sz="1600" dirty="0" err="1" smtClean="0"/>
                        <a:t>dBm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+7 dB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SNR @ 10%</a:t>
                      </a:r>
                      <a:r>
                        <a:rPr lang="en-US" sz="1600" baseline="0" dirty="0" smtClean="0"/>
                        <a:t> PER (Ch. 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9 dB (100 bytes)</a:t>
                      </a:r>
                    </a:p>
                    <a:p>
                      <a:pPr algn="l"/>
                      <a:r>
                        <a:rPr lang="en-US" sz="1600" dirty="0" smtClean="0"/>
                        <a:t>[11-15/1308r0]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3.7 dB (32 bits)</a:t>
                      </a:r>
                    </a:p>
                    <a:p>
                      <a:pPr algn="l"/>
                      <a:r>
                        <a:rPr lang="en-US" sz="1600" dirty="0" smtClean="0"/>
                        <a:t>(1.7 dB using</a:t>
                      </a:r>
                      <a:r>
                        <a:rPr lang="en-US" sz="1600" baseline="0" dirty="0" smtClean="0"/>
                        <a:t> I/Q)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+5.3 dB</a:t>
                      </a:r>
                    </a:p>
                    <a:p>
                      <a:pPr algn="l"/>
                      <a:r>
                        <a:rPr lang="en-US" sz="1600" dirty="0" smtClean="0"/>
                        <a:t>(+7.3 dB)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rx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-82 </a:t>
                      </a:r>
                      <a:r>
                        <a:rPr lang="en-US" sz="1600" dirty="0" err="1" smtClean="0"/>
                        <a:t>dBm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-86.3 </a:t>
                      </a:r>
                      <a:r>
                        <a:rPr lang="en-US" sz="1600" dirty="0" err="1" smtClean="0"/>
                        <a:t>dBm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(-88.3 </a:t>
                      </a:r>
                      <a:r>
                        <a:rPr lang="en-US" sz="1600" dirty="0" err="1" smtClean="0"/>
                        <a:t>dBm</a:t>
                      </a:r>
                      <a:r>
                        <a:rPr lang="en-US" sz="1600" dirty="0" smtClean="0"/>
                        <a:t> using I/Q)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+ 4.3 dB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(+ 6.3 dB using I/Q)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0981" y="6177091"/>
            <a:ext cx="4096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[11-15/1308r0] Minyoung </a:t>
            </a:r>
            <a:r>
              <a:rPr lang="en-US" sz="1200" dirty="0" smtClean="0">
                <a:solidFill>
                  <a:schemeClr val="tx1"/>
                </a:solidFill>
              </a:rPr>
              <a:t>Park, </a:t>
            </a:r>
            <a:r>
              <a:rPr lang="en-US" sz="1200" dirty="0" smtClean="0">
                <a:solidFill>
                  <a:schemeClr val="tx1"/>
                </a:solidFill>
              </a:rPr>
              <a:t>et.al., “Link Budget Analysis”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56538" cy="4951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4 MHz WUR signal design with a simple 4 MHz LPF effectively mitigates effect of phase noise and </a:t>
            </a:r>
            <a:r>
              <a:rPr lang="en-US" sz="1800" dirty="0" smtClean="0"/>
              <a:t>ACI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Phase noise (the 20 </a:t>
            </a:r>
            <a:r>
              <a:rPr lang="en-US" sz="1600" dirty="0" err="1" smtClean="0"/>
              <a:t>uW</a:t>
            </a:r>
            <a:r>
              <a:rPr lang="en-US" sz="1600" dirty="0" smtClean="0"/>
              <a:t> case) contributes 0.5 dB PER performance degradation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ACI </a:t>
            </a:r>
            <a:r>
              <a:rPr lang="en-US" sz="1600" dirty="0"/>
              <a:t>(+16dB, 25MHz) contributes 1dB PER performance degradation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In-phase only WUR using MC ¼ shows 4.3 dB better receive sensitivity than MR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This compensates the 4 dB lower maximum transmit power limit in EU and China in the 2.4 GHz band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Actually AP’s transmit power (e.g. 20 </a:t>
            </a:r>
            <a:r>
              <a:rPr lang="en-US" sz="1400" dirty="0" err="1"/>
              <a:t>dBm</a:t>
            </a:r>
            <a:r>
              <a:rPr lang="en-US" sz="1400" dirty="0"/>
              <a:t>) is much higher than STA’s transmit power (</a:t>
            </a:r>
            <a:r>
              <a:rPr lang="en-US" sz="1400" dirty="0" smtClean="0"/>
              <a:t>e.g. </a:t>
            </a:r>
            <a:r>
              <a:rPr lang="en-US" sz="1400" dirty="0"/>
              <a:t>15 </a:t>
            </a:r>
            <a:r>
              <a:rPr lang="en-US" sz="1400" dirty="0" err="1"/>
              <a:t>dBm</a:t>
            </a:r>
            <a:r>
              <a:rPr lang="en-US" sz="1400" dirty="0"/>
              <a:t>) and the transmission range is limited by the transmission power of the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Using both I/Q or BCC can increase the gain by 2 dB (but with increased power consumption) 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WUR using I/Q or BCC shows 6.3 dB better receive sensitivity than MR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WUR operation in the 5 GHz band </a:t>
            </a:r>
            <a:r>
              <a:rPr lang="en-US" sz="1800" dirty="0">
                <a:sym typeface="Wingdings" panose="05000000000000000000" pitchFamily="2" charset="2"/>
              </a:rPr>
              <a:t>has the following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Need to consider the DFS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LO consumes more power (~ 2x)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Max transmit power is 7 dB less than the 20 MHz </a:t>
            </a:r>
            <a:r>
              <a:rPr lang="en-US" sz="1600" dirty="0" smtClean="0">
                <a:sym typeface="Wingdings" panose="05000000000000000000" pitchFamily="2" charset="2"/>
              </a:rPr>
              <a:t>signal due to the regulations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1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8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/>
              <a:t>the </a:t>
            </a:r>
            <a:r>
              <a:rPr lang="en-US" dirty="0" smtClean="0"/>
              <a:t>Constant </a:t>
            </a:r>
            <a:r>
              <a:rPr lang="en-US" dirty="0"/>
              <a:t>c for a </a:t>
            </a:r>
            <a:r>
              <a:rPr lang="en-US" dirty="0" smtClean="0"/>
              <a:t>Given </a:t>
            </a:r>
            <a:r>
              <a:rPr lang="en-US" dirty="0"/>
              <a:t>LO </a:t>
            </a:r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8782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Step 1: Choose </a:t>
            </a:r>
            <a:r>
              <a:rPr lang="en-US" sz="2000" dirty="0"/>
              <a:t>power consumption </a:t>
            </a:r>
            <a:r>
              <a:rPr lang="en-US" sz="2000" dirty="0" err="1"/>
              <a:t>P</a:t>
            </a:r>
            <a:r>
              <a:rPr lang="en-US" sz="2000" baseline="-25000" dirty="0" err="1"/>
              <a:t>min</a:t>
            </a:r>
            <a:r>
              <a:rPr lang="en-US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Step 2: Find </a:t>
            </a:r>
            <a:r>
              <a:rPr lang="en-US" sz="2000" dirty="0"/>
              <a:t>constant c that makes PN overlap with </a:t>
            </a:r>
            <a:r>
              <a:rPr lang="en-US" sz="2000" dirty="0" err="1"/>
              <a:t>PN</a:t>
            </a:r>
            <a:r>
              <a:rPr lang="en-US" sz="2000" baseline="-25000" dirty="0" err="1"/>
              <a:t>min</a:t>
            </a:r>
            <a:endParaRPr lang="en-US" sz="20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Example 1: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  <a:r>
              <a:rPr lang="en-US" sz="1800" dirty="0"/>
              <a:t> = 2.437GHz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PNmin</a:t>
            </a:r>
            <a:r>
              <a:rPr lang="en-US" sz="1800" dirty="0" smtClean="0"/>
              <a:t>(</a:t>
            </a:r>
            <a:r>
              <a:rPr lang="en-US" sz="1800" i="1" dirty="0" err="1" smtClean="0"/>
              <a:t>Δf</a:t>
            </a:r>
            <a:r>
              <a:rPr lang="en-US" sz="1800" i="1" dirty="0" smtClean="0"/>
              <a:t> </a:t>
            </a:r>
            <a:r>
              <a:rPr lang="en-US" sz="1800" dirty="0" smtClean="0"/>
              <a:t>) </a:t>
            </a:r>
            <a:r>
              <a:rPr lang="en-US" sz="1800" dirty="0"/>
              <a:t>at </a:t>
            </a:r>
            <a:r>
              <a:rPr lang="en-US" sz="1800" dirty="0" err="1" smtClean="0"/>
              <a:t>Pmin</a:t>
            </a:r>
            <a:r>
              <a:rPr lang="en-US" sz="1800" dirty="0" smtClean="0"/>
              <a:t>=75µW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PN(</a:t>
            </a:r>
            <a:r>
              <a:rPr lang="en-US" sz="1800" i="1" dirty="0" err="1" smtClean="0"/>
              <a:t>Δf</a:t>
            </a:r>
            <a:r>
              <a:rPr lang="en-US" sz="1800" i="1" dirty="0" smtClean="0"/>
              <a:t> </a:t>
            </a:r>
            <a:r>
              <a:rPr lang="en-US" sz="1800" dirty="0" smtClean="0"/>
              <a:t>) </a:t>
            </a:r>
            <a:r>
              <a:rPr lang="en-US" sz="1800" dirty="0"/>
              <a:t>with </a:t>
            </a:r>
            <a:r>
              <a:rPr lang="en-US" sz="1800" i="1" dirty="0"/>
              <a:t>c</a:t>
            </a:r>
            <a:r>
              <a:rPr lang="en-US" sz="1800" dirty="0"/>
              <a:t> = 0.5e-15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Integrated PN (</a:t>
            </a:r>
            <a:r>
              <a:rPr lang="en-US" sz="1800" dirty="0" err="1"/>
              <a:t>iPN</a:t>
            </a:r>
            <a:r>
              <a:rPr lang="en-US" sz="1800" dirty="0"/>
              <a:t>) =-5.7dBc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10 KHz ~ 2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25602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this presentation, wake-up receiver PHY performance is evaluated with the phase noise model proposed in [11-17/326r0] and ACI (adjacent channel interference)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2: </a:t>
            </a:r>
            <a:r>
              <a:rPr lang="en-US" dirty="0" err="1"/>
              <a:t>P</a:t>
            </a:r>
            <a:r>
              <a:rPr lang="en-US" baseline="-25000" dirty="0" err="1"/>
              <a:t>min</a:t>
            </a:r>
            <a:r>
              <a:rPr lang="en-US" dirty="0"/>
              <a:t>=20 </a:t>
            </a:r>
            <a:r>
              <a:rPr lang="en-US" dirty="0" smtClean="0"/>
              <a:t>µW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962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  <a:r>
              <a:rPr lang="en-US" sz="1800" dirty="0"/>
              <a:t> = </a:t>
            </a:r>
            <a:r>
              <a:rPr lang="en-US" sz="1800" dirty="0" smtClean="0"/>
              <a:t>2.437 GHz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PN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(</a:t>
            </a:r>
            <a:r>
              <a:rPr lang="en-US" sz="1800" i="1" dirty="0" err="1" smtClean="0"/>
              <a:t>Δf</a:t>
            </a:r>
            <a:r>
              <a:rPr lang="en-US" sz="1800" i="1" dirty="0" smtClean="0"/>
              <a:t> </a:t>
            </a:r>
            <a:r>
              <a:rPr lang="en-US" sz="1800" dirty="0" smtClean="0"/>
              <a:t>) </a:t>
            </a:r>
            <a:r>
              <a:rPr lang="en-US" sz="1800" dirty="0"/>
              <a:t>at </a:t>
            </a:r>
            <a:r>
              <a:rPr lang="en-US" sz="1800" dirty="0" err="1"/>
              <a:t>P</a:t>
            </a:r>
            <a:r>
              <a:rPr lang="en-US" sz="1800" baseline="-25000" dirty="0" err="1"/>
              <a:t>min</a:t>
            </a:r>
            <a:r>
              <a:rPr lang="en-US" sz="1800" dirty="0"/>
              <a:t>=20 </a:t>
            </a:r>
            <a:r>
              <a:rPr lang="en-US" sz="1800" dirty="0" smtClean="0"/>
              <a:t>µW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PN(</a:t>
            </a:r>
            <a:r>
              <a:rPr lang="en-US" sz="1800" i="1" dirty="0" err="1" smtClean="0"/>
              <a:t>Δf</a:t>
            </a:r>
            <a:r>
              <a:rPr lang="en-US" sz="1800" i="1" dirty="0" smtClean="0"/>
              <a:t> </a:t>
            </a:r>
            <a:r>
              <a:rPr lang="en-US" sz="1800" dirty="0" smtClean="0"/>
              <a:t>) </a:t>
            </a:r>
            <a:r>
              <a:rPr lang="en-US" sz="1800" dirty="0"/>
              <a:t>with </a:t>
            </a:r>
            <a:r>
              <a:rPr lang="en-US" sz="1800" i="1" dirty="0"/>
              <a:t>c</a:t>
            </a:r>
            <a:r>
              <a:rPr lang="en-US" sz="1800" dirty="0"/>
              <a:t> = 1.875e-15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Integrated PN (</a:t>
            </a:r>
            <a:r>
              <a:rPr lang="en-US" sz="1800" dirty="0" err="1"/>
              <a:t>iPN</a:t>
            </a:r>
            <a:r>
              <a:rPr lang="en-US" sz="1800" dirty="0"/>
              <a:t>) =-2.1dBc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10 KHz ~ 2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83" y="2359379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</a:t>
            </a:r>
            <a:r>
              <a:rPr lang="en-US" dirty="0" err="1"/>
              <a:t>P</a:t>
            </a:r>
            <a:r>
              <a:rPr lang="en-US" baseline="-25000" dirty="0" err="1"/>
              <a:t>min</a:t>
            </a:r>
            <a:r>
              <a:rPr lang="en-US" dirty="0"/>
              <a:t>=1mW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3962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</a:t>
            </a:r>
            <a:r>
              <a:rPr lang="en-US" sz="1800" baseline="-25000" dirty="0"/>
              <a:t>0</a:t>
            </a:r>
            <a:r>
              <a:rPr lang="en-US" sz="1800" dirty="0"/>
              <a:t> = 2.437GHz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PN</a:t>
            </a:r>
            <a:r>
              <a:rPr lang="en-US" sz="1800" baseline="-25000" dirty="0" err="1"/>
              <a:t>min</a:t>
            </a:r>
            <a:r>
              <a:rPr lang="en-US" sz="1800" dirty="0"/>
              <a:t>(</a:t>
            </a:r>
            <a:r>
              <a:rPr lang="en-US" sz="1800" dirty="0" err="1"/>
              <a:t>Δf</a:t>
            </a:r>
            <a:r>
              <a:rPr lang="en-US" sz="1800" dirty="0"/>
              <a:t>) at </a:t>
            </a:r>
            <a:r>
              <a:rPr lang="en-US" sz="1800" dirty="0" err="1"/>
              <a:t>P</a:t>
            </a:r>
            <a:r>
              <a:rPr lang="en-US" sz="1800" baseline="-25000" dirty="0" err="1"/>
              <a:t>min</a:t>
            </a:r>
            <a:r>
              <a:rPr lang="en-US" sz="1800" dirty="0"/>
              <a:t>=1 </a:t>
            </a:r>
            <a:r>
              <a:rPr lang="en-US" sz="1800" dirty="0" err="1"/>
              <a:t>mW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PN(</a:t>
            </a:r>
            <a:r>
              <a:rPr lang="en-US" sz="1800" dirty="0" err="1"/>
              <a:t>Δf</a:t>
            </a:r>
            <a:r>
              <a:rPr lang="en-US" sz="1800" dirty="0"/>
              <a:t>) with c = 3.75e-17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Integrated PN (</a:t>
            </a:r>
            <a:r>
              <a:rPr lang="en-US" sz="1800" dirty="0" err="1"/>
              <a:t>iPN</a:t>
            </a:r>
            <a:r>
              <a:rPr lang="en-US" sz="1800" dirty="0"/>
              <a:t>) =-16.5dBc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10 KHz ~ 2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51" y="2233602"/>
            <a:ext cx="4811210" cy="36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32738" cy="1065213"/>
          </a:xfrm>
        </p:spPr>
        <p:txBody>
          <a:bodyPr/>
          <a:lstStyle/>
          <a:p>
            <a:r>
              <a:rPr lang="en-US" sz="2800" dirty="0" smtClean="0"/>
              <a:t>Discrete Time Phase Noise Model </a:t>
            </a:r>
            <a:br>
              <a:rPr lang="en-US" sz="2800" dirty="0" smtClean="0"/>
            </a:br>
            <a:r>
              <a:rPr lang="en-US" sz="2800" dirty="0" smtClean="0"/>
              <a:t>of White Frequency Noise [2]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Ref. [2] describes how to generate phase noise due to the white frequency noise for a discrete time based simulation based on [3,6]: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Definitions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       is </a:t>
            </a:r>
            <a:r>
              <a:rPr lang="en-US" sz="1400" dirty="0"/>
              <a:t>the phase noise at index </a:t>
            </a:r>
            <a:r>
              <a:rPr lang="en-US" sz="1400" i="1" dirty="0" smtClean="0"/>
              <a:t>k</a:t>
            </a: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/>
              <a:t>f</a:t>
            </a:r>
            <a:r>
              <a:rPr lang="en-US" sz="1400" i="1" baseline="-25000" dirty="0"/>
              <a:t>0</a:t>
            </a:r>
            <a:r>
              <a:rPr lang="en-US" sz="1400" dirty="0"/>
              <a:t> is the nominal oscillator frequency (i.e. center frequency)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i="1" dirty="0" smtClean="0"/>
              <a:t>c</a:t>
            </a:r>
            <a:r>
              <a:rPr lang="en-US" sz="1400" dirty="0" smtClean="0"/>
              <a:t> is the constant that determines the rate at which the variance of an oscillator increases with time due to the white frequency noise [4]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     is the simulation time-step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     is the independent standard Gaussian random variable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Eq. (3) only considers white frequency noise (i.e. white Gaussian noise)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the evaluation of 802.11ba receiver performance, add the phase noise generated by eq. (3) to a received WUR signal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Ref. [5] provides a MATLAB code that generates phase noise using eq. (3)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41" y="3536196"/>
            <a:ext cx="418691" cy="246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16" y="4648200"/>
            <a:ext cx="236327" cy="177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236" y="4876800"/>
            <a:ext cx="294077" cy="2060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24201" y="2590800"/>
            <a:ext cx="2819400" cy="685800"/>
            <a:chOff x="2895600" y="2667000"/>
            <a:chExt cx="3484270" cy="9136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600" y="2667000"/>
              <a:ext cx="3030300" cy="9136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25900" y="2939174"/>
              <a:ext cx="453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(3)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2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802.11ba Phase Noise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Consider the white frequency noise as the source of the phase noise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Choose a power consumption 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) of LO (i.e. Ring oscillator) of a wake-up receiver (e.g.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= 20 </a:t>
            </a:r>
            <a:r>
              <a:rPr lang="en-US" sz="2000" dirty="0"/>
              <a:t>µW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the minimum phase noise model [eq. (1) in Slide 4] </a:t>
            </a:r>
            <a:r>
              <a:rPr lang="en-US" sz="2000" dirty="0"/>
              <a:t>shown in </a:t>
            </a:r>
            <a:r>
              <a:rPr lang="en-US" sz="2000" dirty="0" smtClean="0"/>
              <a:t>[3] to estimate the phase noise performance (</a:t>
            </a:r>
            <a:r>
              <a:rPr lang="en-US" sz="2000" dirty="0" err="1" smtClean="0"/>
              <a:t>PN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) of a Ring oscillator at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min</a:t>
            </a:r>
            <a:endParaRPr lang="en-US" sz="20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the </a:t>
            </a:r>
            <a:r>
              <a:rPr lang="en-US" sz="2000" dirty="0"/>
              <a:t>phase noise model [eq</a:t>
            </a:r>
            <a:r>
              <a:rPr lang="en-US" sz="2000" dirty="0" smtClean="0"/>
              <a:t>. (</a:t>
            </a:r>
            <a:r>
              <a:rPr lang="en-US" sz="2000" dirty="0"/>
              <a:t>2</a:t>
            </a:r>
            <a:r>
              <a:rPr lang="en-US" sz="2000" dirty="0" smtClean="0"/>
              <a:t>) in Slide 5] </a:t>
            </a:r>
            <a:r>
              <a:rPr lang="en-US" sz="2000" dirty="0"/>
              <a:t>shown in [</a:t>
            </a:r>
            <a:r>
              <a:rPr lang="en-US" sz="2000" dirty="0" smtClean="0"/>
              <a:t>2,4] and find a constant </a:t>
            </a:r>
            <a:r>
              <a:rPr lang="en-US" sz="2000" i="1" dirty="0" smtClean="0"/>
              <a:t>c</a:t>
            </a:r>
            <a:r>
              <a:rPr lang="en-US" sz="2000" dirty="0" smtClean="0"/>
              <a:t> that overlaps the phase noise performance (PN) estimated from eq. (2) and </a:t>
            </a:r>
            <a:r>
              <a:rPr lang="en-US" sz="2000" dirty="0" err="1" smtClean="0"/>
              <a:t>PN</a:t>
            </a:r>
            <a:r>
              <a:rPr lang="en-US" sz="2000" baseline="-25000" dirty="0" err="1" smtClean="0"/>
              <a:t>min</a:t>
            </a:r>
            <a:endParaRPr lang="en-US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eq. (3) in Slide 8 to generate the phase noise and add the phase noise to a received wake-up signal for the evaluation of 802.11ba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8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TGn</a:t>
            </a:r>
            <a:r>
              <a:rPr lang="en-US" dirty="0" smtClean="0"/>
              <a:t> Phase Noise Model [11-04/224r1]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" y="2133600"/>
            <a:ext cx="4420241" cy="33151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561" y="2133601"/>
            <a:ext cx="4420239" cy="33151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3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/>
              <a:t>Noise </a:t>
            </a:r>
            <a:r>
              <a:rPr lang="en-US" dirty="0" smtClean="0"/>
              <a:t>Profile of a Ring Oscillator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65 nm, 75 µW power consumption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90" y="2526513"/>
            <a:ext cx="5391632" cy="30721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280" y="5736749"/>
            <a:ext cx="7694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[2] </a:t>
            </a:r>
            <a:r>
              <a:rPr lang="en-US" sz="1400" dirty="0">
                <a:solidFill>
                  <a:schemeClr val="tx1"/>
                </a:solidFill>
              </a:rPr>
              <a:t>O. Khan; B. Wheeler; F. </a:t>
            </a:r>
            <a:r>
              <a:rPr lang="en-US" sz="1400" dirty="0" err="1">
                <a:solidFill>
                  <a:schemeClr val="tx1"/>
                </a:solidFill>
              </a:rPr>
              <a:t>Maksimovic</a:t>
            </a:r>
            <a:r>
              <a:rPr lang="en-US" sz="1400" dirty="0">
                <a:solidFill>
                  <a:schemeClr val="tx1"/>
                </a:solidFill>
              </a:rPr>
              <a:t>; D. Burnett; A. M. </a:t>
            </a:r>
            <a:r>
              <a:rPr lang="en-US" sz="1400" dirty="0" err="1">
                <a:solidFill>
                  <a:schemeClr val="tx1"/>
                </a:solidFill>
              </a:rPr>
              <a:t>Niknejad</a:t>
            </a:r>
            <a:r>
              <a:rPr lang="en-US" sz="1400" dirty="0">
                <a:solidFill>
                  <a:schemeClr val="tx1"/>
                </a:solidFill>
              </a:rPr>
              <a:t>; K. </a:t>
            </a:r>
            <a:r>
              <a:rPr lang="en-US" sz="1400" dirty="0" err="1">
                <a:solidFill>
                  <a:schemeClr val="tx1"/>
                </a:solidFill>
              </a:rPr>
              <a:t>Pister</a:t>
            </a:r>
            <a:r>
              <a:rPr lang="en-US" sz="1400" dirty="0">
                <a:solidFill>
                  <a:schemeClr val="tx1"/>
                </a:solidFill>
              </a:rPr>
              <a:t>, "Modeling the Impact of Phase Noise on the Performance of Crystal-Free Radios," in IEEE Transactions on Circuits and Systems II: Express Briefs , </a:t>
            </a:r>
            <a:r>
              <a:rPr lang="en-US" sz="1400" dirty="0" err="1">
                <a:solidFill>
                  <a:schemeClr val="tx1"/>
                </a:solidFill>
              </a:rPr>
              <a:t>vol.PP</a:t>
            </a:r>
            <a:r>
              <a:rPr lang="en-US" sz="1400" dirty="0">
                <a:solidFill>
                  <a:schemeClr val="tx1"/>
                </a:solidFill>
              </a:rPr>
              <a:t>, no.99, </a:t>
            </a:r>
            <a:r>
              <a:rPr lang="en-US" sz="1400" dirty="0" smtClean="0">
                <a:solidFill>
                  <a:schemeClr val="tx1"/>
                </a:solidFill>
              </a:rPr>
              <a:t>pp.1-1</a:t>
            </a:r>
          </a:p>
        </p:txBody>
      </p:sp>
    </p:spTree>
    <p:extLst>
      <p:ext uri="{BB962C8B-B14F-4D97-AF65-F5344CB8AC3E}">
        <p14:creationId xmlns:p14="http://schemas.microsoft.com/office/powerpoint/2010/main" val="39227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 marL="0" indent="0"/>
            <a:r>
              <a:rPr lang="en-US" sz="1600" b="0" dirty="0" smtClean="0"/>
              <a:t>[1] </a:t>
            </a:r>
            <a:r>
              <a:rPr lang="en-US" sz="1600" b="0" dirty="0"/>
              <a:t>Minyoung Park, et.al., “WUR phase noise model study,” IEEE 802.11-17/0026r0</a:t>
            </a:r>
          </a:p>
          <a:p>
            <a:pPr marL="0" indent="0"/>
            <a:r>
              <a:rPr lang="en-US" sz="1600" b="0" dirty="0" smtClean="0"/>
              <a:t>[2] O. Khan; B. Wheeler; F. </a:t>
            </a:r>
            <a:r>
              <a:rPr lang="en-US" sz="1600" b="0" dirty="0" err="1" smtClean="0"/>
              <a:t>Maksimovic</a:t>
            </a:r>
            <a:r>
              <a:rPr lang="en-US" sz="1600" b="0" dirty="0" smtClean="0"/>
              <a:t>; D. Burnett; A. M. </a:t>
            </a:r>
            <a:r>
              <a:rPr lang="en-US" sz="1600" b="0" dirty="0" err="1" smtClean="0"/>
              <a:t>Niknejad</a:t>
            </a:r>
            <a:r>
              <a:rPr lang="en-US" sz="1600" b="0" dirty="0" smtClean="0"/>
              <a:t>; K. </a:t>
            </a:r>
            <a:r>
              <a:rPr lang="en-US" sz="1600" b="0" dirty="0" err="1" smtClean="0"/>
              <a:t>Pister</a:t>
            </a:r>
            <a:r>
              <a:rPr lang="en-US" sz="1600" b="0" dirty="0" smtClean="0"/>
              <a:t>, "Modeling the Impact of Phase Noise on the Performance of Crystal-Free Radios," in IEEE Transactions on Circuits and Systems II: Express Briefs , </a:t>
            </a:r>
            <a:r>
              <a:rPr lang="en-US" sz="1600" b="0" dirty="0" err="1" smtClean="0"/>
              <a:t>vol.PP</a:t>
            </a:r>
            <a:r>
              <a:rPr lang="en-US" sz="1600" b="0" dirty="0" smtClean="0"/>
              <a:t>, no.99, pp.1-1</a:t>
            </a:r>
          </a:p>
          <a:p>
            <a:pPr marL="0" indent="0"/>
            <a:r>
              <a:rPr lang="en-US" sz="1600" b="0" dirty="0" smtClean="0"/>
              <a:t>[3] </a:t>
            </a:r>
            <a:r>
              <a:rPr lang="en-US" sz="1600" b="0" dirty="0" err="1" smtClean="0"/>
              <a:t>Navid</a:t>
            </a:r>
            <a:r>
              <a:rPr lang="en-US" sz="1600" b="0" dirty="0" smtClean="0"/>
              <a:t>, T. H. Lee, R. W. Dutton, “Minimum Achievable Phase Noise of RC Oscillators”, JSSC 2005</a:t>
            </a:r>
          </a:p>
          <a:p>
            <a:pPr marL="0" indent="0"/>
            <a:r>
              <a:rPr lang="en-US" sz="1600" b="0" dirty="0" smtClean="0"/>
              <a:t>[4] A. </a:t>
            </a:r>
            <a:r>
              <a:rPr lang="en-US" sz="1600" b="0" dirty="0" err="1" smtClean="0"/>
              <a:t>Demir</a:t>
            </a:r>
            <a:r>
              <a:rPr lang="en-US" sz="1600" b="0" dirty="0" smtClean="0"/>
              <a:t>, A. </a:t>
            </a:r>
            <a:r>
              <a:rPr lang="en-US" sz="1600" b="0" dirty="0" err="1" smtClean="0"/>
              <a:t>Mehrotra</a:t>
            </a:r>
            <a:r>
              <a:rPr lang="en-US" sz="1600" b="0" dirty="0" smtClean="0"/>
              <a:t>, and J. </a:t>
            </a:r>
            <a:r>
              <a:rPr lang="en-US" sz="1600" b="0" dirty="0" err="1" smtClean="0"/>
              <a:t>Roychowdhury</a:t>
            </a:r>
            <a:r>
              <a:rPr lang="en-US" sz="1600" b="0" dirty="0" smtClean="0"/>
              <a:t>., "Phase noise in oscillators: a unifying theory and numerical methods for characterization," Transactions on Circuits and Systems I: Fundamental Theory and Applications, vol. 47, no. 5, pp. 655-674, May 2000.</a:t>
            </a:r>
          </a:p>
          <a:p>
            <a:pPr marL="0" indent="0"/>
            <a:r>
              <a:rPr lang="en-US" sz="1600" b="0" dirty="0" smtClean="0"/>
              <a:t>[5</a:t>
            </a:r>
            <a:r>
              <a:rPr lang="en-US" sz="1600" b="0" dirty="0"/>
              <a:t>] Osama Khan. Free Running Oscillator. [Online</a:t>
            </a:r>
            <a:r>
              <a:rPr lang="en-US" sz="1600" b="0" dirty="0" smtClean="0"/>
              <a:t>]. </a:t>
            </a:r>
            <a:r>
              <a:rPr lang="en-US" sz="1600" b="0" dirty="0" smtClean="0">
                <a:hlinkClick r:id="rId2"/>
              </a:rPr>
              <a:t>https://github.com/openwsn-berkeley/free-running-oscillator/blob/master/free-running-oscillator.m</a:t>
            </a:r>
            <a:endParaRPr lang="en-US" sz="1600" b="0" dirty="0" smtClean="0"/>
          </a:p>
          <a:p>
            <a:pPr marL="0" indent="0"/>
            <a:r>
              <a:rPr lang="en-US" sz="1600" b="0" dirty="0" smtClean="0"/>
              <a:t>[6] </a:t>
            </a:r>
            <a:r>
              <a:rPr lang="sv-SE" sz="1600" b="0" dirty="0"/>
              <a:t>David C. Lee, "Modeling Timing Jitter in Oscillators," , 2001</a:t>
            </a:r>
            <a:r>
              <a:rPr lang="sv-SE" sz="1600" b="0" dirty="0" smtClean="0"/>
              <a:t>.</a:t>
            </a:r>
            <a:endParaRPr lang="en-US" sz="16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366-4543-4904-A2ED-7B9F5FB08E6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357813" y="6475413"/>
            <a:ext cx="3184525" cy="180975"/>
          </a:xfrm>
        </p:spPr>
        <p:txBody>
          <a:bodyPr/>
          <a:lstStyle/>
          <a:p>
            <a:r>
              <a:rPr lang="en-US" smtClean="0"/>
              <a:t>Minyoung Park (Intel Corporation)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57041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Packet length: 32 bits </a:t>
            </a:r>
            <a:r>
              <a:rPr lang="en-US" sz="1800" dirty="0" smtClean="0"/>
              <a:t>(</a:t>
            </a:r>
            <a:r>
              <a:rPr lang="en-US" sz="1800" dirty="0"/>
              <a:t>assumption: 16-bit ID, 8-bit payload, 8-bit CRC)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WUR </a:t>
            </a:r>
            <a:r>
              <a:rPr lang="en-US" sz="1800" dirty="0"/>
              <a:t>signal OOK pulse: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BW = 4.06 MHz (13 tones including DC)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13 L-STF coefficients {</a:t>
            </a:r>
            <a:r>
              <a:rPr lang="nn-NO" sz="1800" dirty="0"/>
              <a:t>1+1i -1-1i 1+1i -1-1i -1-1i 1+1i  0 -1-1i -1-1i 1+1i 1+1i 1+1i 1+1i</a:t>
            </a:r>
            <a:r>
              <a:rPr lang="en-US" sz="1800" dirty="0"/>
              <a:t>}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Symbol period = 4 </a:t>
            </a:r>
            <a:r>
              <a:rPr lang="en-US" sz="1800" dirty="0" smtClean="0"/>
              <a:t>µsec </a:t>
            </a:r>
            <a:r>
              <a:rPr lang="en-US" sz="1800" dirty="0"/>
              <a:t>(including 0.8 µsec</a:t>
            </a:r>
            <a:r>
              <a:rPr lang="en-US" sz="1800" dirty="0" smtClean="0"/>
              <a:t> </a:t>
            </a:r>
            <a:r>
              <a:rPr lang="en-US" sz="1800" dirty="0"/>
              <a:t>CP)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Manchester coding (MC)</a:t>
            </a:r>
            <a:endParaRPr lang="en-US" sz="18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Code rate ½ (MC ½): 125 kbps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Bit 1 </a:t>
            </a:r>
            <a:r>
              <a:rPr lang="en-US" dirty="0">
                <a:sym typeface="Wingdings" panose="05000000000000000000" pitchFamily="2" charset="2"/>
              </a:rPr>
              <a:t> [1 0], i.e.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on,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off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Bit 0  [0 1], i.e.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off,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Code rate 1/4 (MC ¼): 62.5 kbps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Bit 1  [1 0 1 0], i.e.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on,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off,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on,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off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Bit 0  [0 1 0 1], i.e.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off,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on,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off, 4 </a:t>
            </a:r>
            <a:r>
              <a:rPr lang="en-US" dirty="0"/>
              <a:t>µsec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MC ½ with BCC ½ : 62.5 kbps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4 MHz LPF (IIR) – generated using MATLAB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Numerator order=1, denominator order=1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ym typeface="Wingdings" panose="05000000000000000000" pitchFamily="2" charset="2"/>
              </a:rPr>
              <a:t>Passband</a:t>
            </a:r>
            <a:r>
              <a:rPr lang="en-US" sz="1800" dirty="0">
                <a:sym typeface="Wingdings" panose="05000000000000000000" pitchFamily="2" charset="2"/>
              </a:rPr>
              <a:t> freq. = 2MHz, </a:t>
            </a:r>
            <a:r>
              <a:rPr lang="en-US" sz="1800" dirty="0" err="1">
                <a:sym typeface="Wingdings" panose="05000000000000000000" pitchFamily="2" charset="2"/>
              </a:rPr>
              <a:t>Stopband</a:t>
            </a:r>
            <a:r>
              <a:rPr lang="en-US" sz="1800" dirty="0">
                <a:sym typeface="Wingdings" panose="05000000000000000000" pitchFamily="2" charset="2"/>
              </a:rPr>
              <a:t> freq.=6MHz, Sampling freq. =</a:t>
            </a:r>
            <a:r>
              <a:rPr lang="en-US" sz="1800" dirty="0" smtClean="0">
                <a:sym typeface="Wingdings" panose="05000000000000000000" pitchFamily="2" charset="2"/>
              </a:rPr>
              <a:t>160MHz</a:t>
            </a:r>
            <a:endParaRPr lang="en-US" sz="18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WUR with in-phase only (single </a:t>
            </a:r>
            <a:r>
              <a:rPr lang="en-US" sz="1800" dirty="0" err="1">
                <a:sym typeface="Wingdings" panose="05000000000000000000" pitchFamily="2" charset="2"/>
              </a:rPr>
              <a:t>rx</a:t>
            </a:r>
            <a:r>
              <a:rPr lang="en-US" sz="1800" dirty="0">
                <a:sym typeface="Wingdings" panose="05000000000000000000" pitchFamily="2" charset="2"/>
              </a:rPr>
              <a:t> chain) unless indicated </a:t>
            </a:r>
            <a:r>
              <a:rPr lang="en-US" sz="1800" dirty="0" smtClean="0">
                <a:sym typeface="Wingdings" panose="05000000000000000000" pitchFamily="2" charset="2"/>
              </a:rPr>
              <a:t>as both </a:t>
            </a:r>
            <a:r>
              <a:rPr lang="en-US" sz="1800" dirty="0">
                <a:sym typeface="Wingdings" panose="05000000000000000000" pitchFamily="2" charset="2"/>
              </a:rPr>
              <a:t>I/Q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Channels: AWGN, Channel D and B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Phase noise model [</a:t>
            </a:r>
            <a:r>
              <a:rPr lang="en-US" sz="1800" dirty="0" smtClean="0">
                <a:sym typeface="Wingdings" panose="05000000000000000000" pitchFamily="2" charset="2"/>
              </a:rPr>
              <a:t>11-17/326r0]</a:t>
            </a:r>
            <a:endParaRPr lang="en-US" sz="18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Power consumption of LO: 20 </a:t>
            </a:r>
            <a:r>
              <a:rPr lang="en-US" sz="1800" dirty="0" err="1">
                <a:sym typeface="Wingdings" panose="05000000000000000000" pitchFamily="2" charset="2"/>
              </a:rPr>
              <a:t>uW</a:t>
            </a:r>
            <a:r>
              <a:rPr lang="en-US" sz="1800" dirty="0">
                <a:sym typeface="Wingdings" panose="05000000000000000000" pitchFamily="2" charset="2"/>
              </a:rPr>
              <a:t>, 75 </a:t>
            </a:r>
            <a:r>
              <a:rPr lang="en-US" sz="1800" dirty="0" err="1">
                <a:sym typeface="Wingdings" panose="05000000000000000000" pitchFamily="2" charset="2"/>
              </a:rPr>
              <a:t>uW</a:t>
            </a:r>
            <a:r>
              <a:rPr lang="en-US" sz="1800" dirty="0">
                <a:sym typeface="Wingdings" panose="05000000000000000000" pitchFamily="2" charset="2"/>
              </a:rPr>
              <a:t>, 1mW, no phase </a:t>
            </a:r>
            <a:r>
              <a:rPr lang="en-US" sz="1800" dirty="0" smtClean="0">
                <a:sym typeface="Wingdings" panose="05000000000000000000" pitchFamily="2" charset="2"/>
              </a:rPr>
              <a:t>noise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Worse phase noise as power consumption decreases (see backup slides)</a:t>
            </a:r>
            <a:endParaRPr lang="en-US" sz="18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2.4 GHz band operation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ACI: +16 dB higher than the received </a:t>
            </a:r>
            <a:r>
              <a:rPr lang="en-US" sz="1800" dirty="0" smtClean="0">
                <a:sym typeface="Wingdings" panose="05000000000000000000" pitchFamily="2" charset="2"/>
              </a:rPr>
              <a:t>signal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(</a:t>
            </a:r>
            <a:r>
              <a:rPr lang="en-US" sz="1800" dirty="0">
                <a:sym typeface="Wingdings" panose="05000000000000000000" pitchFamily="2" charset="2"/>
              </a:rPr>
              <a:t>1) 25 MHz and (2) 20 MHz </a:t>
            </a:r>
            <a:r>
              <a:rPr lang="en-US" sz="1800" dirty="0" smtClean="0">
                <a:sym typeface="Wingdings" panose="05000000000000000000" pitchFamily="2" charset="2"/>
              </a:rPr>
              <a:t>(3) 16 MHz (4) 12 MHz separated</a:t>
            </a:r>
            <a:endParaRPr lang="en-US" sz="18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SNR </a:t>
            </a:r>
            <a:r>
              <a:rPr lang="en-US" sz="1800" dirty="0">
                <a:sym typeface="Wingdings" panose="05000000000000000000" pitchFamily="2" charset="2"/>
              </a:rPr>
              <a:t>is measured after the 4 MHz LPF and 4 MHz </a:t>
            </a:r>
            <a:r>
              <a:rPr lang="en-US" sz="1800" dirty="0" smtClean="0">
                <a:sym typeface="Wingdings" panose="05000000000000000000" pitchFamily="2" charset="2"/>
              </a:rPr>
              <a:t>sampling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Measured PER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8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Coding ½ with Phase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AWGN, Channel D and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Performance degradation is ~ 0.5dB compared to the no phase noise </a:t>
            </a:r>
            <a:r>
              <a:rPr lang="en-US" sz="1800" dirty="0" smtClean="0"/>
              <a:t>case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77" y="3048000"/>
            <a:ext cx="3429000" cy="25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446529" cy="25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61138"/>
            <a:ext cx="3429001" cy="25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Coding ¼ with Phase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AWGN, Channel D and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Performance degradation is ~ 0.5dB compared to the no phase noise case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903" y="3050900"/>
            <a:ext cx="3425703" cy="2567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099" y="3050900"/>
            <a:ext cx="3425701" cy="256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567" y="3052901"/>
            <a:ext cx="3423033" cy="25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Coding 1/2, Phase Noise,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 </a:t>
            </a:r>
            <a:r>
              <a:rPr lang="en-US" dirty="0"/>
              <a:t>+16dB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AWGN, Channel D and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ACI +16dB higher than the received signal, 25 MHz 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Performance degradation ~ 1dB compared to the no ACI cases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04" y="3429000"/>
            <a:ext cx="3425133" cy="256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25133" cy="256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25" y="3429000"/>
            <a:ext cx="3425131" cy="256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Coding 1/4, Phase Noise,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 </a:t>
            </a:r>
            <a:r>
              <a:rPr lang="en-US" dirty="0"/>
              <a:t>+16dB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AWGN, Channel D and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ACI +16dB higher than the received signal, 25 MHz 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Performance degradation ~ 0.5 dB compared to the no ACI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98701"/>
            <a:ext cx="3428998" cy="257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398700"/>
            <a:ext cx="3456125" cy="25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77" y="3398702"/>
            <a:ext cx="3429000" cy="257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Code ¼ with Phase Noise and </a:t>
            </a:r>
            <a:r>
              <a:rPr lang="en-US" dirty="0" smtClean="0"/>
              <a:t>ACI +</a:t>
            </a:r>
            <a:r>
              <a:rPr lang="en-US" dirty="0"/>
              <a:t>16dB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AWGN, Channel D and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 (Intel Corporation)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2017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93346"/>
            <a:ext cx="4656083" cy="34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789975"/>
            <a:ext cx="4730696" cy="35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5528769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AWGN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2871" y="5029200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797" y="4581099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7232" y="5506813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AWGN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4703" y="5007244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3629" y="4559143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Ch</a:t>
            </a:r>
            <a:r>
              <a:rPr lang="en-US" sz="1050" dirty="0">
                <a:solidFill>
                  <a:schemeClr val="tx1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9674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18070</TotalTime>
  <Words>2017</Words>
  <Application>Microsoft Office PowerPoint</Application>
  <PresentationFormat>On-screen Show (4:3)</PresentationFormat>
  <Paragraphs>276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MS Gothic</vt:lpstr>
      <vt:lpstr>Arial</vt:lpstr>
      <vt:lpstr>Times New Roman</vt:lpstr>
      <vt:lpstr>Wingdings</vt:lpstr>
      <vt:lpstr>Office Theme</vt:lpstr>
      <vt:lpstr>Document</vt:lpstr>
      <vt:lpstr>WUR PHY Performance Study with  Phase Noise and ACI</vt:lpstr>
      <vt:lpstr>Abstract</vt:lpstr>
      <vt:lpstr>Tx Setup</vt:lpstr>
      <vt:lpstr>Rx Setup</vt:lpstr>
      <vt:lpstr>Manchester Coding ½ with Phase Noise</vt:lpstr>
      <vt:lpstr>Manchester Coding ¼ with Phase Noise</vt:lpstr>
      <vt:lpstr>Manchester Coding 1/2, Phase Noise,  ACI +16dB</vt:lpstr>
      <vt:lpstr>Manchester Coding 1/4, Phase Noise,  ACI +16dB</vt:lpstr>
      <vt:lpstr>Manchester Code ¼ with Phase Noise and ACI +16dB</vt:lpstr>
      <vt:lpstr>Manchester Code ½ and Manchester Code ¼</vt:lpstr>
      <vt:lpstr>ACI Separation (25 MHz versus 20 MHz)</vt:lpstr>
      <vt:lpstr>ACI Separation (less than 20 MHz)</vt:lpstr>
      <vt:lpstr>Comparison between Manchester Code ¼ and Manchester Code ½ + BCC (soft decision)</vt:lpstr>
      <vt:lpstr>Comparison between Manchester Code ¼ and Manchester Code ½ + BCC (hard decision)</vt:lpstr>
      <vt:lpstr>Comparison between In-phase only and both I/Q WURx </vt:lpstr>
      <vt:lpstr>Performance Comparison between  MR (main radio) and WUR</vt:lpstr>
      <vt:lpstr>Summary and Conclusions</vt:lpstr>
      <vt:lpstr>Backup</vt:lpstr>
      <vt:lpstr>Finding the Constant c for a Given LO Power Consumption</vt:lpstr>
      <vt:lpstr>Example 2: Pmin=20 µW</vt:lpstr>
      <vt:lpstr>Example 3: Pmin=1mW</vt:lpstr>
      <vt:lpstr>Discrete Time Phase Noise Model  of White Frequency Noise [2]</vt:lpstr>
      <vt:lpstr>Proposed 802.11ba Phase Noise Model</vt:lpstr>
      <vt:lpstr>TGn Phase Noise Model [11-04/224r1]</vt:lpstr>
      <vt:lpstr>Phase Noise Profile of a Ring Oscillator [2]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lastModifiedBy>Park, Minyoung</cp:lastModifiedBy>
  <cp:revision>480</cp:revision>
  <cp:lastPrinted>1601-01-01T00:00:00Z</cp:lastPrinted>
  <dcterms:created xsi:type="dcterms:W3CDTF">2015-10-31T00:33:08Z</dcterms:created>
  <dcterms:modified xsi:type="dcterms:W3CDTF">2017-05-03T23:38:01Z</dcterms:modified>
</cp:coreProperties>
</file>