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83" r:id="rId2"/>
    <p:sldId id="664" r:id="rId3"/>
    <p:sldId id="669" r:id="rId4"/>
    <p:sldId id="670" r:id="rId5"/>
    <p:sldId id="671" r:id="rId6"/>
    <p:sldId id="672" r:id="rId7"/>
    <p:sldId id="666" r:id="rId8"/>
    <p:sldId id="667" r:id="rId9"/>
    <p:sldId id="675" r:id="rId10"/>
    <p:sldId id="676" r:id="rId11"/>
    <p:sldId id="665" r:id="rId12"/>
    <p:sldId id="647" r:id="rId13"/>
    <p:sldId id="673" r:id="rId14"/>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0" autoAdjust="0"/>
    <p:restoredTop sz="95034" autoAdjust="0"/>
  </p:normalViewPr>
  <p:slideViewPr>
    <p:cSldViewPr>
      <p:cViewPr varScale="1">
        <p:scale>
          <a:sx n="92" d="100"/>
          <a:sy n="92" d="100"/>
        </p:scale>
        <p:origin x="121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3" d="100"/>
          <a:sy n="123" d="100"/>
        </p:scale>
        <p:origin x="186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t>May 2017</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550" y="333375"/>
            <a:ext cx="3282950" cy="276225"/>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802.11-17/0655r4</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altLang="ko-KR" dirty="0"/>
              <a:t>May 2017</a:t>
            </a:r>
          </a:p>
        </p:txBody>
      </p:sp>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smtClean="0">
                <a:solidFill>
                  <a:schemeClr val="tx1"/>
                </a:solidFill>
                <a:ea typeface="굴림" panose="020B0600000101010101" pitchFamily="50" charset="-127"/>
              </a:rPr>
              <a:t>OOK Signal Bandwidth for WUR</a:t>
            </a:r>
            <a:endParaRPr lang="en-US" altLang="ko-KR"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smtClean="0">
                <a:ea typeface="굴림" panose="020B0600000101010101" pitchFamily="50" charset="-127"/>
              </a:rPr>
              <a:t>Date:</a:t>
            </a:r>
            <a:r>
              <a:rPr lang="en-US" altLang="ko-KR" sz="2000" b="0" smtClean="0">
                <a:ea typeface="굴림" panose="020B0600000101010101" pitchFamily="50" charset="-127"/>
              </a:rPr>
              <a:t> 2017-05-08</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nvGraphicFramePr>
        <p:xfrm>
          <a:off x="762000" y="2895600"/>
          <a:ext cx="7620000" cy="2895599"/>
        </p:xfrm>
        <a:graphic>
          <a:graphicData uri="http://schemas.openxmlformats.org/drawingml/2006/table">
            <a:tbl>
              <a:tblPr/>
              <a:tblGrid>
                <a:gridCol w="1524000"/>
                <a:gridCol w="1203325"/>
                <a:gridCol w="1684338"/>
                <a:gridCol w="1363662"/>
                <a:gridCol w="1844675"/>
              </a:tblGrid>
              <a:tr h="75731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Eunsung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19, Yangjae-daero 11gil, Seocho-gu,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HanGyu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mtClean="0">
                <a:ea typeface="굴림" panose="020B0600000101010101" pitchFamily="50" charset="-127"/>
              </a:rPr>
              <a:t>Motion</a:t>
            </a:r>
            <a:endParaRPr lang="ko-KR" altLang="en-US" smtClean="0">
              <a:ea typeface="굴림" panose="020B0600000101010101" pitchFamily="50" charset="-127"/>
            </a:endParaRPr>
          </a:p>
        </p:txBody>
      </p:sp>
      <p:sp>
        <p:nvSpPr>
          <p:cNvPr id="15363" name="내용 개체 틀 2"/>
          <p:cNvSpPr>
            <a:spLocks noGrp="1"/>
          </p:cNvSpPr>
          <p:nvPr>
            <p:ph idx="1"/>
          </p:nvPr>
        </p:nvSpPr>
        <p:spPr/>
        <p:txBody>
          <a:bodyPr/>
          <a:lstStyle/>
          <a:p>
            <a:r>
              <a:rPr lang="en-US" altLang="ko-KR" dirty="0" smtClean="0">
                <a:ea typeface="굴림" panose="020B0600000101010101" pitchFamily="50" charset="-127"/>
              </a:rPr>
              <a:t>Move to change the 11ba SFD as follows</a:t>
            </a:r>
          </a:p>
          <a:p>
            <a:pPr lvl="1"/>
            <a:r>
              <a:rPr lang="en-US" altLang="ko-KR" dirty="0" smtClean="0">
                <a:ea typeface="굴림" panose="020B0600000101010101" pitchFamily="50" charset="-127"/>
              </a:rPr>
              <a:t>R.3.3.B: </a:t>
            </a:r>
            <a:r>
              <a:rPr lang="en-US" altLang="ko-KR" u="sng" dirty="0" smtClean="0">
                <a:ea typeface="굴림" panose="020B0600000101010101" pitchFamily="50" charset="-127"/>
              </a:rPr>
              <a:t>For one method of the transmission of a wake-up packet using one sub-band, t</a:t>
            </a:r>
            <a:r>
              <a:rPr lang="en-US" altLang="ko-KR" strike="sngStrike" dirty="0" smtClean="0">
                <a:ea typeface="굴림" panose="020B0600000101010101" pitchFamily="50" charset="-127"/>
              </a:rPr>
              <a:t>T</a:t>
            </a:r>
            <a:r>
              <a:rPr lang="en-US" altLang="ko-KR" dirty="0" smtClean="0">
                <a:ea typeface="굴림" panose="020B0600000101010101" pitchFamily="50" charset="-127"/>
              </a:rPr>
              <a:t>he OOK waveform of wake-up packet is generated by populating </a:t>
            </a:r>
            <a:r>
              <a:rPr lang="en-US" altLang="ko-KR" u="sng" dirty="0" smtClean="0">
                <a:ea typeface="굴림" panose="020B0600000101010101" pitchFamily="50" charset="-127"/>
              </a:rPr>
              <a:t>contiguous thirteen </a:t>
            </a:r>
            <a:r>
              <a:rPr lang="en-US" altLang="ko-KR" strike="sngStrike" dirty="0" smtClean="0">
                <a:ea typeface="굴림" panose="020B0600000101010101" pitchFamily="50" charset="-127"/>
              </a:rPr>
              <a:t>TBD number of </a:t>
            </a:r>
            <a:r>
              <a:rPr lang="en-US" altLang="ko-KR" dirty="0" smtClean="0">
                <a:ea typeface="굴림" panose="020B0600000101010101" pitchFamily="50" charset="-127"/>
              </a:rPr>
              <a:t>802.11 OFDM subcarriers </a:t>
            </a:r>
            <a:r>
              <a:rPr lang="en-US" altLang="ko-KR" u="sng" dirty="0" smtClean="0">
                <a:ea typeface="굴림" panose="020B0600000101010101" pitchFamily="50" charset="-127"/>
              </a:rPr>
              <a:t>(excluding DC if DC is part of thirteen subcarriers) with the subcarrier spacing of 312.5KHz</a:t>
            </a:r>
          </a:p>
          <a:p>
            <a:pPr lvl="2"/>
            <a:r>
              <a:rPr lang="en-US" altLang="ko-KR" dirty="0" smtClean="0">
                <a:ea typeface="굴림" panose="020B0600000101010101" pitchFamily="50" charset="-127"/>
              </a:rPr>
              <a:t>The WUR preamble part is TBD</a:t>
            </a:r>
          </a:p>
          <a:p>
            <a:pPr lvl="2"/>
            <a:r>
              <a:rPr lang="en-US" altLang="ko-KR" dirty="0" smtClean="0">
                <a:ea typeface="굴림" panose="020B0600000101010101" pitchFamily="50" charset="-127"/>
              </a:rPr>
              <a:t>The operation in DFS channel is TBD</a:t>
            </a:r>
          </a:p>
          <a:p>
            <a:pPr lvl="2"/>
            <a:r>
              <a:rPr lang="en-US" altLang="ko-KR" u="sng" dirty="0" smtClean="0">
                <a:ea typeface="굴림" panose="020B0600000101010101" pitchFamily="50" charset="-127"/>
              </a:rPr>
              <a:t>Subcarrier indices are TBD</a:t>
            </a:r>
          </a:p>
          <a:p>
            <a:pPr lvl="2"/>
            <a:r>
              <a:rPr lang="en-US" altLang="ko-KR" u="sng" dirty="0" smtClean="0">
                <a:ea typeface="굴림" panose="020B0600000101010101" pitchFamily="50" charset="-127"/>
              </a:rPr>
              <a:t>Coefficients are TBD (TBD coefficients are not equal to zero)</a:t>
            </a:r>
          </a:p>
          <a:p>
            <a:r>
              <a:rPr lang="en-US" altLang="ko-KR" dirty="0" smtClean="0">
                <a:ea typeface="굴림" panose="020B0600000101010101" pitchFamily="50" charset="-127"/>
              </a:rPr>
              <a:t>Move : </a:t>
            </a:r>
            <a:r>
              <a:rPr lang="en-US" altLang="ko-KR" dirty="0" err="1" smtClean="0">
                <a:ea typeface="굴림" panose="020B0600000101010101" pitchFamily="50" charset="-127"/>
              </a:rPr>
              <a:t>Eunsung</a:t>
            </a:r>
            <a:r>
              <a:rPr lang="en-US" altLang="ko-KR" dirty="0" smtClean="0">
                <a:ea typeface="굴림" panose="020B0600000101010101" pitchFamily="50" charset="-127"/>
              </a:rPr>
              <a:t> Park</a:t>
            </a:r>
          </a:p>
          <a:p>
            <a:r>
              <a:rPr lang="en-US" altLang="ko-KR" dirty="0" smtClean="0">
                <a:ea typeface="굴림" panose="020B0600000101010101" pitchFamily="50" charset="-127"/>
              </a:rPr>
              <a:t>Second : </a:t>
            </a:r>
            <a:r>
              <a:rPr lang="en-US" altLang="ko-KR" dirty="0" err="1" smtClean="0">
                <a:ea typeface="굴림" panose="020B0600000101010101" pitchFamily="50" charset="-127"/>
              </a:rPr>
              <a:t>Jinsoo</a:t>
            </a:r>
            <a:r>
              <a:rPr lang="en-US" altLang="ko-KR" dirty="0" smtClean="0">
                <a:ea typeface="굴림" panose="020B0600000101010101" pitchFamily="50" charset="-127"/>
              </a:rPr>
              <a:t> Choi</a:t>
            </a:r>
          </a:p>
          <a:p>
            <a:r>
              <a:rPr lang="en-US" altLang="ko-KR" dirty="0" smtClean="0">
                <a:ea typeface="굴림" panose="020B0600000101010101" pitchFamily="50" charset="-127"/>
              </a:rPr>
              <a:t>Y/N/A </a:t>
            </a:r>
            <a:r>
              <a:rPr lang="en-US" altLang="ko-KR" smtClean="0">
                <a:ea typeface="굴림" panose="020B0600000101010101" pitchFamily="50" charset="-127"/>
              </a:rPr>
              <a:t>: 25/11/24</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536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r>
              <a:rPr kumimoji="0" lang="en-US" altLang="ko-KR" smtClean="0"/>
              <a:t>Slide </a:t>
            </a:r>
            <a:fld id="{A148C353-901D-4A5B-B6BA-3DAC4C1AB988}" type="slidenum">
              <a:rPr kumimoji="0" lang="en-US" altLang="ko-KR" smtClean="0"/>
              <a:pPr/>
              <a:t>10</a:t>
            </a:fld>
            <a:endParaRPr kumimoji="0" lang="en-US" altLang="ko-KR" smtClean="0"/>
          </a:p>
        </p:txBody>
      </p:sp>
    </p:spTree>
    <p:extLst>
      <p:ext uri="{BB962C8B-B14F-4D97-AF65-F5344CB8AC3E}">
        <p14:creationId xmlns:p14="http://schemas.microsoft.com/office/powerpoint/2010/main" val="1895860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title"/>
          </p:nvPr>
        </p:nvSpPr>
        <p:spPr/>
        <p:txBody>
          <a:bodyPr/>
          <a:lstStyle/>
          <a:p>
            <a:r>
              <a:rPr lang="en-US" altLang="ko-KR" smtClean="0">
                <a:ea typeface="굴림" panose="020B0600000101010101" pitchFamily="50" charset="-127"/>
              </a:rPr>
              <a:t>References</a:t>
            </a:r>
            <a:endParaRPr lang="ko-KR" altLang="en-US" smtClean="0">
              <a:ea typeface="굴림" panose="020B0600000101010101" pitchFamily="50" charset="-127"/>
            </a:endParaRPr>
          </a:p>
        </p:txBody>
      </p:sp>
      <p:sp>
        <p:nvSpPr>
          <p:cNvPr id="16387" name="내용 개체 틀 2"/>
          <p:cNvSpPr>
            <a:spLocks noGrp="1"/>
          </p:cNvSpPr>
          <p:nvPr>
            <p:ph idx="1"/>
          </p:nvPr>
        </p:nvSpPr>
        <p:spPr/>
        <p:txBody>
          <a:bodyPr/>
          <a:lstStyle/>
          <a:p>
            <a:pPr marL="0" indent="0">
              <a:buFontTx/>
              <a:buNone/>
            </a:pPr>
            <a:r>
              <a:rPr lang="en-US" altLang="ko-KR" sz="2000" smtClean="0">
                <a:ea typeface="굴림" panose="020B0600000101010101" pitchFamily="50" charset="-127"/>
              </a:rPr>
              <a:t>[1] IEEE 802.11-17/0351r0 Effect of Bandwidth and Sampling Rate on Performance</a:t>
            </a:r>
          </a:p>
          <a:p>
            <a:pPr marL="0" indent="0">
              <a:buFontTx/>
              <a:buNone/>
            </a:pPr>
            <a:r>
              <a:rPr lang="en-US" altLang="ko-KR" sz="2000" smtClean="0">
                <a:ea typeface="굴림" panose="020B0600000101010101" pitchFamily="50" charset="-127"/>
              </a:rPr>
              <a:t>[2] IEEE 802.11-17/0432r0 Receiver Architecture, Operational Channels, Power Consumption and Frequency Offset for 11ba</a:t>
            </a:r>
          </a:p>
          <a:p>
            <a:pPr marL="0" indent="0">
              <a:buFontTx/>
              <a:buNone/>
            </a:pPr>
            <a:r>
              <a:rPr lang="en-US" altLang="ko-KR" sz="2000" smtClean="0">
                <a:ea typeface="굴림" panose="020B0600000101010101" pitchFamily="50" charset="-127"/>
              </a:rPr>
              <a:t>[3] IEEE 802.11-17/0188r4 Simulation Scenario and Evaluation Methodology</a:t>
            </a:r>
          </a:p>
          <a:p>
            <a:pPr marL="0" indent="0">
              <a:buFontTx/>
              <a:buNone/>
            </a:pPr>
            <a:r>
              <a:rPr lang="en-US" altLang="ko-KR" sz="2000" smtClean="0">
                <a:ea typeface="굴림" panose="020B0600000101010101" pitchFamily="50" charset="-127"/>
              </a:rPr>
              <a:t>[4] IEEE 802.11-17/0326r0 WUR Phase Noise Model Follow-Up</a:t>
            </a:r>
          </a:p>
          <a:p>
            <a:pPr marL="0" indent="0">
              <a:buFontTx/>
              <a:buNone/>
            </a:pPr>
            <a:r>
              <a:rPr lang="en-US" altLang="ko-KR" sz="2000" smtClean="0">
                <a:ea typeface="굴림" panose="020B0600000101010101" pitchFamily="50" charset="-127"/>
              </a:rPr>
              <a:t>[5] IEEE 802.11-17/0365r0 Regulations and Noise Figure - Impact on SNR</a:t>
            </a:r>
          </a:p>
          <a:p>
            <a:pPr marL="0" indent="0">
              <a:buFontTx/>
              <a:buNone/>
            </a:pPr>
            <a:r>
              <a:rPr lang="en-US" altLang="ko-KR" sz="2000" smtClean="0">
                <a:ea typeface="굴림" panose="020B0600000101010101" pitchFamily="50" charset="-127"/>
              </a:rPr>
              <a:t>[6] IEEE 802.11-17/0377r0 False Radar Pulse Detection on WUR Signal</a:t>
            </a: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6390"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B7F18709-4FE3-4A0A-A660-4410EFE5C2AB}" type="slidenum">
              <a:rPr lang="en-US" altLang="ko-KR" sz="1200" b="0" smtClean="0"/>
              <a:pPr>
                <a:spcBef>
                  <a:spcPct val="0"/>
                </a:spcBef>
                <a:buFontTx/>
                <a:buNone/>
              </a:pPr>
              <a:t>11</a:t>
            </a:fld>
            <a:endParaRPr lang="en-US" altLang="ko-KR" sz="1200" b="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1"/>
          <p:cNvSpPr>
            <a:spLocks noGrp="1"/>
          </p:cNvSpPr>
          <p:nvPr>
            <p:ph type="ctrTitle"/>
          </p:nvPr>
        </p:nvSpPr>
        <p:spPr/>
        <p:txBody>
          <a:bodyPr/>
          <a:lstStyle/>
          <a:p>
            <a:r>
              <a:rPr lang="en-US" altLang="ko-KR" smtClean="0">
                <a:ea typeface="굴림" panose="020B0600000101010101" pitchFamily="50" charset="-127"/>
              </a:rPr>
              <a:t>Appendix</a:t>
            </a:r>
            <a:endParaRPr lang="ko-KR" altLang="en-US" smtClean="0">
              <a:ea typeface="굴림" panose="020B0600000101010101" pitchFamily="50" charset="-127"/>
            </a:endParaRPr>
          </a:p>
        </p:txBody>
      </p:sp>
      <p:sp>
        <p:nvSpPr>
          <p:cNvPr id="17411" name="부제목 2"/>
          <p:cNvSpPr>
            <a:spLocks noGrp="1"/>
          </p:cNvSpPr>
          <p:nvPr>
            <p:ph type="subTitle" idx="1"/>
          </p:nvPr>
        </p:nvSpPr>
        <p:spPr/>
        <p:txBody>
          <a:bodyPr/>
          <a:lstStyle/>
          <a:p>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7414"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674AA598-24E1-4708-8896-1293BB7A9C0B}" type="slidenum">
              <a:rPr lang="en-US" altLang="ko-KR" sz="1200" b="0" smtClean="0"/>
              <a:pPr>
                <a:spcBef>
                  <a:spcPct val="0"/>
                </a:spcBef>
                <a:buFontTx/>
                <a:buNone/>
              </a:pPr>
              <a:t>12</a:t>
            </a:fld>
            <a:endParaRPr lang="en-US" altLang="ko-KR"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제목 1"/>
          <p:cNvSpPr>
            <a:spLocks noGrp="1"/>
          </p:cNvSpPr>
          <p:nvPr>
            <p:ph type="title"/>
          </p:nvPr>
        </p:nvSpPr>
        <p:spPr/>
        <p:txBody>
          <a:bodyPr/>
          <a:lstStyle/>
          <a:p>
            <a:r>
              <a:rPr lang="en-US" altLang="ko-KR" smtClean="0">
                <a:ea typeface="굴림" panose="020B0600000101010101" pitchFamily="50" charset="-127"/>
              </a:rPr>
              <a:t>Simulation Results</a:t>
            </a:r>
            <a:endParaRPr lang="ko-KR" altLang="en-US" smtClean="0">
              <a:ea typeface="굴림" panose="020B0600000101010101" pitchFamily="50" charset="-127"/>
            </a:endParaRPr>
          </a:p>
        </p:txBody>
      </p:sp>
      <p:sp>
        <p:nvSpPr>
          <p:cNvPr id="18435" name="내용 개체 틀 2"/>
          <p:cNvSpPr>
            <a:spLocks noGrp="1"/>
          </p:cNvSpPr>
          <p:nvPr>
            <p:ph idx="1"/>
          </p:nvPr>
        </p:nvSpPr>
        <p:spPr/>
        <p:txBody>
          <a:bodyPr/>
          <a:lstStyle/>
          <a:p>
            <a:r>
              <a:rPr lang="en-US" altLang="ko-KR" smtClean="0">
                <a:ea typeface="굴림" panose="020B0600000101010101" pitchFamily="50" charset="-127"/>
              </a:rPr>
              <a:t>PER performance with the sampling rate of 5MHz</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8438"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B2910C07-E3BA-429A-86E8-2CC77D02716E}" type="slidenum">
              <a:rPr lang="en-US" altLang="ko-KR" sz="1200" b="0" smtClean="0"/>
              <a:pPr>
                <a:spcBef>
                  <a:spcPct val="0"/>
                </a:spcBef>
                <a:buFontTx/>
                <a:buNone/>
              </a:pPr>
              <a:t>13</a:t>
            </a:fld>
            <a:endParaRPr lang="en-US" altLang="ko-KR" sz="1200" b="0" smtClean="0"/>
          </a:p>
        </p:txBody>
      </p:sp>
      <p:pic>
        <p:nvPicPr>
          <p:cNvPr id="18439" name="그림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2138" y="2438400"/>
            <a:ext cx="3914775"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그림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14850" y="2438400"/>
            <a:ext cx="3916363" cy="294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1" name="TextBox 5"/>
          <p:cNvSpPr txBox="1">
            <a:spLocks noChangeArrowheads="1"/>
          </p:cNvSpPr>
          <p:nvPr/>
        </p:nvSpPr>
        <p:spPr bwMode="auto">
          <a:xfrm>
            <a:off x="2311400" y="5411788"/>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TGnD</a:t>
            </a:r>
            <a:endParaRPr lang="ko-KR" altLang="en-US" sz="1200" b="0"/>
          </a:p>
        </p:txBody>
      </p:sp>
      <p:sp>
        <p:nvSpPr>
          <p:cNvPr id="18442" name="TextBox 9"/>
          <p:cNvSpPr txBox="1">
            <a:spLocks noChangeArrowheads="1"/>
          </p:cNvSpPr>
          <p:nvPr/>
        </p:nvSpPr>
        <p:spPr bwMode="auto">
          <a:xfrm>
            <a:off x="6121400" y="5410200"/>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UMi NLoS</a:t>
            </a:r>
            <a:endParaRPr lang="ko-KR" altLang="en-US" sz="12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p:txBody>
          <a:bodyPr/>
          <a:lstStyle/>
          <a:p>
            <a:r>
              <a:rPr lang="en-US" altLang="ko-KR" smtClean="0">
                <a:ea typeface="굴림" panose="020B0600000101010101" pitchFamily="50" charset="-127"/>
              </a:rPr>
              <a:t>Introduction</a:t>
            </a:r>
            <a:endParaRPr lang="ko-KR" altLang="en-US" smtClean="0">
              <a:ea typeface="굴림" panose="020B0600000101010101" pitchFamily="50" charset="-127"/>
            </a:endParaRPr>
          </a:p>
        </p:txBody>
      </p:sp>
      <p:sp>
        <p:nvSpPr>
          <p:cNvPr id="8195" name="내용 개체 틀 2"/>
          <p:cNvSpPr>
            <a:spLocks noGrp="1"/>
          </p:cNvSpPr>
          <p:nvPr>
            <p:ph idx="1"/>
          </p:nvPr>
        </p:nvSpPr>
        <p:spPr/>
        <p:txBody>
          <a:bodyPr/>
          <a:lstStyle/>
          <a:p>
            <a:r>
              <a:rPr lang="en-US" altLang="ko-KR" sz="1800" smtClean="0">
                <a:ea typeface="굴림" panose="020B0600000101010101" pitchFamily="50" charset="-127"/>
              </a:rPr>
              <a:t>As shown in [1][2], it is advisable that WUR uses a narrow signal bandwidth given both the performance and the power consumption</a:t>
            </a:r>
          </a:p>
          <a:p>
            <a:pPr lvl="1"/>
            <a:r>
              <a:rPr lang="en-US" altLang="ko-KR" sz="1600" smtClean="0">
                <a:ea typeface="굴림" panose="020B0600000101010101" pitchFamily="50" charset="-127"/>
              </a:rPr>
              <a:t>In [1], it was verified that the performance is affected by the sampling rate and is degraded when the signal bandwidth is lower than the sampling rate which may be low in order to reduce the power consumption</a:t>
            </a:r>
          </a:p>
          <a:p>
            <a:pPr lvl="1"/>
            <a:r>
              <a:rPr lang="en-US" altLang="ko-KR" sz="1600" smtClean="0">
                <a:ea typeface="굴림" panose="020B0600000101010101" pitchFamily="50" charset="-127"/>
              </a:rPr>
              <a:t>In [2], it was also shown that the power consumption of ADC is related to the signal bandwidth, i.e., the narrower signal bandwidth, the less power consumption of ADC</a:t>
            </a:r>
          </a:p>
          <a:p>
            <a:r>
              <a:rPr lang="en-US" altLang="ko-KR" sz="1800" smtClean="0">
                <a:ea typeface="굴림" panose="020B0600000101010101" pitchFamily="50" charset="-127"/>
              </a:rPr>
              <a:t>Thus, by taking into account several narrow signal bandwidths (such as 1, 2, 3, 4 and 5MHz), we investigate the PER performance and compare it with the L-SIG performance to provide insight on the signal bandwidth WUR should use</a:t>
            </a:r>
          </a:p>
          <a:p>
            <a:pPr lvl="1"/>
            <a:r>
              <a:rPr lang="en-US" altLang="ko-KR" sz="1600" smtClean="0">
                <a:ea typeface="굴림" panose="020B0600000101010101" pitchFamily="50" charset="-127"/>
              </a:rPr>
              <a:t>WUR receiver noise figure is 8dB worse than that of the conventional Wi-Fi as shown in [3], and thus the required SNR of WUR at the target PER should be 8dB better than the conventional one to meet the range requirement of 11ba</a:t>
            </a:r>
          </a:p>
          <a:p>
            <a:pPr lvl="1"/>
            <a:endParaRPr lang="ko-KR" altLang="en-US" sz="1600"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8198"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99D4C980-AF30-4A2E-92D6-C75AF8F24FCD}" type="slidenum">
              <a:rPr lang="en-US" altLang="ko-KR" sz="1200" b="0" smtClean="0"/>
              <a:pPr>
                <a:spcBef>
                  <a:spcPct val="0"/>
                </a:spcBef>
                <a:buFontTx/>
                <a:buNone/>
              </a:pPr>
              <a:t>2</a:t>
            </a:fld>
            <a:endParaRPr lang="en-US" altLang="ko-KR"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mtClean="0">
                <a:ea typeface="굴림" panose="020B0600000101010101" pitchFamily="50" charset="-127"/>
              </a:rPr>
              <a:t>Simulation Assumption</a:t>
            </a:r>
            <a:endParaRPr lang="ko-KR" altLang="en-US" smtClean="0">
              <a:ea typeface="굴림" panose="020B0600000101010101" pitchFamily="50" charset="-127"/>
            </a:endParaRPr>
          </a:p>
        </p:txBody>
      </p:sp>
      <p:sp>
        <p:nvSpPr>
          <p:cNvPr id="9219" name="내용 개체 틀 2"/>
          <p:cNvSpPr>
            <a:spLocks noGrp="1"/>
          </p:cNvSpPr>
          <p:nvPr>
            <p:ph idx="1"/>
          </p:nvPr>
        </p:nvSpPr>
        <p:spPr/>
        <p:txBody>
          <a:bodyPr/>
          <a:lstStyle/>
          <a:p>
            <a:r>
              <a:rPr lang="en-US" altLang="ko-KR" sz="1800" smtClean="0">
                <a:ea typeface="굴림" panose="020B0600000101010101" pitchFamily="50" charset="-127"/>
              </a:rPr>
              <a:t>3, 6, 10, 13 and 16 subcarriers are used for a symbol computation of signal bandwidths of 1, 2, 3, 4 and 5MHz, respectively</a:t>
            </a:r>
          </a:p>
          <a:p>
            <a:pPr lvl="1"/>
            <a:r>
              <a:rPr lang="en-US" altLang="ko-KR" sz="1600" smtClean="0">
                <a:ea typeface="굴림" panose="020B0600000101010101" pitchFamily="50" charset="-127"/>
              </a:rPr>
              <a:t>A sequences mapped to available subcarriers are optimized in terms of the PAPR</a:t>
            </a:r>
          </a:p>
          <a:p>
            <a:r>
              <a:rPr lang="en-US" altLang="ko-KR" sz="1800" smtClean="0">
                <a:ea typeface="굴림" panose="020B0600000101010101" pitchFamily="50" charset="-127"/>
              </a:rPr>
              <a:t>Payload consists of 48 symbols</a:t>
            </a:r>
          </a:p>
          <a:p>
            <a:pPr lvl="1"/>
            <a:r>
              <a:rPr lang="en-US" altLang="ko-KR" sz="1600" smtClean="0">
                <a:ea typeface="굴림" panose="020B0600000101010101" pitchFamily="50" charset="-127"/>
              </a:rPr>
              <a:t>Each symbol has the data rate of 125Kbps with 8us using the Manchester code</a:t>
            </a:r>
          </a:p>
          <a:p>
            <a:pPr lvl="1"/>
            <a:r>
              <a:rPr lang="en-US" altLang="ko-KR" sz="1600" smtClean="0">
                <a:ea typeface="굴림" panose="020B0600000101010101" pitchFamily="50" charset="-127"/>
              </a:rPr>
              <a:t>If 48 bits are set to the MAC address, PER is equivalent to the miss detection</a:t>
            </a:r>
          </a:p>
          <a:p>
            <a:r>
              <a:rPr lang="en-US" altLang="ko-KR" sz="1800" smtClean="0">
                <a:ea typeface="굴림" panose="020B0600000101010101" pitchFamily="50" charset="-127"/>
              </a:rPr>
              <a:t>CFO [3], Phase noise [4] applied</a:t>
            </a:r>
          </a:p>
          <a:p>
            <a:r>
              <a:rPr lang="en-US" altLang="ko-KR" sz="1800" smtClean="0">
                <a:ea typeface="굴림" panose="020B0600000101010101" pitchFamily="50" charset="-127"/>
              </a:rPr>
              <a:t>No timing error</a:t>
            </a:r>
          </a:p>
          <a:p>
            <a:r>
              <a:rPr lang="en-US" altLang="ko-KR" sz="1800" smtClean="0">
                <a:ea typeface="굴림" panose="020B0600000101010101" pitchFamily="50" charset="-127"/>
              </a:rPr>
              <a:t>Raised cosine filter with roll off factor of 0.2</a:t>
            </a:r>
          </a:p>
          <a:p>
            <a:pPr lvl="1"/>
            <a:r>
              <a:rPr lang="en-US" altLang="ko-KR" sz="1400" smtClean="0">
                <a:ea typeface="굴림" panose="020B0600000101010101" pitchFamily="50" charset="-127"/>
              </a:rPr>
              <a:t>Only the available part (i.e., signal bandwidth) is filtered out</a:t>
            </a:r>
          </a:p>
          <a:p>
            <a:r>
              <a:rPr lang="en-US" altLang="ko-KR" sz="1800" smtClean="0">
                <a:ea typeface="굴림" panose="020B0600000101010101" pitchFamily="50" charset="-127"/>
              </a:rPr>
              <a:t>Sampling rate of 20MHz</a:t>
            </a:r>
          </a:p>
          <a:p>
            <a:r>
              <a:rPr lang="en-US" altLang="ko-KR" sz="1800" smtClean="0">
                <a:ea typeface="굴림" panose="020B0600000101010101" pitchFamily="50" charset="-127"/>
              </a:rPr>
              <a:t>TGnD and UMi NLoS channels in 2.4GHz</a:t>
            </a:r>
          </a:p>
          <a:p>
            <a:r>
              <a:rPr lang="en-US" altLang="ko-KR" sz="1800" smtClean="0">
                <a:ea typeface="굴림" panose="020B0600000101010101" pitchFamily="50" charset="-127"/>
              </a:rPr>
              <a:t>SNR is defined considering 20MHz bandwidth</a:t>
            </a:r>
          </a:p>
          <a:p>
            <a:r>
              <a:rPr lang="en-US" altLang="ko-KR" sz="1800" smtClean="0">
                <a:ea typeface="굴림" panose="020B0600000101010101" pitchFamily="50" charset="-127"/>
              </a:rPr>
              <a:t>L-SIG performance with no CFO, no STO</a:t>
            </a:r>
          </a:p>
          <a:p>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9222"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9E1F9831-EB4D-4838-B714-C7B3E7F926D3}" type="slidenum">
              <a:rPr lang="en-US" altLang="ko-KR" sz="1200" b="0" smtClean="0"/>
              <a:pPr>
                <a:spcBef>
                  <a:spcPct val="0"/>
                </a:spcBef>
                <a:buFontTx/>
                <a:buNone/>
              </a:pPr>
              <a:t>3</a:t>
            </a:fld>
            <a:endParaRPr lang="en-US" altLang="ko-KR"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제목 1"/>
          <p:cNvSpPr>
            <a:spLocks noGrp="1"/>
          </p:cNvSpPr>
          <p:nvPr>
            <p:ph type="title"/>
          </p:nvPr>
        </p:nvSpPr>
        <p:spPr/>
        <p:txBody>
          <a:bodyPr/>
          <a:lstStyle/>
          <a:p>
            <a:r>
              <a:rPr lang="en-US" altLang="ko-KR" smtClean="0">
                <a:ea typeface="굴림" panose="020B0600000101010101" pitchFamily="50" charset="-127"/>
              </a:rPr>
              <a:t>Simulation Results</a:t>
            </a:r>
            <a:endParaRPr lang="ko-KR" altLang="en-US" smtClean="0">
              <a:ea typeface="굴림" panose="020B0600000101010101" pitchFamily="50" charset="-127"/>
            </a:endParaRPr>
          </a:p>
        </p:txBody>
      </p:sp>
      <p:sp>
        <p:nvSpPr>
          <p:cNvPr id="10243" name="내용 개체 틀 2"/>
          <p:cNvSpPr>
            <a:spLocks noGrp="1"/>
          </p:cNvSpPr>
          <p:nvPr>
            <p:ph idx="1"/>
          </p:nvPr>
        </p:nvSpPr>
        <p:spPr/>
        <p:txBody>
          <a:bodyPr/>
          <a:lstStyle/>
          <a:p>
            <a:r>
              <a:rPr lang="en-US" altLang="ko-KR" smtClean="0">
                <a:ea typeface="굴림" panose="020B0600000101010101" pitchFamily="50" charset="-127"/>
              </a:rPr>
              <a:t>PER performance</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024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208F8094-C39D-4410-831A-699D7642AE60}" type="slidenum">
              <a:rPr lang="en-US" altLang="ko-KR" sz="1200" b="0" smtClean="0"/>
              <a:pPr>
                <a:spcBef>
                  <a:spcPct val="0"/>
                </a:spcBef>
                <a:buFontTx/>
                <a:buNone/>
              </a:pPr>
              <a:t>4</a:t>
            </a:fld>
            <a:endParaRPr lang="en-US" altLang="ko-KR" sz="1200" b="0" smtClean="0"/>
          </a:p>
        </p:txBody>
      </p:sp>
      <p:sp>
        <p:nvSpPr>
          <p:cNvPr id="10247" name="TextBox 5"/>
          <p:cNvSpPr txBox="1">
            <a:spLocks noChangeArrowheads="1"/>
          </p:cNvSpPr>
          <p:nvPr/>
        </p:nvSpPr>
        <p:spPr bwMode="auto">
          <a:xfrm>
            <a:off x="2311400" y="5411788"/>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TGnD</a:t>
            </a:r>
            <a:endParaRPr lang="ko-KR" altLang="en-US" sz="1200" b="0"/>
          </a:p>
        </p:txBody>
      </p:sp>
      <p:sp>
        <p:nvSpPr>
          <p:cNvPr id="10248" name="TextBox 9"/>
          <p:cNvSpPr txBox="1">
            <a:spLocks noChangeArrowheads="1"/>
          </p:cNvSpPr>
          <p:nvPr/>
        </p:nvSpPr>
        <p:spPr bwMode="auto">
          <a:xfrm>
            <a:off x="6121400" y="5410200"/>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UMi NLoS</a:t>
            </a:r>
            <a:endParaRPr lang="ko-KR" altLang="en-US" sz="1200" b="0"/>
          </a:p>
        </p:txBody>
      </p:sp>
      <p:pic>
        <p:nvPicPr>
          <p:cNvPr id="10249" name="그림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11675" y="2447925"/>
            <a:ext cx="3916363"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그림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7375" y="2441575"/>
            <a:ext cx="3916363"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1" name="TextBox 1"/>
          <p:cNvSpPr txBox="1">
            <a:spLocks noChangeArrowheads="1"/>
          </p:cNvSpPr>
          <p:nvPr/>
        </p:nvSpPr>
        <p:spPr bwMode="auto">
          <a:xfrm>
            <a:off x="1143000" y="5867400"/>
            <a:ext cx="6781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Note that the performance does not change until the sampling rate of 5MHz at least as shown in Appendix</a:t>
            </a:r>
            <a:endParaRPr lang="ko-KR" altLang="en-US" sz="12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mtClean="0">
                <a:ea typeface="굴림" panose="020B0600000101010101" pitchFamily="50" charset="-127"/>
              </a:rPr>
              <a:t>Discussion</a:t>
            </a:r>
            <a:endParaRPr lang="ko-KR" altLang="en-US" smtClean="0">
              <a:ea typeface="굴림" panose="020B0600000101010101" pitchFamily="50" charset="-127"/>
            </a:endParaRPr>
          </a:p>
        </p:txBody>
      </p:sp>
      <p:sp>
        <p:nvSpPr>
          <p:cNvPr id="11267" name="내용 개체 틀 2"/>
          <p:cNvSpPr>
            <a:spLocks noGrp="1"/>
          </p:cNvSpPr>
          <p:nvPr>
            <p:ph idx="1"/>
          </p:nvPr>
        </p:nvSpPr>
        <p:spPr/>
        <p:txBody>
          <a:bodyPr/>
          <a:lstStyle/>
          <a:p>
            <a:r>
              <a:rPr lang="en-US" altLang="ko-KR" sz="1600" smtClean="0">
                <a:ea typeface="굴림" panose="020B0600000101010101" pitchFamily="50" charset="-127"/>
              </a:rPr>
              <a:t>Assuming the target PER of 1% and 10% for L-SIG and WUR, respectively, the required SNRs are obtained as follows</a:t>
            </a:r>
          </a:p>
          <a:p>
            <a:endParaRPr lang="en-US" altLang="ko-KR" sz="1600" smtClean="0">
              <a:ea typeface="굴림" panose="020B0600000101010101" pitchFamily="50" charset="-127"/>
            </a:endParaRPr>
          </a:p>
          <a:p>
            <a:endParaRPr lang="en-US" altLang="ko-KR" sz="1600" smtClean="0">
              <a:ea typeface="굴림" panose="020B0600000101010101" pitchFamily="50" charset="-127"/>
            </a:endParaRPr>
          </a:p>
          <a:p>
            <a:endParaRPr lang="en-US" altLang="ko-KR" sz="1600" smtClean="0">
              <a:ea typeface="굴림" panose="020B0600000101010101" pitchFamily="50" charset="-127"/>
            </a:endParaRPr>
          </a:p>
          <a:p>
            <a:r>
              <a:rPr lang="en-US" altLang="ko-KR" sz="1600" smtClean="0">
                <a:ea typeface="굴림" panose="020B0600000101010101" pitchFamily="50" charset="-127"/>
              </a:rPr>
              <a:t>If we take the noise figure into account, 3, 4 and 5MHz may be proper options</a:t>
            </a:r>
          </a:p>
          <a:p>
            <a:pPr lvl="1"/>
            <a:r>
              <a:rPr lang="en-US" altLang="ko-KR" sz="1400" smtClean="0">
                <a:ea typeface="굴림" panose="020B0600000101010101" pitchFamily="50" charset="-127"/>
              </a:rPr>
              <a:t>Those cases have almost 8dB better required SNR than that of L-SIG</a:t>
            </a:r>
          </a:p>
          <a:p>
            <a:pPr lvl="1"/>
            <a:r>
              <a:rPr lang="en-US" altLang="ko-KR" sz="1400" smtClean="0">
                <a:ea typeface="굴림" panose="020B0600000101010101" pitchFamily="50" charset="-127"/>
              </a:rPr>
              <a:t>Note that the actual performance on L-SIG can be further degraded due to several impairments</a:t>
            </a:r>
          </a:p>
          <a:p>
            <a:r>
              <a:rPr lang="en-US" altLang="ko-KR" sz="1600" smtClean="0">
                <a:ea typeface="굴림" panose="020B0600000101010101" pitchFamily="50" charset="-127"/>
              </a:rPr>
              <a:t>We can utilize the signal bandwidth of 1 or 2MHz by applying more robust data rate (e.g. 62.5kbps with 16us symbol time)</a:t>
            </a:r>
          </a:p>
          <a:p>
            <a:pPr lvl="1"/>
            <a:r>
              <a:rPr lang="en-US" altLang="ko-KR" sz="1400" smtClean="0">
                <a:ea typeface="굴림" panose="020B0600000101010101" pitchFamily="50" charset="-127"/>
              </a:rPr>
              <a:t>However, from the fact that the power consumption is proportional to the signal bandwidth and the decoding time, the gain may be marginal in terms of the power consumption when using the signal bandwidth of 1MHz or 2MHz with a longer symbol time (e.g. 16us) compared to the bandwidth of 4MHz with the symbol time of 8us</a:t>
            </a:r>
          </a:p>
          <a:p>
            <a:pPr lvl="1"/>
            <a:r>
              <a:rPr lang="en-US" altLang="ko-KR" sz="1400" smtClean="0">
                <a:ea typeface="굴림" panose="020B0600000101010101" pitchFamily="50" charset="-127"/>
              </a:rPr>
              <a:t>Furthermore, it incurs a severe overhead increase</a:t>
            </a:r>
          </a:p>
          <a:p>
            <a:r>
              <a:rPr lang="en-US" altLang="ko-KR" sz="1600" smtClean="0">
                <a:ea typeface="굴림" panose="020B0600000101010101" pitchFamily="50" charset="-127"/>
              </a:rPr>
              <a:t>To determine the signal bandwidth, we also need to consider regulatory power limit [5] and DFS channel issue on the 5GHz band [6]</a:t>
            </a:r>
          </a:p>
          <a:p>
            <a:pPr lvl="1"/>
            <a:r>
              <a:rPr lang="en-US" altLang="ko-KR" sz="1400" smtClean="0">
                <a:ea typeface="굴림" panose="020B0600000101010101" pitchFamily="50" charset="-127"/>
              </a:rPr>
              <a:t>Due to those factors, it is hard to use an extremely narrow signal bandwidth</a:t>
            </a: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1270"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34F2243D-65B3-4F7E-8F22-A830982895F1}" type="slidenum">
              <a:rPr lang="en-US" altLang="ko-KR" sz="1200" b="0" smtClean="0"/>
              <a:pPr>
                <a:spcBef>
                  <a:spcPct val="0"/>
                </a:spcBef>
                <a:buFontTx/>
                <a:buNone/>
              </a:pPr>
              <a:t>5</a:t>
            </a:fld>
            <a:endParaRPr lang="en-US" altLang="ko-KR" sz="1200" b="0" smtClean="0"/>
          </a:p>
        </p:txBody>
      </p:sp>
      <p:graphicFrame>
        <p:nvGraphicFramePr>
          <p:cNvPr id="3" name="표 2"/>
          <p:cNvGraphicFramePr>
            <a:graphicFrameLocks noGrp="1"/>
          </p:cNvGraphicFramePr>
          <p:nvPr/>
        </p:nvGraphicFramePr>
        <p:xfrm>
          <a:off x="1109663" y="2301875"/>
          <a:ext cx="7239000" cy="822325"/>
        </p:xfrm>
        <a:graphic>
          <a:graphicData uri="http://schemas.openxmlformats.org/drawingml/2006/table">
            <a:tbl>
              <a:tblPr firstRow="1" bandRow="1">
                <a:tableStyleId>{5940675A-B579-460E-94D1-54222C63F5DA}</a:tableStyleId>
              </a:tblPr>
              <a:tblGrid>
                <a:gridCol w="1034143"/>
                <a:gridCol w="1034143"/>
                <a:gridCol w="1034143"/>
                <a:gridCol w="1034143"/>
                <a:gridCol w="1034143"/>
                <a:gridCol w="1034143"/>
                <a:gridCol w="1034143"/>
              </a:tblGrid>
              <a:tr h="274108">
                <a:tc>
                  <a:txBody>
                    <a:bodyPr/>
                    <a:lstStyle/>
                    <a:p>
                      <a:pPr algn="ctr" latinLnBrk="1"/>
                      <a:endParaRPr lang="ko-KR" altLang="en-US" sz="1200" dirty="0"/>
                    </a:p>
                  </a:txBody>
                  <a:tcPr marT="45615" marB="45615" anchor="ctr"/>
                </a:tc>
                <a:tc>
                  <a:txBody>
                    <a:bodyPr/>
                    <a:lstStyle/>
                    <a:p>
                      <a:pPr algn="ctr" latinLnBrk="1"/>
                      <a:r>
                        <a:rPr lang="en-US" altLang="ko-KR" sz="1200" dirty="0" smtClean="0"/>
                        <a:t>1MHz</a:t>
                      </a:r>
                      <a:endParaRPr lang="ko-KR" altLang="en-US" sz="1200" dirty="0"/>
                    </a:p>
                  </a:txBody>
                  <a:tcPr marT="45615" marB="45615" anchor="ctr"/>
                </a:tc>
                <a:tc>
                  <a:txBody>
                    <a:bodyPr/>
                    <a:lstStyle/>
                    <a:p>
                      <a:pPr algn="ctr" latinLnBrk="1"/>
                      <a:r>
                        <a:rPr lang="en-US" altLang="ko-KR" sz="1200" dirty="0" smtClean="0"/>
                        <a:t>2MHz</a:t>
                      </a:r>
                      <a:endParaRPr lang="ko-KR" altLang="en-US" sz="1200" dirty="0"/>
                    </a:p>
                  </a:txBody>
                  <a:tcPr marT="45615" marB="45615" anchor="ctr"/>
                </a:tc>
                <a:tc>
                  <a:txBody>
                    <a:bodyPr/>
                    <a:lstStyle/>
                    <a:p>
                      <a:pPr algn="ctr" latinLnBrk="1"/>
                      <a:r>
                        <a:rPr lang="en-US" altLang="ko-KR" sz="1200" dirty="0" smtClean="0"/>
                        <a:t>3MHz</a:t>
                      </a:r>
                      <a:endParaRPr lang="ko-KR" altLang="en-US" sz="1200"/>
                    </a:p>
                  </a:txBody>
                  <a:tcPr marT="45615" marB="45615" anchor="ctr"/>
                </a:tc>
                <a:tc>
                  <a:txBody>
                    <a:bodyPr/>
                    <a:lstStyle/>
                    <a:p>
                      <a:pPr algn="ctr" latinLnBrk="1"/>
                      <a:r>
                        <a:rPr lang="en-US" altLang="ko-KR" sz="1200" dirty="0" smtClean="0"/>
                        <a:t>4MHz</a:t>
                      </a:r>
                      <a:endParaRPr lang="ko-KR" altLang="en-US" sz="1200" dirty="0"/>
                    </a:p>
                  </a:txBody>
                  <a:tcPr marT="45615" marB="45615" anchor="ctr"/>
                </a:tc>
                <a:tc>
                  <a:txBody>
                    <a:bodyPr/>
                    <a:lstStyle/>
                    <a:p>
                      <a:pPr algn="ctr" latinLnBrk="1"/>
                      <a:r>
                        <a:rPr lang="en-US" altLang="ko-KR" sz="1200" dirty="0" smtClean="0"/>
                        <a:t>5MHz</a:t>
                      </a:r>
                      <a:endParaRPr lang="ko-KR" altLang="en-US" sz="1200"/>
                    </a:p>
                  </a:txBody>
                  <a:tcPr marT="45615" marB="45615" anchor="ctr"/>
                </a:tc>
                <a:tc>
                  <a:txBody>
                    <a:bodyPr/>
                    <a:lstStyle/>
                    <a:p>
                      <a:pPr algn="ctr" latinLnBrk="1"/>
                      <a:r>
                        <a:rPr lang="en-US" altLang="ko-KR" sz="1200" dirty="0" smtClean="0"/>
                        <a:t>L-SIG</a:t>
                      </a:r>
                      <a:endParaRPr lang="ko-KR" altLang="en-US" sz="1200"/>
                    </a:p>
                  </a:txBody>
                  <a:tcPr marT="45615" marB="45615" anchor="ctr"/>
                </a:tc>
              </a:tr>
              <a:tr h="274108">
                <a:tc>
                  <a:txBody>
                    <a:bodyPr/>
                    <a:lstStyle/>
                    <a:p>
                      <a:pPr algn="ctr" latinLnBrk="1"/>
                      <a:r>
                        <a:rPr lang="en-US" altLang="ko-KR" sz="1200" dirty="0" err="1" smtClean="0"/>
                        <a:t>TGnD</a:t>
                      </a:r>
                      <a:endParaRPr lang="ko-KR" altLang="en-US" sz="1200"/>
                    </a:p>
                  </a:txBody>
                  <a:tcPr marT="45615" marB="45615" anchor="ctr"/>
                </a:tc>
                <a:tc>
                  <a:txBody>
                    <a:bodyPr/>
                    <a:lstStyle/>
                    <a:p>
                      <a:pPr algn="ctr" latinLnBrk="1"/>
                      <a:r>
                        <a:rPr lang="en-US" altLang="ko-KR" sz="1200" dirty="0" smtClean="0"/>
                        <a:t>1.2</a:t>
                      </a:r>
                      <a:endParaRPr lang="ko-KR" altLang="en-US" sz="1200" dirty="0"/>
                    </a:p>
                  </a:txBody>
                  <a:tcPr marT="45615" marB="45615" anchor="ctr"/>
                </a:tc>
                <a:tc>
                  <a:txBody>
                    <a:bodyPr/>
                    <a:lstStyle/>
                    <a:p>
                      <a:pPr algn="ctr" latinLnBrk="1"/>
                      <a:r>
                        <a:rPr lang="en-US" altLang="ko-KR" sz="1200" dirty="0" smtClean="0"/>
                        <a:t>-0.3</a:t>
                      </a:r>
                      <a:endParaRPr lang="ko-KR" altLang="en-US" sz="1200" dirty="0"/>
                    </a:p>
                  </a:txBody>
                  <a:tcPr marT="45615" marB="45615" anchor="ctr"/>
                </a:tc>
                <a:tc>
                  <a:txBody>
                    <a:bodyPr/>
                    <a:lstStyle/>
                    <a:p>
                      <a:pPr algn="ctr" latinLnBrk="1"/>
                      <a:r>
                        <a:rPr lang="en-US" altLang="ko-KR" sz="1200" dirty="0" smtClean="0"/>
                        <a:t>-1.3</a:t>
                      </a:r>
                      <a:endParaRPr lang="ko-KR" altLang="en-US" sz="1200" dirty="0"/>
                    </a:p>
                  </a:txBody>
                  <a:tcPr marT="45615" marB="45615" anchor="ctr"/>
                </a:tc>
                <a:tc>
                  <a:txBody>
                    <a:bodyPr/>
                    <a:lstStyle/>
                    <a:p>
                      <a:pPr algn="ctr" latinLnBrk="1"/>
                      <a:r>
                        <a:rPr lang="en-US" altLang="ko-KR" sz="1200" dirty="0" smtClean="0"/>
                        <a:t>-1.3</a:t>
                      </a:r>
                      <a:endParaRPr lang="ko-KR" altLang="en-US" sz="1200" dirty="0"/>
                    </a:p>
                  </a:txBody>
                  <a:tcPr marT="45615" marB="45615" anchor="ctr"/>
                </a:tc>
                <a:tc>
                  <a:txBody>
                    <a:bodyPr/>
                    <a:lstStyle/>
                    <a:p>
                      <a:pPr algn="ctr" latinLnBrk="1"/>
                      <a:r>
                        <a:rPr lang="en-US" altLang="ko-KR" sz="1200" dirty="0" smtClean="0"/>
                        <a:t>-1.4</a:t>
                      </a:r>
                      <a:endParaRPr lang="ko-KR" altLang="en-US" sz="1200" dirty="0"/>
                    </a:p>
                  </a:txBody>
                  <a:tcPr marT="45615" marB="45615" anchor="ctr"/>
                </a:tc>
                <a:tc>
                  <a:txBody>
                    <a:bodyPr/>
                    <a:lstStyle/>
                    <a:p>
                      <a:pPr algn="ctr" latinLnBrk="1"/>
                      <a:r>
                        <a:rPr lang="en-US" altLang="ko-KR" sz="1200" dirty="0" smtClean="0"/>
                        <a:t>6.2</a:t>
                      </a:r>
                      <a:endParaRPr lang="ko-KR" altLang="en-US" sz="1200" dirty="0"/>
                    </a:p>
                  </a:txBody>
                  <a:tcPr marT="45615" marB="45615" anchor="ctr"/>
                </a:tc>
              </a:tr>
              <a:tr h="274108">
                <a:tc>
                  <a:txBody>
                    <a:bodyPr/>
                    <a:lstStyle/>
                    <a:p>
                      <a:pPr algn="ctr" latinLnBrk="1"/>
                      <a:r>
                        <a:rPr lang="en-US" altLang="ko-KR" sz="1200" dirty="0" err="1" smtClean="0"/>
                        <a:t>UMi</a:t>
                      </a:r>
                      <a:r>
                        <a:rPr lang="en-US" altLang="ko-KR" sz="1200" dirty="0" smtClean="0"/>
                        <a:t> </a:t>
                      </a:r>
                      <a:r>
                        <a:rPr lang="en-US" altLang="ko-KR" sz="1200" dirty="0" err="1" smtClean="0"/>
                        <a:t>NLoS</a:t>
                      </a:r>
                      <a:endParaRPr lang="ko-KR" altLang="en-US" sz="1200"/>
                    </a:p>
                  </a:txBody>
                  <a:tcPr marT="45615" marB="45615" anchor="ctr"/>
                </a:tc>
                <a:tc>
                  <a:txBody>
                    <a:bodyPr/>
                    <a:lstStyle/>
                    <a:p>
                      <a:pPr algn="ctr" latinLnBrk="1"/>
                      <a:r>
                        <a:rPr lang="en-US" altLang="ko-KR" sz="1200" dirty="0" smtClean="0"/>
                        <a:t>3.6</a:t>
                      </a:r>
                      <a:endParaRPr lang="ko-KR" altLang="en-US" sz="1200" dirty="0"/>
                    </a:p>
                  </a:txBody>
                  <a:tcPr marT="45615" marB="45615" anchor="ctr"/>
                </a:tc>
                <a:tc>
                  <a:txBody>
                    <a:bodyPr/>
                    <a:lstStyle/>
                    <a:p>
                      <a:pPr algn="ctr" latinLnBrk="1"/>
                      <a:r>
                        <a:rPr lang="en-US" altLang="ko-KR" sz="1200" dirty="0" smtClean="0"/>
                        <a:t>-0.1</a:t>
                      </a:r>
                      <a:endParaRPr lang="ko-KR" altLang="en-US" sz="1200" dirty="0"/>
                    </a:p>
                  </a:txBody>
                  <a:tcPr marT="45615" marB="45615" anchor="ctr"/>
                </a:tc>
                <a:tc>
                  <a:txBody>
                    <a:bodyPr/>
                    <a:lstStyle/>
                    <a:p>
                      <a:pPr algn="ctr" latinLnBrk="1"/>
                      <a:r>
                        <a:rPr lang="en-US" altLang="ko-KR" sz="1200" dirty="0" smtClean="0"/>
                        <a:t>-1.2</a:t>
                      </a:r>
                      <a:endParaRPr lang="ko-KR" altLang="en-US" sz="1200" dirty="0"/>
                    </a:p>
                  </a:txBody>
                  <a:tcPr marT="45615" marB="45615" anchor="ctr"/>
                </a:tc>
                <a:tc>
                  <a:txBody>
                    <a:bodyPr/>
                    <a:lstStyle/>
                    <a:p>
                      <a:pPr algn="ctr" latinLnBrk="1"/>
                      <a:r>
                        <a:rPr lang="en-US" altLang="ko-KR" sz="1200" dirty="0" smtClean="0"/>
                        <a:t>-1.3</a:t>
                      </a:r>
                      <a:endParaRPr lang="ko-KR" altLang="en-US" sz="1200" dirty="0"/>
                    </a:p>
                  </a:txBody>
                  <a:tcPr marT="45615" marB="45615" anchor="ctr"/>
                </a:tc>
                <a:tc>
                  <a:txBody>
                    <a:bodyPr/>
                    <a:lstStyle/>
                    <a:p>
                      <a:pPr algn="ctr" latinLnBrk="1"/>
                      <a:r>
                        <a:rPr lang="en-US" altLang="ko-KR" sz="1200" dirty="0" smtClean="0"/>
                        <a:t>-1.4</a:t>
                      </a:r>
                      <a:endParaRPr lang="ko-KR" altLang="en-US" sz="1200" dirty="0"/>
                    </a:p>
                  </a:txBody>
                  <a:tcPr marT="45615" marB="45615" anchor="ctr"/>
                </a:tc>
                <a:tc>
                  <a:txBody>
                    <a:bodyPr/>
                    <a:lstStyle/>
                    <a:p>
                      <a:pPr algn="ctr" latinLnBrk="1"/>
                      <a:r>
                        <a:rPr lang="en-US" altLang="ko-KR" sz="1200" dirty="0" smtClean="0"/>
                        <a:t>14.6</a:t>
                      </a:r>
                      <a:endParaRPr lang="ko-KR" altLang="en-US" sz="1200" dirty="0"/>
                    </a:p>
                  </a:txBody>
                  <a:tcPr marT="45615" marB="45615"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p:txBody>
          <a:bodyPr/>
          <a:lstStyle/>
          <a:p>
            <a:r>
              <a:rPr lang="en-US" altLang="ko-KR" smtClean="0">
                <a:ea typeface="굴림" panose="020B0600000101010101" pitchFamily="50" charset="-127"/>
              </a:rPr>
              <a:t>Conclusion</a:t>
            </a:r>
            <a:endParaRPr lang="ko-KR" altLang="en-US" smtClean="0">
              <a:ea typeface="굴림" panose="020B0600000101010101" pitchFamily="50" charset="-127"/>
            </a:endParaRPr>
          </a:p>
        </p:txBody>
      </p:sp>
      <p:sp>
        <p:nvSpPr>
          <p:cNvPr id="12291" name="내용 개체 틀 2"/>
          <p:cNvSpPr>
            <a:spLocks noGrp="1"/>
          </p:cNvSpPr>
          <p:nvPr>
            <p:ph idx="1"/>
          </p:nvPr>
        </p:nvSpPr>
        <p:spPr/>
        <p:txBody>
          <a:bodyPr/>
          <a:lstStyle/>
          <a:p>
            <a:r>
              <a:rPr lang="en-US" altLang="ko-KR" smtClean="0">
                <a:ea typeface="굴림" panose="020B0600000101010101" pitchFamily="50" charset="-127"/>
              </a:rPr>
              <a:t>Considering only the performance, the signal bandwidths of 3, 4 and 5MHz are preferred for WUR</a:t>
            </a:r>
          </a:p>
          <a:p>
            <a:r>
              <a:rPr lang="en-US" altLang="ko-KR" smtClean="0">
                <a:ea typeface="굴림" panose="020B0600000101010101" pitchFamily="50" charset="-127"/>
              </a:rPr>
              <a:t>Among three candidates, the signal bandwidth of 5MHz is the worst in terms of the power consumption</a:t>
            </a:r>
          </a:p>
          <a:p>
            <a:r>
              <a:rPr lang="en-US" altLang="ko-KR" smtClean="0">
                <a:ea typeface="굴림" panose="020B0600000101010101" pitchFamily="50" charset="-127"/>
              </a:rPr>
              <a:t>Among three candidates, the signal bandwidth of 3MHz is the worst in terms of the regulatory power limit and DFS channel issue on the 5GHz band</a:t>
            </a:r>
          </a:p>
          <a:p>
            <a:r>
              <a:rPr lang="en-US" altLang="ko-KR" smtClean="0">
                <a:ea typeface="굴림" panose="020B0600000101010101" pitchFamily="50" charset="-127"/>
              </a:rPr>
              <a:t>Consequently, if we consider all of the above, it may be advisable to apply the signal bandwidth of 4MHz to the WUR</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dirty="0" smtClean="0"/>
              <a:t>May 2017</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2294"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151D1200-1290-4A72-A6A4-E12E85114798}" type="slidenum">
              <a:rPr lang="en-US" altLang="ko-KR" sz="1200" b="0" smtClean="0"/>
              <a:pPr>
                <a:spcBef>
                  <a:spcPct val="0"/>
                </a:spcBef>
                <a:buFontTx/>
                <a:buNone/>
              </a:pPr>
              <a:t>6</a:t>
            </a:fld>
            <a:endParaRPr lang="en-US" altLang="ko-KR"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2625" y="649288"/>
            <a:ext cx="7772400" cy="914400"/>
          </a:xfrm>
        </p:spPr>
        <p:txBody>
          <a:bodyPr/>
          <a:lstStyle/>
          <a:p>
            <a:r>
              <a:rPr lang="en-US" altLang="ko-KR" smtClean="0">
                <a:ea typeface="굴림" panose="020B0600000101010101" pitchFamily="50" charset="-127"/>
              </a:rPr>
              <a:t>Straw Poll #1</a:t>
            </a:r>
            <a:endParaRPr lang="ko-KR" altLang="en-US" smtClean="0">
              <a:ea typeface="굴림" panose="020B0600000101010101" pitchFamily="50" charset="-127"/>
            </a:endParaRPr>
          </a:p>
        </p:txBody>
      </p:sp>
      <p:sp>
        <p:nvSpPr>
          <p:cNvPr id="13315" name="내용 개체 틀 2"/>
          <p:cNvSpPr>
            <a:spLocks noGrp="1"/>
          </p:cNvSpPr>
          <p:nvPr>
            <p:ph idx="1"/>
          </p:nvPr>
        </p:nvSpPr>
        <p:spPr/>
        <p:txBody>
          <a:bodyPr/>
          <a:lstStyle/>
          <a:p>
            <a:r>
              <a:rPr lang="en-US" altLang="ko-KR" smtClean="0">
                <a:ea typeface="굴림" panose="020B0600000101010101" pitchFamily="50" charset="-127"/>
              </a:rPr>
              <a:t>Do you agree to add the following to the 11ba SFD?</a:t>
            </a:r>
          </a:p>
          <a:p>
            <a:pPr lvl="1"/>
            <a:r>
              <a:rPr lang="en-US" altLang="ko-KR" smtClean="0">
                <a:ea typeface="굴림" panose="020B0600000101010101" pitchFamily="50" charset="-127"/>
              </a:rPr>
              <a:t>The OOK waveform of wake-up packet is generated by populating thirteen 802.11 OFDM subcarriers including DC</a:t>
            </a:r>
          </a:p>
          <a:p>
            <a:endParaRPr lang="en-US" altLang="ko-KR" smtClean="0">
              <a:ea typeface="굴림" panose="020B0600000101010101" pitchFamily="50" charset="-127"/>
            </a:endParaRPr>
          </a:p>
          <a:p>
            <a:r>
              <a:rPr lang="en-US" altLang="ko-KR" smtClean="0">
                <a:ea typeface="굴림" panose="020B0600000101010101" pitchFamily="50" charset="-127"/>
              </a:rPr>
              <a:t>Y/N/A : 21/0/19</a:t>
            </a:r>
            <a:endParaRPr lang="ko-KR" altLang="en-US" smtClean="0">
              <a:ea typeface="굴림" panose="020B0600000101010101" pitchFamily="50" charset="-127"/>
            </a:endParaRPr>
          </a:p>
          <a:p>
            <a:pPr lvl="1"/>
            <a:endParaRPr lang="ko-KR" altLang="en-US" smtClean="0">
              <a:ea typeface="굴림" panose="020B0600000101010101" pitchFamily="50" charset="-127"/>
            </a:endParaRP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331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D218DEFE-287F-4770-91FF-4FBF4E839FDF}" type="slidenum">
              <a:rPr lang="en-US" altLang="ko-KR" sz="1200" b="0" smtClean="0"/>
              <a:pPr>
                <a:spcBef>
                  <a:spcPct val="0"/>
                </a:spcBef>
                <a:buFontTx/>
                <a:buNone/>
              </a:pPr>
              <a:t>7</a:t>
            </a:fld>
            <a:endParaRPr lang="en-US" altLang="ko-KR" sz="1200" b="0" smtClean="0"/>
          </a:p>
        </p:txBody>
      </p:sp>
      <p:sp>
        <p:nvSpPr>
          <p:cNvPr id="7" name="날짜 개체 틀 3"/>
          <p:cNvSpPr>
            <a:spLocks noGrp="1"/>
          </p:cNvSpPr>
          <p:nvPr>
            <p:ph type="dt" sz="quarter" idx="10"/>
          </p:nvPr>
        </p:nvSpPr>
        <p:spPr/>
        <p:txBody>
          <a:bodyPr/>
          <a:lstStyle/>
          <a:p>
            <a:pPr>
              <a:defRPr/>
            </a:pPr>
            <a:r>
              <a:rPr lang="en-US" altLang="ko-KR" dirty="0" smtClean="0"/>
              <a:t>May 2017</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1"/>
          <p:cNvSpPr>
            <a:spLocks noGrp="1"/>
          </p:cNvSpPr>
          <p:nvPr>
            <p:ph type="title"/>
          </p:nvPr>
        </p:nvSpPr>
        <p:spPr/>
        <p:txBody>
          <a:bodyPr/>
          <a:lstStyle/>
          <a:p>
            <a:r>
              <a:rPr lang="en-US" altLang="ko-KR" smtClean="0">
                <a:ea typeface="굴림" panose="020B0600000101010101" pitchFamily="50" charset="-127"/>
              </a:rPr>
              <a:t>Straw Poll #2</a:t>
            </a:r>
            <a:endParaRPr lang="ko-KR" altLang="en-US" smtClean="0">
              <a:ea typeface="굴림" panose="020B0600000101010101" pitchFamily="50" charset="-127"/>
            </a:endParaRPr>
          </a:p>
        </p:txBody>
      </p:sp>
      <p:sp>
        <p:nvSpPr>
          <p:cNvPr id="14339" name="내용 개체 틀 2"/>
          <p:cNvSpPr>
            <a:spLocks noGrp="1"/>
          </p:cNvSpPr>
          <p:nvPr>
            <p:ph idx="1"/>
          </p:nvPr>
        </p:nvSpPr>
        <p:spPr/>
        <p:txBody>
          <a:bodyPr/>
          <a:lstStyle/>
          <a:p>
            <a:r>
              <a:rPr lang="en-US" altLang="ko-KR" smtClean="0">
                <a:ea typeface="굴림" panose="020B0600000101010101" pitchFamily="50" charset="-127"/>
              </a:rPr>
              <a:t>Do you agree to add the following to the 11ba SFD?</a:t>
            </a:r>
          </a:p>
          <a:p>
            <a:pPr lvl="1"/>
            <a:r>
              <a:rPr lang="en-US" altLang="ko-KR" smtClean="0">
                <a:ea typeface="굴림" panose="020B0600000101010101" pitchFamily="50" charset="-127"/>
              </a:rPr>
              <a:t>For the transmission of a wake-up packet using one sub-band, the OOK waveform of wake-up packet is generated by populating 802.11 OFDM subcarriers with the subcarrier spacing of 312.5KHz from -6 to 6</a:t>
            </a:r>
          </a:p>
          <a:p>
            <a:pPr lvl="1"/>
            <a:endParaRPr lang="en-US" altLang="ko-KR" smtClean="0">
              <a:ea typeface="굴림" panose="020B0600000101010101" pitchFamily="50" charset="-127"/>
            </a:endParaRPr>
          </a:p>
          <a:p>
            <a:endParaRPr lang="en-US" altLang="ko-KR" smtClean="0">
              <a:ea typeface="굴림" panose="020B0600000101010101" pitchFamily="50" charset="-127"/>
            </a:endParaRPr>
          </a:p>
          <a:p>
            <a:r>
              <a:rPr lang="en-US" altLang="ko-KR" smtClean="0">
                <a:ea typeface="굴림" panose="020B0600000101010101" pitchFamily="50" charset="-127"/>
              </a:rPr>
              <a:t>Y/N/A : 13/7/29</a:t>
            </a:r>
            <a:endParaRPr lang="ko-KR" altLang="en-US" smtClean="0">
              <a:ea typeface="굴림" panose="020B0600000101010101" pitchFamily="50" charset="-127"/>
            </a:endParaRPr>
          </a:p>
          <a:p>
            <a:pPr lvl="1"/>
            <a:endParaRPr lang="ko-KR" altLang="en-US" smtClean="0">
              <a:ea typeface="굴림" panose="020B0600000101010101" pitchFamily="50" charset="-127"/>
            </a:endParaRP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4341"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92EAA296-7057-4327-85A0-BA2CF9064EC8}" type="slidenum">
              <a:rPr lang="en-US" altLang="ko-KR" sz="1200" b="0" smtClean="0"/>
              <a:pPr>
                <a:spcBef>
                  <a:spcPct val="0"/>
                </a:spcBef>
                <a:buFontTx/>
                <a:buNone/>
              </a:pPr>
              <a:t>8</a:t>
            </a:fld>
            <a:endParaRPr lang="en-US" altLang="ko-KR" sz="1200" b="0" smtClean="0"/>
          </a:p>
        </p:txBody>
      </p:sp>
      <p:sp>
        <p:nvSpPr>
          <p:cNvPr id="7" name="날짜 개체 틀 3"/>
          <p:cNvSpPr>
            <a:spLocks noGrp="1"/>
          </p:cNvSpPr>
          <p:nvPr>
            <p:ph type="dt" sz="quarter" idx="10"/>
          </p:nvPr>
        </p:nvSpPr>
        <p:spPr/>
        <p:txBody>
          <a:bodyPr/>
          <a:lstStyle/>
          <a:p>
            <a:pPr>
              <a:defRPr/>
            </a:pPr>
            <a:r>
              <a:rPr lang="en-US" altLang="ko-KR" dirty="0" smtClean="0"/>
              <a:t>May 2017</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dirty="0" smtClean="0">
                <a:ea typeface="굴림" panose="020B0600000101010101" pitchFamily="50" charset="-127"/>
              </a:rPr>
              <a:t>Motion to amend the main motion</a:t>
            </a:r>
            <a:endParaRPr lang="ko-KR" altLang="en-US" smtClean="0">
              <a:ea typeface="굴림" panose="020B0600000101010101" pitchFamily="50" charset="-127"/>
            </a:endParaRPr>
          </a:p>
        </p:txBody>
      </p:sp>
      <p:sp>
        <p:nvSpPr>
          <p:cNvPr id="15363" name="내용 개체 틀 2"/>
          <p:cNvSpPr>
            <a:spLocks noGrp="1"/>
          </p:cNvSpPr>
          <p:nvPr>
            <p:ph idx="1"/>
          </p:nvPr>
        </p:nvSpPr>
        <p:spPr/>
        <p:txBody>
          <a:bodyPr/>
          <a:lstStyle/>
          <a:p>
            <a:r>
              <a:rPr lang="en-US" altLang="ko-KR" dirty="0" smtClean="0">
                <a:ea typeface="굴림" panose="020B0600000101010101" pitchFamily="50" charset="-127"/>
              </a:rPr>
              <a:t>Move to change the 11ba SFD as follows</a:t>
            </a:r>
          </a:p>
          <a:p>
            <a:pPr lvl="1"/>
            <a:r>
              <a:rPr lang="en-US" altLang="ko-KR" dirty="0" smtClean="0">
                <a:ea typeface="굴림" panose="020B0600000101010101" pitchFamily="50" charset="-127"/>
              </a:rPr>
              <a:t>R.3.3.B: </a:t>
            </a:r>
            <a:r>
              <a:rPr lang="en-US" altLang="ko-KR" u="sng" dirty="0" smtClean="0">
                <a:ea typeface="굴림" panose="020B0600000101010101" pitchFamily="50" charset="-127"/>
              </a:rPr>
              <a:t>For </a:t>
            </a:r>
            <a:r>
              <a:rPr lang="en-US" altLang="ko-KR" u="sng" strike="sngStrike" dirty="0" smtClean="0">
                <a:solidFill>
                  <a:srgbClr val="FF0000"/>
                </a:solidFill>
                <a:ea typeface="굴림" panose="020B0600000101010101" pitchFamily="50" charset="-127"/>
              </a:rPr>
              <a:t>one</a:t>
            </a:r>
            <a:r>
              <a:rPr lang="en-US" altLang="ko-KR" u="sng" dirty="0" smtClean="0">
                <a:solidFill>
                  <a:srgbClr val="FF0000"/>
                </a:solidFill>
                <a:ea typeface="굴림" panose="020B0600000101010101" pitchFamily="50" charset="-127"/>
              </a:rPr>
              <a:t>the</a:t>
            </a:r>
            <a:r>
              <a:rPr lang="en-US" altLang="ko-KR" u="sng" dirty="0" smtClean="0">
                <a:ea typeface="굴림" panose="020B0600000101010101" pitchFamily="50" charset="-127"/>
              </a:rPr>
              <a:t> method of the transmission of a wake-up packet using one sub-band, t</a:t>
            </a:r>
            <a:r>
              <a:rPr lang="en-US" altLang="ko-KR" strike="sngStrike" dirty="0" smtClean="0">
                <a:ea typeface="굴림" panose="020B0600000101010101" pitchFamily="50" charset="-127"/>
              </a:rPr>
              <a:t>T</a:t>
            </a:r>
            <a:r>
              <a:rPr lang="en-US" altLang="ko-KR" dirty="0" smtClean="0">
                <a:ea typeface="굴림" panose="020B0600000101010101" pitchFamily="50" charset="-127"/>
              </a:rPr>
              <a:t>he OOK waveform of wake-up packet is generated by populating </a:t>
            </a:r>
            <a:r>
              <a:rPr lang="en-US" altLang="ko-KR" u="sng" dirty="0" smtClean="0">
                <a:ea typeface="굴림" panose="020B0600000101010101" pitchFamily="50" charset="-127"/>
              </a:rPr>
              <a:t>contiguous thirteen </a:t>
            </a:r>
            <a:r>
              <a:rPr lang="en-US" altLang="ko-KR" strike="sngStrike" dirty="0" smtClean="0">
                <a:ea typeface="굴림" panose="020B0600000101010101" pitchFamily="50" charset="-127"/>
              </a:rPr>
              <a:t>TBD number of </a:t>
            </a:r>
            <a:r>
              <a:rPr lang="en-US" altLang="ko-KR" dirty="0" smtClean="0">
                <a:ea typeface="굴림" panose="020B0600000101010101" pitchFamily="50" charset="-127"/>
              </a:rPr>
              <a:t>802.11 OFDM subcarriers </a:t>
            </a:r>
            <a:r>
              <a:rPr lang="en-US" altLang="ko-KR" u="sng" dirty="0" smtClean="0">
                <a:ea typeface="굴림" panose="020B0600000101010101" pitchFamily="50" charset="-127"/>
              </a:rPr>
              <a:t>(excluding DC if DC is part of thirteen subcarriers) with the subcarrier spacing of 312.5KHz</a:t>
            </a:r>
          </a:p>
          <a:p>
            <a:pPr lvl="2"/>
            <a:r>
              <a:rPr lang="en-US" altLang="ko-KR" dirty="0" smtClean="0">
                <a:ea typeface="굴림" panose="020B0600000101010101" pitchFamily="50" charset="-127"/>
              </a:rPr>
              <a:t>The WUR preamble part is TBD</a:t>
            </a:r>
          </a:p>
          <a:p>
            <a:pPr lvl="2"/>
            <a:r>
              <a:rPr lang="en-US" altLang="ko-KR" dirty="0" smtClean="0">
                <a:ea typeface="굴림" panose="020B0600000101010101" pitchFamily="50" charset="-127"/>
              </a:rPr>
              <a:t>The operation in DFS channel is TBD</a:t>
            </a:r>
          </a:p>
          <a:p>
            <a:pPr lvl="2"/>
            <a:r>
              <a:rPr lang="en-US" altLang="ko-KR" u="sng" dirty="0" smtClean="0">
                <a:ea typeface="굴림" panose="020B0600000101010101" pitchFamily="50" charset="-127"/>
              </a:rPr>
              <a:t>Subcarrier indices are TBD</a:t>
            </a:r>
          </a:p>
          <a:p>
            <a:pPr lvl="2"/>
            <a:r>
              <a:rPr lang="en-US" altLang="ko-KR" u="sng" dirty="0" smtClean="0">
                <a:ea typeface="굴림" panose="020B0600000101010101" pitchFamily="50" charset="-127"/>
              </a:rPr>
              <a:t>Coefficients are TBD (TBD coefficients are not equal to zero)</a:t>
            </a:r>
          </a:p>
          <a:p>
            <a:r>
              <a:rPr lang="en-US" altLang="ko-KR" dirty="0" smtClean="0">
                <a:ea typeface="굴림" panose="020B0600000101010101" pitchFamily="50" charset="-127"/>
              </a:rPr>
              <a:t>Move : Adrian</a:t>
            </a:r>
          </a:p>
          <a:p>
            <a:r>
              <a:rPr lang="en-US" altLang="ko-KR" dirty="0" smtClean="0">
                <a:ea typeface="굴림" panose="020B0600000101010101" pitchFamily="50" charset="-127"/>
              </a:rPr>
              <a:t>Second : VK</a:t>
            </a:r>
          </a:p>
          <a:p>
            <a:r>
              <a:rPr lang="en-US" altLang="ko-KR" dirty="0" smtClean="0">
                <a:ea typeface="굴림" panose="020B0600000101010101" pitchFamily="50" charset="-127"/>
              </a:rPr>
              <a:t>Y/N/A : 14/17/16</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536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r>
              <a:rPr kumimoji="0" lang="en-US" altLang="ko-KR" smtClean="0"/>
              <a:t>Slide </a:t>
            </a:r>
            <a:fld id="{A148C353-901D-4A5B-B6BA-3DAC4C1AB988}" type="slidenum">
              <a:rPr kumimoji="0" lang="en-US" altLang="ko-KR" smtClean="0"/>
              <a:pPr/>
              <a:t>9</a:t>
            </a:fld>
            <a:endParaRPr kumimoji="0" lang="en-US" altLang="ko-KR" smtClean="0"/>
          </a:p>
        </p:txBody>
      </p:sp>
    </p:spTree>
    <p:extLst>
      <p:ext uri="{BB962C8B-B14F-4D97-AF65-F5344CB8AC3E}">
        <p14:creationId xmlns:p14="http://schemas.microsoft.com/office/powerpoint/2010/main" val="28730879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150659</TotalTime>
  <Words>1237</Words>
  <Application>Microsoft Office PowerPoint</Application>
  <PresentationFormat>화면 슬라이드 쇼(4:3)</PresentationFormat>
  <Paragraphs>170</Paragraphs>
  <Slides>13</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13</vt:i4>
      </vt:variant>
    </vt:vector>
  </HeadingPairs>
  <TitlesOfParts>
    <vt:vector size="18" baseType="lpstr">
      <vt:lpstr>굴림</vt:lpstr>
      <vt:lpstr>맑은 고딕</vt:lpstr>
      <vt:lpstr>Arial</vt:lpstr>
      <vt:lpstr>Times New Roman</vt:lpstr>
      <vt:lpstr>802-11-Submission</vt:lpstr>
      <vt:lpstr>OOK Signal Bandwidth for WUR</vt:lpstr>
      <vt:lpstr>Introduction</vt:lpstr>
      <vt:lpstr>Simulation Assumption</vt:lpstr>
      <vt:lpstr>Simulation Results</vt:lpstr>
      <vt:lpstr>Discussion</vt:lpstr>
      <vt:lpstr>Conclusion</vt:lpstr>
      <vt:lpstr>Straw Poll #1</vt:lpstr>
      <vt:lpstr>Straw Poll #2</vt:lpstr>
      <vt:lpstr>Motion to amend the main motion</vt:lpstr>
      <vt:lpstr>Motion</vt:lpstr>
      <vt:lpstr>References</vt:lpstr>
      <vt:lpstr>Appendix</vt:lpstr>
      <vt:lpstr>Simulation Results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박은성/선임연구원/차세대표준(연)IoT팀(esung.park@lge.com)</cp:lastModifiedBy>
  <cp:revision>3119</cp:revision>
  <cp:lastPrinted>2017-05-04T01:57:33Z</cp:lastPrinted>
  <dcterms:created xsi:type="dcterms:W3CDTF">2007-05-21T21:00:37Z</dcterms:created>
  <dcterms:modified xsi:type="dcterms:W3CDTF">2017-05-11T03:35:42Z</dcterms:modified>
</cp:coreProperties>
</file>