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83" r:id="rId2"/>
    <p:sldId id="634" r:id="rId3"/>
    <p:sldId id="636" r:id="rId4"/>
    <p:sldId id="650" r:id="rId5"/>
    <p:sldId id="664" r:id="rId6"/>
    <p:sldId id="637" r:id="rId7"/>
    <p:sldId id="654" r:id="rId8"/>
    <p:sldId id="666" r:id="rId9"/>
    <p:sldId id="656" r:id="rId10"/>
    <p:sldId id="667" r:id="rId11"/>
    <p:sldId id="668" r:id="rId12"/>
    <p:sldId id="669" r:id="rId13"/>
    <p:sldId id="643" r:id="rId14"/>
    <p:sldId id="660" r:id="rId15"/>
    <p:sldId id="663" r:id="rId16"/>
    <p:sldId id="670" r:id="rId17"/>
    <p:sldId id="671" r:id="rId18"/>
    <p:sldId id="672" r:id="rId19"/>
    <p:sldId id="635" r:id="rId20"/>
    <p:sldId id="647" r:id="rId21"/>
    <p:sldId id="646" r:id="rId22"/>
    <p:sldId id="648" r:id="rId23"/>
    <p:sldId id="649" r:id="rId24"/>
    <p:sldId id="651" r:id="rId25"/>
    <p:sldId id="652" r:id="rId26"/>
    <p:sldId id="653" r:id="rId2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60" autoAdjust="0"/>
    <p:restoredTop sz="95034" autoAdjust="0"/>
  </p:normalViewPr>
  <p:slideViewPr>
    <p:cSldViewPr>
      <p:cViewPr varScale="1">
        <p:scale>
          <a:sx n="92" d="100"/>
          <a:sy n="92" d="100"/>
        </p:scale>
        <p:origin x="14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636" y="7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9C6FA162-E4F8-41CE-8C98-AD291DB84A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2377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C2CC1BE4-CBF6-4DDA-9AE3-0C6D7B01DE7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05663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35364E1A-D6EB-4254-B1D4-F7901597E65E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3014152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May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67DFB19-4D58-4D68-B376-AC6D43B64CA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9098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May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A89ECB4-8C47-4DAF-948E-4F632CEE902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567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84DF603-F4DA-41C6-B85F-BD9A3ADF478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50" y="333375"/>
            <a:ext cx="3282950" cy="2762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802.11-17/0654r3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9EBA1D8-F379-431C-AD56-F7130CB7901C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Multiple Data Rates for WUR</a:t>
            </a:r>
            <a:endParaRPr lang="en-US" altLang="ko-KR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smtClean="0">
                <a:ea typeface="굴림" panose="020B0600000101010101" pitchFamily="50" charset="-127"/>
              </a:rPr>
              <a:t>Date:</a:t>
            </a:r>
            <a:r>
              <a:rPr lang="en-US" altLang="ko-KR" sz="2000" b="0" smtClean="0">
                <a:ea typeface="굴림" panose="020B0600000101010101" pitchFamily="50" charset="-127"/>
              </a:rPr>
              <a:t> 2017-05-08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/>
        </p:nvGraphicFramePr>
        <p:xfrm>
          <a:off x="762000" y="2895600"/>
          <a:ext cx="7620000" cy="2895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7573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5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5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5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5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Straw Poll #5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11ba uses 500Kbps as one of the data rates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Y/N/A</a:t>
            </a:r>
            <a:endParaRPr lang="ko-KR" altLang="en-US" smtClean="0">
              <a:ea typeface="굴림" panose="020B0600000101010101" pitchFamily="50" charset="-127"/>
            </a:endParaRPr>
          </a:p>
          <a:p>
            <a:pPr lvl="1"/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6389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9B967FE6-033E-491A-8971-5230751B5A4A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ko-KR" sz="1200" b="0" smtClean="0"/>
          </a:p>
        </p:txBody>
      </p:sp>
      <p:sp>
        <p:nvSpPr>
          <p:cNvPr id="7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Straw Poll #6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741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11ba uses 1Mbps as one of the data rates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Y/N/A</a:t>
            </a:r>
            <a:endParaRPr lang="ko-KR" altLang="en-US" smtClean="0">
              <a:ea typeface="굴림" panose="020B0600000101010101" pitchFamily="50" charset="-127"/>
            </a:endParaRPr>
          </a:p>
          <a:p>
            <a:pPr lvl="1"/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7413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08B40773-7C62-4EF3-BF66-7CF99607BCAD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ko-KR" sz="1200" b="0" smtClean="0"/>
          </a:p>
        </p:txBody>
      </p:sp>
      <p:sp>
        <p:nvSpPr>
          <p:cNvPr id="7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Straw Poll #7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843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11ba uses 250Kbps as one of the data rates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Y/N/A</a:t>
            </a:r>
            <a:endParaRPr lang="ko-KR" altLang="en-US" smtClean="0">
              <a:ea typeface="굴림" panose="020B0600000101010101" pitchFamily="50" charset="-127"/>
            </a:endParaRPr>
          </a:p>
          <a:p>
            <a:pPr lvl="1"/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843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BBD92342-E0B0-4382-B293-B4DFB6813BD9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ko-KR" sz="1200" b="0" smtClean="0"/>
          </a:p>
        </p:txBody>
      </p:sp>
      <p:sp>
        <p:nvSpPr>
          <p:cNvPr id="7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Straw Poll #8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9459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For the data rate of 125Kbps, each symbol consists of 4us OFF- and ON-Signals and indicates only one bit information (‘0’ or ‘1’) as follows 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2"/>
            <a:r>
              <a:rPr lang="en-US" altLang="ko-KR" smtClean="0">
                <a:ea typeface="굴림" panose="020B0600000101010101" pitchFamily="50" charset="-127"/>
              </a:rPr>
              <a:t>The method for computing 4us ON-Signal is TBD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Y/N/A</a:t>
            </a:r>
            <a:endParaRPr lang="ko-KR" altLang="en-US" smtClean="0">
              <a:ea typeface="굴림" panose="020B0600000101010101" pitchFamily="50" charset="-127"/>
            </a:endParaRPr>
          </a:p>
          <a:p>
            <a:pPr lvl="2"/>
            <a:endParaRPr lang="ko-KR" altLang="en-US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9461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894620A-C0D8-4008-8BBF-34E683AB5669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ko-KR" sz="1200" b="0" smtClean="0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1371600" y="3200400"/>
          <a:ext cx="64008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/>
                <a:gridCol w="32004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Symbol fo</a:t>
                      </a:r>
                      <a:r>
                        <a:rPr lang="en-US" altLang="ko-KR" sz="1400" baseline="0" dirty="0" smtClean="0"/>
                        <a:t>r i</a:t>
                      </a:r>
                      <a:r>
                        <a:rPr lang="en-US" altLang="ko-KR" sz="1400" dirty="0" smtClean="0"/>
                        <a:t>nformation ‘0’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Symbol fo</a:t>
                      </a:r>
                      <a:r>
                        <a:rPr lang="en-US" altLang="ko-KR" sz="1400" baseline="0" dirty="0" smtClean="0"/>
                        <a:t>r i</a:t>
                      </a:r>
                      <a:r>
                        <a:rPr lang="en-US" altLang="ko-KR" sz="1400" dirty="0" smtClean="0"/>
                        <a:t>nformation ‘1’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4us ON-Signal + 4us OFF-Signal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4us OFF-Signal + 4us ON-Signal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Straw Poll #9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048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For the data rate of 500Kbps, each symbol consists of 1us OFF- and ON-Signals and indicates only one bit information (‘0’ or ‘1’) as follows 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2"/>
            <a:r>
              <a:rPr lang="en-US" altLang="ko-KR" smtClean="0">
                <a:ea typeface="굴림" panose="020B0600000101010101" pitchFamily="50" charset="-127"/>
              </a:rPr>
              <a:t>The method for computing 1us ON-Signal is TBD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Y/N/A</a:t>
            </a:r>
            <a:endParaRPr lang="ko-KR" altLang="en-US" smtClean="0">
              <a:ea typeface="굴림" panose="020B0600000101010101" pitchFamily="50" charset="-127"/>
            </a:endParaRPr>
          </a:p>
          <a:p>
            <a:pPr lvl="2"/>
            <a:endParaRPr lang="ko-KR" altLang="en-US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20485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E5092BC4-91B6-4C47-9FBF-B543BE664723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ko-KR" sz="1200" b="0" smtClean="0"/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1371600" y="3200400"/>
          <a:ext cx="64008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/>
                <a:gridCol w="32004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Symbol fo</a:t>
                      </a:r>
                      <a:r>
                        <a:rPr lang="en-US" altLang="ko-KR" sz="1400" baseline="0" dirty="0" smtClean="0"/>
                        <a:t>r i</a:t>
                      </a:r>
                      <a:r>
                        <a:rPr lang="en-US" altLang="ko-KR" sz="1400" dirty="0" smtClean="0"/>
                        <a:t>nformation ‘0’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Symbol fo</a:t>
                      </a:r>
                      <a:r>
                        <a:rPr lang="en-US" altLang="ko-KR" sz="1400" baseline="0" dirty="0" smtClean="0"/>
                        <a:t>r i</a:t>
                      </a:r>
                      <a:r>
                        <a:rPr lang="en-US" altLang="ko-KR" sz="1400" dirty="0" smtClean="0"/>
                        <a:t>nformation ‘1’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1us ON-Signal + 1us OFF-Signal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1us OFF-Signal + 1us ON-Signal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Straw Poll #10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1507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For the data rate of 1Mbps, each symbol consists of  0.5us OFF- and ON-Signals and indicates only one bit information (‘0’ or ‘1’) as follows 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2"/>
            <a:r>
              <a:rPr lang="en-US" altLang="ko-KR" smtClean="0">
                <a:ea typeface="굴림" panose="020B0600000101010101" pitchFamily="50" charset="-127"/>
              </a:rPr>
              <a:t>The method for computing 0.5us ON-Signal is TBD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Y/N/A</a:t>
            </a:r>
            <a:endParaRPr lang="ko-KR" altLang="en-US" smtClean="0">
              <a:ea typeface="굴림" panose="020B0600000101010101" pitchFamily="50" charset="-127"/>
            </a:endParaRPr>
          </a:p>
          <a:p>
            <a:pPr lvl="2"/>
            <a:endParaRPr lang="ko-KR" altLang="en-US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21509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C187F410-2D21-4F8A-9D43-BF8E21F2BA36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ko-KR" sz="1200" b="0" smtClean="0"/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1371600" y="3200400"/>
          <a:ext cx="64008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/>
                <a:gridCol w="32004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Symbol fo</a:t>
                      </a:r>
                      <a:r>
                        <a:rPr lang="en-US" altLang="ko-KR" sz="1400" baseline="0" dirty="0" smtClean="0"/>
                        <a:t>r i</a:t>
                      </a:r>
                      <a:r>
                        <a:rPr lang="en-US" altLang="ko-KR" sz="1400" dirty="0" smtClean="0"/>
                        <a:t>nformation ‘0’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Symbol fo</a:t>
                      </a:r>
                      <a:r>
                        <a:rPr lang="en-US" altLang="ko-KR" sz="1400" baseline="0" dirty="0" smtClean="0"/>
                        <a:t>r i</a:t>
                      </a:r>
                      <a:r>
                        <a:rPr lang="en-US" altLang="ko-KR" sz="1400" dirty="0" smtClean="0"/>
                        <a:t>nformation ‘1’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0.5us ON-Signal + 0.5us OFF-Signal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0.5us OFF-Signal + 0.5us ON-Signal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Straw Poll #11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253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For the data rate of 250Kbps, each symbol consists of 2us OFF- and ON-Signals and indicates only one bit information (‘0’ or ‘1’) as follows 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2"/>
            <a:r>
              <a:rPr lang="en-US" altLang="ko-KR" smtClean="0">
                <a:ea typeface="굴림" panose="020B0600000101010101" pitchFamily="50" charset="-127"/>
              </a:rPr>
              <a:t>The method for computing 2us ON-Signal is TBD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Y/N/A</a:t>
            </a:r>
            <a:endParaRPr lang="ko-KR" altLang="en-US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22533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5BF86142-773E-4DC4-9ADF-FDBE82F5D483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ko-KR" sz="1200" b="0" smtClean="0"/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1371600" y="3200400"/>
          <a:ext cx="64008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/>
                <a:gridCol w="32004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Symbol fo</a:t>
                      </a:r>
                      <a:r>
                        <a:rPr lang="en-US" altLang="ko-KR" sz="1400" baseline="0" dirty="0" smtClean="0"/>
                        <a:t>r i</a:t>
                      </a:r>
                      <a:r>
                        <a:rPr lang="en-US" altLang="ko-KR" sz="1400" dirty="0" smtClean="0"/>
                        <a:t>nformation ‘0’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Symbol fo</a:t>
                      </a:r>
                      <a:r>
                        <a:rPr lang="en-US" altLang="ko-KR" sz="1400" baseline="0" dirty="0" smtClean="0"/>
                        <a:t>r i</a:t>
                      </a:r>
                      <a:r>
                        <a:rPr lang="en-US" altLang="ko-KR" sz="1400" dirty="0" smtClean="0"/>
                        <a:t>nformation ‘1’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2us ON-Signal + 2us OFF-Signal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2us OFF-Signal + 2us ON-Signal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Motion #1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229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Move to add the following to the 11ba SFD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11ba </a:t>
            </a:r>
            <a:r>
              <a:rPr lang="en-US" altLang="ko-KR" dirty="0" smtClean="0">
                <a:ea typeface="굴림" panose="020B0600000101010101" pitchFamily="50" charset="-127"/>
              </a:rPr>
              <a:t>shall </a:t>
            </a:r>
            <a:r>
              <a:rPr lang="en-US" altLang="ko-KR" dirty="0" smtClean="0">
                <a:ea typeface="굴림" panose="020B0600000101010101" pitchFamily="50" charset="-127"/>
              </a:rPr>
              <a:t>support </a:t>
            </a:r>
            <a:r>
              <a:rPr lang="en-US" altLang="ko-KR" dirty="0" smtClean="0">
                <a:ea typeface="굴림" panose="020B0600000101010101" pitchFamily="50" charset="-127"/>
              </a:rPr>
              <a:t>multiple data rates for the payload part of the wake-up packet</a:t>
            </a: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Move : </a:t>
            </a:r>
            <a:r>
              <a:rPr lang="en-US" altLang="ko-KR" dirty="0" err="1" smtClean="0">
                <a:ea typeface="굴림" panose="020B0600000101010101" pitchFamily="50" charset="-127"/>
              </a:rPr>
              <a:t>Eunsung</a:t>
            </a:r>
            <a:r>
              <a:rPr lang="en-US" altLang="ko-KR" dirty="0" smtClean="0">
                <a:ea typeface="굴림" panose="020B0600000101010101" pitchFamily="50" charset="-127"/>
              </a:rPr>
              <a:t> Park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Second : </a:t>
            </a:r>
            <a:r>
              <a:rPr lang="en-US" altLang="ko-KR" dirty="0" err="1" smtClean="0">
                <a:ea typeface="굴림" panose="020B0600000101010101" pitchFamily="50" charset="-127"/>
              </a:rPr>
              <a:t>Suhwook</a:t>
            </a:r>
            <a:r>
              <a:rPr lang="en-US" altLang="ko-KR" dirty="0" smtClean="0">
                <a:ea typeface="굴림" panose="020B0600000101010101" pitchFamily="50" charset="-127"/>
              </a:rPr>
              <a:t> Kim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</a:t>
            </a:r>
            <a:r>
              <a:rPr lang="en-US" altLang="ko-KR" dirty="0" smtClean="0">
                <a:ea typeface="굴림" panose="020B0600000101010101" pitchFamily="50" charset="-127"/>
              </a:rPr>
              <a:t>: 35/2/7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2017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2294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FD387FAD-9835-4C32-8A5E-49065A7CBF48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ko-KR" sz="1200" b="0" smtClean="0"/>
          </a:p>
        </p:txBody>
      </p:sp>
    </p:spTree>
    <p:extLst>
      <p:ext uri="{BB962C8B-B14F-4D97-AF65-F5344CB8AC3E}">
        <p14:creationId xmlns:p14="http://schemas.microsoft.com/office/powerpoint/2010/main" val="281852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Motion #2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4339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Move to add the following to the 11ba SFD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Manchester code shall be used for </a:t>
            </a:r>
            <a:r>
              <a:rPr lang="en-US" altLang="ko-KR" dirty="0" smtClean="0">
                <a:ea typeface="굴림" panose="020B0600000101010101" pitchFamily="50" charset="-127"/>
              </a:rPr>
              <a:t>all of the data rates for the payload part of the wake-up packet </a:t>
            </a: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Move : </a:t>
            </a:r>
            <a:r>
              <a:rPr lang="en-US" altLang="ko-KR" dirty="0" err="1" smtClean="0">
                <a:ea typeface="굴림" panose="020B0600000101010101" pitchFamily="50" charset="-127"/>
              </a:rPr>
              <a:t>Eunsung</a:t>
            </a:r>
            <a:r>
              <a:rPr lang="en-US" altLang="ko-KR" dirty="0" smtClean="0">
                <a:ea typeface="굴림" panose="020B0600000101010101" pitchFamily="50" charset="-127"/>
              </a:rPr>
              <a:t> Park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Second </a:t>
            </a:r>
            <a:r>
              <a:rPr lang="en-US" altLang="ko-KR" dirty="0" smtClean="0">
                <a:ea typeface="굴림" panose="020B0600000101010101" pitchFamily="50" charset="-127"/>
              </a:rPr>
              <a:t>: </a:t>
            </a:r>
            <a:r>
              <a:rPr lang="en-US" altLang="ko-KR" dirty="0" err="1" smtClean="0">
                <a:ea typeface="굴림" panose="020B0600000101010101" pitchFamily="50" charset="-127"/>
              </a:rPr>
              <a:t>Suhwook</a:t>
            </a:r>
            <a:r>
              <a:rPr lang="en-US" altLang="ko-KR" dirty="0" smtClean="0">
                <a:ea typeface="굴림" panose="020B0600000101010101" pitchFamily="50" charset="-127"/>
              </a:rPr>
              <a:t> Kim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</a:t>
            </a:r>
            <a:r>
              <a:rPr lang="en-US" altLang="ko-KR" dirty="0" smtClean="0">
                <a:ea typeface="굴림" panose="020B0600000101010101" pitchFamily="50" charset="-127"/>
              </a:rPr>
              <a:t>: 32/0/9</a:t>
            </a:r>
            <a:endParaRPr lang="ko-KR" altLang="en-US" smtClean="0">
              <a:ea typeface="굴림" panose="020B0600000101010101" pitchFamily="50" charset="-127"/>
            </a:endParaRPr>
          </a:p>
          <a:p>
            <a:pPr lvl="1"/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4341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A7C08545-F613-45BC-871E-5F90F8CC785D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ko-KR" sz="1200" b="0" smtClean="0"/>
          </a:p>
        </p:txBody>
      </p:sp>
      <p:sp>
        <p:nvSpPr>
          <p:cNvPr id="7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74589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References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355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ko-KR" sz="2000" smtClean="0">
                <a:ea typeface="굴림" panose="020B0600000101010101" pitchFamily="50" charset="-127"/>
              </a:rPr>
              <a:t>[1] IEEE 802.11-17/0350r0 Various Symbol Types for WUR</a:t>
            </a:r>
          </a:p>
          <a:p>
            <a:pPr marL="0" indent="0">
              <a:buFontTx/>
              <a:buNone/>
            </a:pPr>
            <a:r>
              <a:rPr lang="en-US" altLang="ko-KR" sz="2000" smtClean="0">
                <a:ea typeface="굴림" panose="020B0600000101010101" pitchFamily="50" charset="-127"/>
              </a:rPr>
              <a:t>[2] IEEE 802.11-17/0029r5 WUR Usage Model Document</a:t>
            </a:r>
          </a:p>
          <a:p>
            <a:pPr marL="0" indent="0">
              <a:buFontTx/>
              <a:buNone/>
            </a:pPr>
            <a:r>
              <a:rPr lang="en-US" altLang="ko-KR" sz="2000" smtClean="0">
                <a:ea typeface="굴림" panose="020B0600000101010101" pitchFamily="50" charset="-127"/>
              </a:rPr>
              <a:t>[3] IEEE 802.11-17/0365r0 Regulations and Noise Figure - Impact on SNR</a:t>
            </a:r>
          </a:p>
          <a:p>
            <a:pPr marL="0" indent="0">
              <a:buFontTx/>
              <a:buNone/>
            </a:pPr>
            <a:r>
              <a:rPr lang="en-US" altLang="ko-KR" sz="2000" smtClean="0">
                <a:ea typeface="굴림" panose="020B0600000101010101" pitchFamily="50" charset="-127"/>
              </a:rPr>
              <a:t>[4] IEEE 802.11-16/1045r9-0wur-a-par-proposal-wur-sg</a:t>
            </a:r>
          </a:p>
          <a:p>
            <a:pPr marL="0" indent="0">
              <a:buFontTx/>
              <a:buNone/>
            </a:pPr>
            <a:r>
              <a:rPr lang="en-US" altLang="ko-KR" sz="2000" smtClean="0">
                <a:ea typeface="굴림" panose="020B0600000101010101" pitchFamily="50" charset="-127"/>
              </a:rPr>
              <a:t>[5] IEEE 802.11-17/0366r1 WUR Modulation and Coding</a:t>
            </a:r>
          </a:p>
          <a:p>
            <a:pPr marL="0" indent="0">
              <a:buFontTx/>
              <a:buNone/>
            </a:pPr>
            <a:r>
              <a:rPr lang="en-US" altLang="ko-KR" sz="2000" smtClean="0">
                <a:ea typeface="굴림" panose="020B0600000101010101" pitchFamily="50" charset="-127"/>
              </a:rPr>
              <a:t>[6] IEEE 802.11-17/0367r0 Studies of PER Performance</a:t>
            </a:r>
          </a:p>
          <a:p>
            <a:pPr marL="0" indent="0">
              <a:buFontTx/>
              <a:buNone/>
            </a:pPr>
            <a:r>
              <a:rPr lang="en-US" altLang="ko-KR" sz="2000" smtClean="0">
                <a:ea typeface="굴림" panose="020B0600000101010101" pitchFamily="50" charset="-127"/>
              </a:rPr>
              <a:t>[7] IEEE 802.11-17/0188r4 Simulation Scenario and Evaluation Methodology</a:t>
            </a:r>
          </a:p>
          <a:p>
            <a:pPr marL="0" indent="0">
              <a:buFontTx/>
              <a:buNone/>
            </a:pPr>
            <a:r>
              <a:rPr lang="en-US" altLang="ko-KR" sz="2000" smtClean="0">
                <a:ea typeface="굴림" panose="020B0600000101010101" pitchFamily="50" charset="-127"/>
              </a:rPr>
              <a:t>[8] IEEE 802.11-17/0326r0 WUR Phase Noise Model Follow-Up </a:t>
            </a:r>
          </a:p>
          <a:p>
            <a:pPr marL="0" indent="0">
              <a:buFontTx/>
              <a:buNone/>
            </a:pPr>
            <a:endParaRPr lang="en-US" altLang="ko-KR" smtClean="0">
              <a:ea typeface="굴림" panose="020B0600000101010101" pitchFamily="50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2017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23558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B2C2C1AD-0D0C-4724-8F5F-445F46EF4AD5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ko-KR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Recap on [1]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819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Various symbol types for multiple data rates were introduced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2017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8198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3A296933-3CFA-4E5C-9DD5-4C250F33964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 smtClean="0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771525" y="2667000"/>
          <a:ext cx="7381875" cy="31988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8275"/>
                <a:gridCol w="833072"/>
                <a:gridCol w="2484284"/>
                <a:gridCol w="2626244"/>
              </a:tblGrid>
              <a:tr h="457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Symbol</a:t>
                      </a:r>
                      <a:r>
                        <a:rPr lang="en-US" altLang="ko-KR" sz="1200" baseline="0" dirty="0" smtClean="0"/>
                        <a:t> Types</a:t>
                      </a:r>
                      <a:endParaRPr lang="ko-KR" altLang="en-US" sz="1200" dirty="0"/>
                    </a:p>
                  </a:txBody>
                  <a:tcPr marT="45648" marB="4564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Data Rate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[Kbps]</a:t>
                      </a:r>
                      <a:endParaRPr lang="ko-KR" altLang="en-US" sz="1200" dirty="0"/>
                    </a:p>
                  </a:txBody>
                  <a:tcPr marT="45648" marB="4564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Pros</a:t>
                      </a:r>
                      <a:endParaRPr lang="ko-KR" altLang="en-US" sz="1200" dirty="0"/>
                    </a:p>
                  </a:txBody>
                  <a:tcPr marT="45648" marB="4564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Cons</a:t>
                      </a:r>
                      <a:endParaRPr lang="ko-KR" altLang="en-US" sz="1200" dirty="0"/>
                    </a:p>
                  </a:txBody>
                  <a:tcPr marT="45648" marB="45648" anchor="ctr"/>
                </a:tc>
              </a:tr>
              <a:tr h="457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Normal OOK symbol</a:t>
                      </a:r>
                      <a:endParaRPr lang="ko-KR" altLang="en-US" sz="1200"/>
                    </a:p>
                  </a:txBody>
                  <a:tcPr marT="45648" marB="4564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250</a:t>
                      </a:r>
                      <a:endParaRPr lang="ko-KR" altLang="en-US" sz="1200" dirty="0"/>
                    </a:p>
                  </a:txBody>
                  <a:tcPr marT="45648" marB="45648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- Simple</a:t>
                      </a:r>
                      <a:endParaRPr lang="ko-KR" altLang="en-US" sz="1200" dirty="0"/>
                    </a:p>
                  </a:txBody>
                  <a:tcPr marT="45648" marB="45648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- Long </a:t>
                      </a:r>
                      <a:r>
                        <a:rPr lang="en-US" altLang="ko-KR" sz="1200" smtClean="0"/>
                        <a:t>off duration</a:t>
                      </a:r>
                      <a:endParaRPr lang="ko-KR" altLang="en-US" sz="1200"/>
                    </a:p>
                  </a:txBody>
                  <a:tcPr marT="45648" marB="45648" anchor="ctr"/>
                </a:tc>
              </a:tr>
              <a:tr h="6390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Manchester code based OOK symbol</a:t>
                      </a:r>
                      <a:endParaRPr lang="ko-KR" altLang="en-US" sz="1200"/>
                    </a:p>
                  </a:txBody>
                  <a:tcPr marT="45648" marB="4564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250</a:t>
                      </a:r>
                      <a:endParaRPr lang="ko-KR" altLang="en-US" sz="1200" dirty="0"/>
                    </a:p>
                  </a:txBody>
                  <a:tcPr marT="45648" marB="45648"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200" dirty="0" smtClean="0"/>
                        <a:t>- Short off duration</a:t>
                      </a:r>
                      <a:endParaRPr lang="ko-KR" altLang="en-US" sz="1200" dirty="0"/>
                    </a:p>
                  </a:txBody>
                  <a:tcPr marT="45648" marB="45648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-</a:t>
                      </a:r>
                      <a:r>
                        <a:rPr lang="en-US" altLang="ko-KR" sz="1200" baseline="0" dirty="0" smtClean="0"/>
                        <a:t> A</a:t>
                      </a:r>
                      <a:r>
                        <a:rPr lang="en-US" altLang="ko-KR" sz="1200" dirty="0" smtClean="0"/>
                        <a:t>dditional</a:t>
                      </a:r>
                      <a:r>
                        <a:rPr lang="en-US" altLang="ko-KR" sz="1200" baseline="0" dirty="0" smtClean="0"/>
                        <a:t> procedure for </a:t>
                      </a:r>
                      <a:r>
                        <a:rPr lang="en-US" altLang="ko-KR" sz="1200" dirty="0" smtClean="0"/>
                        <a:t>2us signal generation</a:t>
                      </a:r>
                    </a:p>
                  </a:txBody>
                  <a:tcPr marT="45648" marB="45648" anchor="ctr"/>
                </a:tc>
              </a:tr>
              <a:tr h="8228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Symbol repetition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</a:t>
                      </a:r>
                      <a:r>
                        <a:rPr lang="en-US" altLang="ko-KR" sz="1200" i="1" dirty="0" smtClean="0"/>
                        <a:t>n</a:t>
                      </a:r>
                      <a:r>
                        <a:rPr lang="en-US" altLang="ko-KR" sz="1200" dirty="0" smtClean="0"/>
                        <a:t>=2)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(Manchester code is applied)</a:t>
                      </a:r>
                    </a:p>
                  </a:txBody>
                  <a:tcPr marT="45648" marB="4564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125</a:t>
                      </a:r>
                      <a:endParaRPr lang="ko-KR" altLang="en-US" sz="1200" dirty="0"/>
                    </a:p>
                  </a:txBody>
                  <a:tcPr marT="45648" marB="45648" anchor="ctr"/>
                </a:tc>
                <a:tc>
                  <a:txBody>
                    <a:bodyPr/>
                    <a:lstStyle/>
                    <a:p>
                      <a:pPr latinLnBrk="1">
                        <a:buFontTx/>
                        <a:buChar char="-"/>
                      </a:pPr>
                      <a:r>
                        <a:rPr lang="en-US" altLang="ko-KR" sz="1200" baseline="0" dirty="0" smtClean="0"/>
                        <a:t> Good p</a:t>
                      </a:r>
                      <a:r>
                        <a:rPr lang="en-US" altLang="ko-KR" sz="1200" dirty="0" smtClean="0"/>
                        <a:t>erformance</a:t>
                      </a:r>
                      <a:endParaRPr lang="ko-KR" altLang="en-US" sz="1200" dirty="0"/>
                    </a:p>
                  </a:txBody>
                  <a:tcPr marT="45648" marB="45648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- Large overhead</a:t>
                      </a:r>
                      <a:endParaRPr lang="ko-KR" altLang="en-US" sz="1200" dirty="0"/>
                    </a:p>
                  </a:txBody>
                  <a:tcPr marT="45648" marB="45648" anchor="ctr"/>
                </a:tc>
              </a:tr>
              <a:tr h="8228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Symbol</a:t>
                      </a:r>
                      <a:r>
                        <a:rPr lang="en-US" altLang="ko-KR" sz="1200" baseline="0" dirty="0" smtClean="0"/>
                        <a:t> time reduction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(</a:t>
                      </a:r>
                      <a:r>
                        <a:rPr lang="en-US" altLang="ko-KR" sz="1200" i="1" baseline="0" dirty="0" smtClean="0"/>
                        <a:t>n</a:t>
                      </a:r>
                      <a:r>
                        <a:rPr lang="en-US" altLang="ko-KR" sz="1200" baseline="0" dirty="0" smtClean="0"/>
                        <a:t>=2)</a:t>
                      </a:r>
                      <a:endParaRPr lang="ko-KR" altLang="en-US" sz="1200"/>
                    </a:p>
                  </a:txBody>
                  <a:tcPr marT="45648" marB="4564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500</a:t>
                      </a:r>
                      <a:endParaRPr lang="ko-KR" altLang="en-US" sz="1200" dirty="0"/>
                    </a:p>
                  </a:txBody>
                  <a:tcPr marT="45648" marB="45648" anchor="ctr"/>
                </a:tc>
                <a:tc>
                  <a:txBody>
                    <a:bodyPr/>
                    <a:lstStyle/>
                    <a:p>
                      <a:pPr latinLnBrk="1">
                        <a:buFontTx/>
                        <a:buChar char="-"/>
                      </a:pPr>
                      <a:r>
                        <a:rPr lang="en-US" altLang="ko-KR" sz="1200" baseline="0" dirty="0" smtClean="0"/>
                        <a:t> Small o</a:t>
                      </a:r>
                      <a:r>
                        <a:rPr lang="en-US" altLang="ko-KR" sz="1200" dirty="0" smtClean="0"/>
                        <a:t>verhead</a:t>
                      </a:r>
                      <a:endParaRPr lang="ko-KR" altLang="en-US" sz="1200" dirty="0"/>
                    </a:p>
                  </a:txBody>
                  <a:tcPr marT="45648" marB="45648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- Poor performance</a:t>
                      </a:r>
                    </a:p>
                    <a:p>
                      <a:pPr latinLnBrk="1"/>
                      <a:r>
                        <a:rPr lang="en-US" altLang="ko-KR" sz="1200" dirty="0" smtClean="0"/>
                        <a:t>- Additional</a:t>
                      </a:r>
                      <a:r>
                        <a:rPr lang="en-US" altLang="ko-KR" sz="1200" baseline="0" dirty="0" smtClean="0"/>
                        <a:t> procedure for 1us (if the Manchester code is applied) or </a:t>
                      </a:r>
                      <a:r>
                        <a:rPr lang="en-US" altLang="ko-KR" sz="1200" dirty="0" smtClean="0"/>
                        <a:t>2us signal generation</a:t>
                      </a:r>
                    </a:p>
                  </a:txBody>
                  <a:tcPr marT="45648" marB="45648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Appendix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4579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24582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2624D550-406B-42AC-A791-694871DA7C5E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ko-KR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Simulation Assumption (1/2)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560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smtClean="0">
                <a:ea typeface="굴림" panose="020B0600000101010101" pitchFamily="50" charset="-127"/>
              </a:rPr>
              <a:t>13 subcarriers are used for a symbol computation</a:t>
            </a:r>
          </a:p>
          <a:p>
            <a:pPr lvl="1"/>
            <a:r>
              <a:rPr lang="en-US" altLang="ko-KR" sz="1600" smtClean="0">
                <a:ea typeface="굴림" panose="020B0600000101010101" pitchFamily="50" charset="-127"/>
              </a:rPr>
              <a:t>A sequence mapped to 13 subcarriers in each symbol type is optimized in terms of the PAPR</a:t>
            </a:r>
          </a:p>
          <a:p>
            <a:r>
              <a:rPr lang="en-US" altLang="ko-KR" sz="1800" smtClean="0">
                <a:ea typeface="굴림" panose="020B0600000101010101" pitchFamily="50" charset="-127"/>
              </a:rPr>
              <a:t>Payload consists of 48 symbols</a:t>
            </a:r>
          </a:p>
          <a:p>
            <a:pPr lvl="1"/>
            <a:r>
              <a:rPr lang="en-US" altLang="ko-KR" sz="1600" smtClean="0">
                <a:ea typeface="굴림" panose="020B0600000101010101" pitchFamily="50" charset="-127"/>
              </a:rPr>
              <a:t>Symbol structure is dependent on the symbol type</a:t>
            </a:r>
          </a:p>
          <a:p>
            <a:pPr lvl="1"/>
            <a:r>
              <a:rPr lang="en-US" altLang="ko-KR" sz="1600" smtClean="0">
                <a:ea typeface="굴림" panose="020B0600000101010101" pitchFamily="50" charset="-127"/>
              </a:rPr>
              <a:t>PER for payload will be shown</a:t>
            </a:r>
          </a:p>
          <a:p>
            <a:pPr lvl="1"/>
            <a:r>
              <a:rPr lang="en-US" altLang="ko-KR" sz="1600" smtClean="0">
                <a:ea typeface="굴림" panose="020B0600000101010101" pitchFamily="50" charset="-127"/>
              </a:rPr>
              <a:t>If 48 bits are set to the MAC address, PER is equivalent to the miss detection</a:t>
            </a:r>
          </a:p>
          <a:p>
            <a:r>
              <a:rPr lang="en-US" altLang="ko-KR" sz="1800" smtClean="0">
                <a:ea typeface="굴림" panose="020B0600000101010101" pitchFamily="50" charset="-127"/>
              </a:rPr>
              <a:t>CFO [7], Phase noise [8] applied</a:t>
            </a:r>
          </a:p>
          <a:p>
            <a:r>
              <a:rPr lang="en-US" altLang="ko-KR" sz="1800" smtClean="0">
                <a:ea typeface="굴림" panose="020B0600000101010101" pitchFamily="50" charset="-127"/>
              </a:rPr>
              <a:t>No timing error</a:t>
            </a:r>
          </a:p>
          <a:p>
            <a:r>
              <a:rPr lang="en-US" altLang="ko-KR" sz="1800" smtClean="0">
                <a:ea typeface="굴림" panose="020B0600000101010101" pitchFamily="50" charset="-127"/>
              </a:rPr>
              <a:t>Raised cosine filter with 4MHz bandwidth and 0.2 roll off factor</a:t>
            </a:r>
          </a:p>
          <a:p>
            <a:r>
              <a:rPr lang="en-US" altLang="ko-KR" sz="1800" smtClean="0">
                <a:ea typeface="굴림" panose="020B0600000101010101" pitchFamily="50" charset="-127"/>
              </a:rPr>
              <a:t>20MHz sampling rate</a:t>
            </a:r>
          </a:p>
          <a:p>
            <a:r>
              <a:rPr lang="en-US" altLang="ko-KR" sz="1800" smtClean="0">
                <a:ea typeface="굴림" panose="020B0600000101010101" pitchFamily="50" charset="-127"/>
              </a:rPr>
              <a:t>TGnD and UMi NLoS channels in 2.4GHz</a:t>
            </a:r>
          </a:p>
          <a:p>
            <a:r>
              <a:rPr lang="en-US" altLang="ko-KR" sz="1800" smtClean="0">
                <a:ea typeface="굴림" panose="020B0600000101010101" pitchFamily="50" charset="-127"/>
              </a:rPr>
              <a:t>SNR is defined considering 20MHz bandwidth</a:t>
            </a:r>
          </a:p>
          <a:p>
            <a:r>
              <a:rPr lang="en-US" altLang="ko-KR" sz="1800" smtClean="0">
                <a:ea typeface="굴림" panose="020B0600000101010101" pitchFamily="50" charset="-127"/>
              </a:rPr>
              <a:t>L-SIG performance with no CFO, no STO</a:t>
            </a:r>
          </a:p>
          <a:p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2560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9E6E6AFA-AC3C-42F6-8F1D-DD936CE4F4F2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ko-KR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Simulation Assumption (2/2)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6627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smtClean="0">
                <a:ea typeface="굴림" panose="020B0600000101010101" pitchFamily="50" charset="-127"/>
              </a:rPr>
              <a:t>125Kbps (8us symbol)</a:t>
            </a:r>
          </a:p>
          <a:p>
            <a:endParaRPr lang="en-US" altLang="ko-KR" sz="1600" smtClean="0">
              <a:ea typeface="굴림" panose="020B0600000101010101" pitchFamily="50" charset="-127"/>
            </a:endParaRPr>
          </a:p>
          <a:p>
            <a:endParaRPr lang="en-US" altLang="ko-KR" sz="1600" smtClean="0">
              <a:ea typeface="굴림" panose="020B0600000101010101" pitchFamily="50" charset="-127"/>
            </a:endParaRPr>
          </a:p>
          <a:p>
            <a:endParaRPr lang="en-US" altLang="ko-KR" sz="1600" smtClean="0">
              <a:ea typeface="굴림" panose="020B0600000101010101" pitchFamily="50" charset="-127"/>
            </a:endParaRPr>
          </a:p>
          <a:p>
            <a:r>
              <a:rPr lang="en-US" altLang="ko-KR" sz="1600" smtClean="0">
                <a:ea typeface="굴림" panose="020B0600000101010101" pitchFamily="50" charset="-127"/>
              </a:rPr>
              <a:t>250Kbps (4us symbol)</a:t>
            </a:r>
          </a:p>
          <a:p>
            <a:endParaRPr lang="en-US" altLang="ko-KR" sz="1600" smtClean="0">
              <a:ea typeface="굴림" panose="020B0600000101010101" pitchFamily="50" charset="-127"/>
            </a:endParaRPr>
          </a:p>
          <a:p>
            <a:endParaRPr lang="en-US" altLang="ko-KR" sz="1600" smtClean="0">
              <a:ea typeface="굴림" panose="020B0600000101010101" pitchFamily="50" charset="-127"/>
            </a:endParaRPr>
          </a:p>
          <a:p>
            <a:endParaRPr lang="en-US" altLang="ko-KR" sz="1600" smtClean="0">
              <a:ea typeface="굴림" panose="020B0600000101010101" pitchFamily="50" charset="-127"/>
            </a:endParaRPr>
          </a:p>
          <a:p>
            <a:r>
              <a:rPr lang="en-US" altLang="ko-KR" sz="1600" smtClean="0">
                <a:ea typeface="굴림" panose="020B0600000101010101" pitchFamily="50" charset="-127"/>
              </a:rPr>
              <a:t>500Kbps (2us symbol)</a:t>
            </a:r>
          </a:p>
          <a:p>
            <a:endParaRPr lang="en-US" altLang="ko-KR" sz="1600" smtClean="0">
              <a:ea typeface="굴림" panose="020B0600000101010101" pitchFamily="50" charset="-127"/>
            </a:endParaRPr>
          </a:p>
          <a:p>
            <a:endParaRPr lang="en-US" altLang="ko-KR" sz="1600" smtClean="0">
              <a:ea typeface="굴림" panose="020B0600000101010101" pitchFamily="50" charset="-127"/>
            </a:endParaRPr>
          </a:p>
          <a:p>
            <a:endParaRPr lang="en-US" altLang="ko-KR" sz="1600" smtClean="0">
              <a:ea typeface="굴림" panose="020B0600000101010101" pitchFamily="50" charset="-127"/>
            </a:endParaRPr>
          </a:p>
          <a:p>
            <a:r>
              <a:rPr lang="en-US" altLang="ko-KR" sz="1600" smtClean="0">
                <a:ea typeface="굴림" panose="020B0600000101010101" pitchFamily="50" charset="-127"/>
              </a:rPr>
              <a:t>1Mbps (1us symbol)</a:t>
            </a:r>
          </a:p>
          <a:p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26630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25020845-C6C7-4747-9397-574C206061EB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ko-KR" sz="1200" b="0" smtClean="0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762000" y="2063750"/>
          <a:ext cx="6781800" cy="7778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4301"/>
                <a:gridCol w="2918749"/>
                <a:gridCol w="2918749"/>
              </a:tblGrid>
              <a:tr h="259292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marT="45757" marB="4575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Symbol fo</a:t>
                      </a:r>
                      <a:r>
                        <a:rPr lang="en-US" altLang="ko-KR" sz="1100" baseline="0" dirty="0" smtClean="0"/>
                        <a:t>r i</a:t>
                      </a:r>
                      <a:r>
                        <a:rPr lang="en-US" altLang="ko-KR" sz="1100" dirty="0" smtClean="0"/>
                        <a:t>nformation ‘0’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Symbol fo</a:t>
                      </a:r>
                      <a:r>
                        <a:rPr lang="en-US" altLang="ko-KR" sz="1100" baseline="0" dirty="0" smtClean="0"/>
                        <a:t>r i</a:t>
                      </a:r>
                      <a:r>
                        <a:rPr lang="en-US" altLang="ko-KR" sz="1100" dirty="0" smtClean="0"/>
                        <a:t>nformation ‘1’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</a:tr>
              <a:tr h="25929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Option 1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4us ON-Signal + 4us OFF-Signal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4us OFF-Signal + 4us ON-Signal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</a:tr>
              <a:tr h="25929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Option 2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8us OFF-Signal</a:t>
                      </a:r>
                      <a:endParaRPr lang="ko-KR" altLang="en-US" sz="1100" smtClean="0"/>
                    </a:p>
                  </a:txBody>
                  <a:tcPr marT="45757" marB="4575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8us ON-Signal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762000" y="3216275"/>
          <a:ext cx="6781800" cy="822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4301"/>
                <a:gridCol w="2918749"/>
                <a:gridCol w="2918749"/>
              </a:tblGrid>
              <a:tr h="258964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marT="45662" marB="45662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Symbol fo</a:t>
                      </a:r>
                      <a:r>
                        <a:rPr lang="en-US" altLang="ko-KR" sz="1100" baseline="0" dirty="0" smtClean="0"/>
                        <a:t>r i</a:t>
                      </a:r>
                      <a:r>
                        <a:rPr lang="en-US" altLang="ko-KR" sz="1100" dirty="0" smtClean="0"/>
                        <a:t>nformation ‘0’</a:t>
                      </a:r>
                      <a:endParaRPr lang="ko-KR" altLang="en-US" sz="1100" dirty="0"/>
                    </a:p>
                  </a:txBody>
                  <a:tcPr marT="45662" marB="45662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Symbol fo</a:t>
                      </a:r>
                      <a:r>
                        <a:rPr lang="en-US" altLang="ko-KR" sz="1100" baseline="0" dirty="0" smtClean="0"/>
                        <a:t>r i</a:t>
                      </a:r>
                      <a:r>
                        <a:rPr lang="en-US" altLang="ko-KR" sz="1100" dirty="0" smtClean="0"/>
                        <a:t>nformation ‘1’</a:t>
                      </a:r>
                      <a:endParaRPr lang="ko-KR" altLang="en-US" sz="1100" dirty="0"/>
                    </a:p>
                  </a:txBody>
                  <a:tcPr marT="45662" marB="45662" anchor="ctr"/>
                </a:tc>
              </a:tr>
              <a:tr h="25896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Option 1</a:t>
                      </a:r>
                      <a:endParaRPr lang="ko-KR" altLang="en-US" sz="1100" dirty="0"/>
                    </a:p>
                  </a:txBody>
                  <a:tcPr marT="45662" marB="45662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2us ON-Signal + 2us OFF-Signal</a:t>
                      </a:r>
                      <a:endParaRPr lang="ko-KR" altLang="en-US" sz="1100" dirty="0"/>
                    </a:p>
                  </a:txBody>
                  <a:tcPr marT="45662" marB="45662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2us OFF-Signal + 2us ON-Signal</a:t>
                      </a:r>
                      <a:endParaRPr lang="ko-KR" altLang="en-US" sz="1100" dirty="0"/>
                    </a:p>
                  </a:txBody>
                  <a:tcPr marT="45662" marB="45662" anchor="ctr"/>
                </a:tc>
              </a:tr>
              <a:tr h="3043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Option 2</a:t>
                      </a:r>
                      <a:endParaRPr lang="ko-KR" altLang="en-US" sz="1100" dirty="0"/>
                    </a:p>
                  </a:txBody>
                  <a:tcPr marT="45662" marB="4566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4us OFF-Signal</a:t>
                      </a:r>
                      <a:endParaRPr lang="ko-KR" altLang="en-US" sz="1100" smtClean="0"/>
                    </a:p>
                  </a:txBody>
                  <a:tcPr marT="45662" marB="45662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4us ON-Signal</a:t>
                      </a:r>
                      <a:endParaRPr lang="ko-KR" altLang="en-US" sz="1100" dirty="0"/>
                    </a:p>
                  </a:txBody>
                  <a:tcPr marT="45662" marB="45662" anchor="ctr"/>
                </a:tc>
              </a:tr>
            </a:tbl>
          </a:graphicData>
        </a:graphic>
      </p:graphicFrame>
      <p:graphicFrame>
        <p:nvGraphicFramePr>
          <p:cNvPr id="16" name="표 15"/>
          <p:cNvGraphicFramePr>
            <a:graphicFrameLocks noGrp="1"/>
          </p:cNvGraphicFramePr>
          <p:nvPr/>
        </p:nvGraphicFramePr>
        <p:xfrm>
          <a:off x="762000" y="4419600"/>
          <a:ext cx="6781800" cy="7778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4301"/>
                <a:gridCol w="2918749"/>
                <a:gridCol w="2918749"/>
              </a:tblGrid>
              <a:tr h="259292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marT="45757" marB="4575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Symbol fo</a:t>
                      </a:r>
                      <a:r>
                        <a:rPr lang="en-US" altLang="ko-KR" sz="1100" baseline="0" dirty="0" smtClean="0"/>
                        <a:t>r i</a:t>
                      </a:r>
                      <a:r>
                        <a:rPr lang="en-US" altLang="ko-KR" sz="1100" dirty="0" smtClean="0"/>
                        <a:t>nformation ‘0’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Symbol fo</a:t>
                      </a:r>
                      <a:r>
                        <a:rPr lang="en-US" altLang="ko-KR" sz="1100" baseline="0" dirty="0" smtClean="0"/>
                        <a:t>r i</a:t>
                      </a:r>
                      <a:r>
                        <a:rPr lang="en-US" altLang="ko-KR" sz="1100" dirty="0" smtClean="0"/>
                        <a:t>nformation ‘1’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</a:tr>
              <a:tr h="25929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Option 1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1us ON-Signal + 1us OFF-Signal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1us OFF-Signal + 1us ON-Signal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</a:tr>
              <a:tr h="25929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Option 2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2us OFF-Signal</a:t>
                      </a:r>
                      <a:endParaRPr lang="ko-KR" altLang="en-US" sz="1100" smtClean="0"/>
                    </a:p>
                  </a:txBody>
                  <a:tcPr marT="45757" marB="4575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2us ON-Signal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762000" y="5562600"/>
          <a:ext cx="6781800" cy="7778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4301"/>
                <a:gridCol w="2918749"/>
                <a:gridCol w="2918749"/>
              </a:tblGrid>
              <a:tr h="259292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marT="45757" marB="4575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Symbol fo</a:t>
                      </a:r>
                      <a:r>
                        <a:rPr lang="en-US" altLang="ko-KR" sz="1100" baseline="0" dirty="0" smtClean="0"/>
                        <a:t>r i</a:t>
                      </a:r>
                      <a:r>
                        <a:rPr lang="en-US" altLang="ko-KR" sz="1100" dirty="0" smtClean="0"/>
                        <a:t>nformation ‘0’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Symbol fo</a:t>
                      </a:r>
                      <a:r>
                        <a:rPr lang="en-US" altLang="ko-KR" sz="1100" baseline="0" dirty="0" smtClean="0"/>
                        <a:t>r i</a:t>
                      </a:r>
                      <a:r>
                        <a:rPr lang="en-US" altLang="ko-KR" sz="1100" dirty="0" smtClean="0"/>
                        <a:t>nformation ‘1’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</a:tr>
              <a:tr h="25929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Option 1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0.5us ON-Signal + 0.5us OFF-Signal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0.5us OFF-Signal + 0.5us ON-Signal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</a:tr>
              <a:tr h="25929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Option 2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1us OFF-Signal</a:t>
                      </a:r>
                      <a:endParaRPr lang="ko-KR" altLang="en-US" sz="1100" smtClean="0"/>
                    </a:p>
                  </a:txBody>
                  <a:tcPr marT="45757" marB="4575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1us ON-Signal</a:t>
                      </a:r>
                      <a:endParaRPr lang="ko-KR" altLang="en-US" sz="1100" dirty="0"/>
                    </a:p>
                  </a:txBody>
                  <a:tcPr marT="45757" marB="45757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Simulation Results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765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PER comparison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27654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A47EA718-B156-438E-A7AE-3AE865C63460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ko-KR" sz="1200" b="0" smtClean="0"/>
          </a:p>
        </p:txBody>
      </p:sp>
      <p:sp>
        <p:nvSpPr>
          <p:cNvPr id="27655" name="TextBox 5"/>
          <p:cNvSpPr txBox="1">
            <a:spLocks noChangeArrowheads="1"/>
          </p:cNvSpPr>
          <p:nvPr/>
        </p:nvSpPr>
        <p:spPr bwMode="auto">
          <a:xfrm>
            <a:off x="2009775" y="5535613"/>
            <a:ext cx="1276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400" b="0"/>
              <a:t>TGnD channel</a:t>
            </a:r>
            <a:endParaRPr lang="ko-KR" altLang="en-US" sz="1400" b="0"/>
          </a:p>
        </p:txBody>
      </p:sp>
      <p:sp>
        <p:nvSpPr>
          <p:cNvPr id="27656" name="TextBox 9"/>
          <p:cNvSpPr txBox="1">
            <a:spLocks noChangeArrowheads="1"/>
          </p:cNvSpPr>
          <p:nvPr/>
        </p:nvSpPr>
        <p:spPr bwMode="auto">
          <a:xfrm>
            <a:off x="5768975" y="5535613"/>
            <a:ext cx="1600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400" b="0"/>
              <a:t>UMi NLoS channel</a:t>
            </a:r>
            <a:endParaRPr lang="ko-KR" altLang="en-US" sz="1400" b="0"/>
          </a:p>
        </p:txBody>
      </p:sp>
      <p:pic>
        <p:nvPicPr>
          <p:cNvPr id="27657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" y="2549525"/>
            <a:ext cx="3916363" cy="294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8" name="그림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863" y="2549525"/>
            <a:ext cx="3916362" cy="294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Link Budget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048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Received SNR</a:t>
            </a:r>
          </a:p>
          <a:p>
            <a:pPr marL="0" indent="0">
              <a:buFontTx/>
              <a:buNone/>
              <a:defRPr/>
            </a:pPr>
            <a:r>
              <a:rPr lang="en-US" altLang="ko-KR" dirty="0">
                <a:ea typeface="굴림" panose="020B0600000101010101" pitchFamily="50" charset="-127"/>
              </a:rPr>
              <a:t> </a:t>
            </a:r>
            <a:r>
              <a:rPr lang="en-US" altLang="ko-KR" dirty="0" smtClean="0">
                <a:ea typeface="굴림" panose="020B0600000101010101" pitchFamily="50" charset="-127"/>
              </a:rPr>
              <a:t>    </a:t>
            </a:r>
            <a:r>
              <a:rPr lang="en-US" altLang="ko-KR" dirty="0" err="1" smtClean="0">
                <a:ea typeface="굴림" panose="020B0600000101010101" pitchFamily="50" charset="-127"/>
              </a:rPr>
              <a:t>Rx_SNR</a:t>
            </a:r>
            <a:r>
              <a:rPr lang="en-US" altLang="ko-KR" dirty="0" smtClean="0">
                <a:ea typeface="굴림" panose="020B0600000101010101" pitchFamily="50" charset="-127"/>
              </a:rPr>
              <a:t> = </a:t>
            </a:r>
            <a:r>
              <a:rPr lang="en-US" altLang="ko-KR" dirty="0" err="1" smtClean="0">
                <a:ea typeface="굴림" panose="020B0600000101010101" pitchFamily="50" charset="-127"/>
              </a:rPr>
              <a:t>Tx_Pwr</a:t>
            </a:r>
            <a:r>
              <a:rPr lang="en-US" altLang="ko-KR" dirty="0" smtClean="0">
                <a:ea typeface="굴림" panose="020B0600000101010101" pitchFamily="50" charset="-127"/>
              </a:rPr>
              <a:t> - PL – 3*Shadowing - NF - N</a:t>
            </a:r>
            <a:r>
              <a:rPr lang="en-US" altLang="ko-KR" baseline="-25000" dirty="0" smtClean="0">
                <a:ea typeface="굴림" panose="020B0600000101010101" pitchFamily="50" charset="-127"/>
              </a:rPr>
              <a:t>0</a:t>
            </a:r>
          </a:p>
          <a:p>
            <a:pPr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Transmit power : </a:t>
            </a:r>
            <a:r>
              <a:rPr lang="en-US" altLang="ko-KR" dirty="0" err="1" smtClean="0">
                <a:ea typeface="굴림" panose="020B0600000101010101" pitchFamily="50" charset="-127"/>
              </a:rPr>
              <a:t>Tx_Pwr</a:t>
            </a:r>
            <a:r>
              <a:rPr lang="en-US" altLang="ko-KR" dirty="0" smtClean="0">
                <a:ea typeface="굴림" panose="020B0600000101010101" pitchFamily="50" charset="-127"/>
              </a:rPr>
              <a:t> = 20dBm</a:t>
            </a:r>
          </a:p>
          <a:p>
            <a:pPr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Noise figure : NF = 15dBm (802.11ba) / 7dBm (conventional 802.11)</a:t>
            </a:r>
          </a:p>
          <a:p>
            <a:pPr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Noise floor : N</a:t>
            </a:r>
            <a:r>
              <a:rPr lang="en-US" altLang="ko-KR" baseline="-25000" dirty="0" smtClean="0">
                <a:ea typeface="굴림" panose="020B0600000101010101" pitchFamily="50" charset="-127"/>
              </a:rPr>
              <a:t>0</a:t>
            </a:r>
            <a:r>
              <a:rPr lang="en-US" altLang="ko-KR" dirty="0" smtClean="0">
                <a:ea typeface="굴림" panose="020B0600000101010101" pitchFamily="50" charset="-127"/>
              </a:rPr>
              <a:t> = -174dBm + 10log</a:t>
            </a:r>
            <a:r>
              <a:rPr lang="en-US" altLang="ko-KR" baseline="-25000" dirty="0" smtClean="0">
                <a:ea typeface="굴림" panose="020B0600000101010101" pitchFamily="50" charset="-127"/>
              </a:rPr>
              <a:t>10</a:t>
            </a:r>
            <a:r>
              <a:rPr lang="en-US" altLang="ko-KR" dirty="0" smtClean="0">
                <a:ea typeface="굴림" panose="020B0600000101010101" pitchFamily="50" charset="-127"/>
              </a:rPr>
              <a:t>BW</a:t>
            </a:r>
          </a:p>
          <a:p>
            <a:pPr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Bandwidth : BW = 20MHz</a:t>
            </a:r>
          </a:p>
          <a:p>
            <a:pPr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Target PER : 10% (802.11ba) / 1% (conventional 802.11)</a:t>
            </a:r>
          </a:p>
          <a:p>
            <a:pPr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No interference</a:t>
            </a:r>
          </a:p>
          <a:p>
            <a:pPr>
              <a:defRPr/>
            </a:pPr>
            <a:r>
              <a:rPr lang="en-US" altLang="ko-KR" dirty="0" smtClean="0">
                <a:ea typeface="굴림" panose="020B0600000101010101" pitchFamily="50" charset="-127"/>
              </a:rPr>
              <a:t>No penetration loss</a:t>
            </a:r>
          </a:p>
          <a:p>
            <a:pPr>
              <a:defRPr/>
            </a:pP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28678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0B3A16F0-641A-4F7C-A889-4CCC94194AF8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ko-KR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Link Budget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9699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TGnD channel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29702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A30E7831-71AA-47B8-BFD0-BFB3D84E1F5E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ko-KR" sz="1200" b="0" smtClean="0"/>
          </a:p>
        </p:txBody>
      </p:sp>
      <p:pic>
        <p:nvPicPr>
          <p:cNvPr id="29703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50" y="2540000"/>
            <a:ext cx="3916363" cy="294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100" y="2540000"/>
            <a:ext cx="3916363" cy="294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5" name="TextBox 5"/>
          <p:cNvSpPr txBox="1">
            <a:spLocks noChangeArrowheads="1"/>
          </p:cNvSpPr>
          <p:nvPr/>
        </p:nvSpPr>
        <p:spPr bwMode="auto">
          <a:xfrm>
            <a:off x="1981200" y="5535613"/>
            <a:ext cx="1739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400" b="0"/>
              <a:t>Conventional 802.11</a:t>
            </a:r>
            <a:endParaRPr lang="ko-KR" altLang="en-US" sz="1400" b="0"/>
          </a:p>
        </p:txBody>
      </p:sp>
      <p:sp>
        <p:nvSpPr>
          <p:cNvPr id="29706" name="TextBox 9"/>
          <p:cNvSpPr txBox="1">
            <a:spLocks noChangeArrowheads="1"/>
          </p:cNvSpPr>
          <p:nvPr/>
        </p:nvSpPr>
        <p:spPr bwMode="auto">
          <a:xfrm>
            <a:off x="6138863" y="5535613"/>
            <a:ext cx="860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400" b="0"/>
              <a:t>802.11ba</a:t>
            </a:r>
            <a:endParaRPr lang="ko-KR" altLang="en-US" sz="1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Link Budget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3072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UMi NLoS channel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307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0C398B41-30AF-4658-A690-22A132B5CA13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ko-KR" sz="1200" b="0" smtClean="0"/>
          </a:p>
        </p:txBody>
      </p:sp>
      <p:sp>
        <p:nvSpPr>
          <p:cNvPr id="30727" name="TextBox 5"/>
          <p:cNvSpPr txBox="1">
            <a:spLocks noChangeArrowheads="1"/>
          </p:cNvSpPr>
          <p:nvPr/>
        </p:nvSpPr>
        <p:spPr bwMode="auto">
          <a:xfrm>
            <a:off x="1981200" y="5535613"/>
            <a:ext cx="1739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400" b="0"/>
              <a:t>Conventional 802.11</a:t>
            </a:r>
            <a:endParaRPr lang="ko-KR" altLang="en-US" sz="1400" b="0"/>
          </a:p>
        </p:txBody>
      </p:sp>
      <p:sp>
        <p:nvSpPr>
          <p:cNvPr id="30728" name="TextBox 9"/>
          <p:cNvSpPr txBox="1">
            <a:spLocks noChangeArrowheads="1"/>
          </p:cNvSpPr>
          <p:nvPr/>
        </p:nvSpPr>
        <p:spPr bwMode="auto">
          <a:xfrm>
            <a:off x="6138863" y="5535613"/>
            <a:ext cx="860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400" b="0"/>
              <a:t>802.11ba</a:t>
            </a:r>
            <a:endParaRPr lang="ko-KR" altLang="en-US" sz="1400" b="0"/>
          </a:p>
        </p:txBody>
      </p:sp>
      <p:pic>
        <p:nvPicPr>
          <p:cNvPr id="30729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41588"/>
            <a:ext cx="3914775" cy="294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0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100" y="2541588"/>
            <a:ext cx="3914775" cy="294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Need for Multiple Data Rates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9219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smtClean="0">
                <a:ea typeface="굴림" panose="020B0600000101010101" pitchFamily="50" charset="-127"/>
              </a:rPr>
              <a:t>WUR can benefit from having multiple data rates considering various use cases including both indoor and outdoor cases [2]</a:t>
            </a:r>
          </a:p>
          <a:p>
            <a:r>
              <a:rPr lang="en-US" altLang="ko-KR" sz="1800" smtClean="0">
                <a:ea typeface="굴림" panose="020B0600000101010101" pitchFamily="50" charset="-127"/>
              </a:rPr>
              <a:t>The data rate needs to be lower than 250 Kbps as shown in [3] considering the requirement of 11ba which is the same range as the primary connectivity radio [4]</a:t>
            </a:r>
          </a:p>
          <a:p>
            <a:pPr lvl="1"/>
            <a:r>
              <a:rPr lang="en-US" altLang="ko-KR" sz="1600" smtClean="0">
                <a:ea typeface="굴림" panose="020B0600000101010101" pitchFamily="50" charset="-127"/>
              </a:rPr>
              <a:t>Data rate of 125Kbps with 8us symbol time using the Manchester code can be a proper option in terms of the performance, overhead and coexistence issue [1][5][6]</a:t>
            </a:r>
          </a:p>
          <a:p>
            <a:pPr lvl="2"/>
            <a:r>
              <a:rPr lang="en-US" altLang="ko-KR" sz="1400" smtClean="0">
                <a:ea typeface="굴림" panose="020B0600000101010101" pitchFamily="50" charset="-127"/>
              </a:rPr>
              <a:t>As shown in Appendix, at the data rate of 125Kbps with 8us symbol time, using the Manchester code has a better performance compared to not using the Manchester code in both channel cases assuming 10% PER</a:t>
            </a:r>
          </a:p>
          <a:p>
            <a:pPr lvl="2"/>
            <a:r>
              <a:rPr lang="en-US" altLang="ko-KR" sz="1400" smtClean="0">
                <a:ea typeface="굴림" panose="020B0600000101010101" pitchFamily="50" charset="-127"/>
              </a:rPr>
              <a:t>Also, among several data rates considered in this contribution, it can only guarantee the range requirement as shown in the link budget analysis in Appendix</a:t>
            </a:r>
          </a:p>
          <a:p>
            <a:pPr lvl="2"/>
            <a:r>
              <a:rPr lang="en-US" altLang="ko-KR" sz="1400" smtClean="0">
                <a:ea typeface="굴림" panose="020B0600000101010101" pitchFamily="50" charset="-127"/>
              </a:rPr>
              <a:t>In addition, the Manchester code can prevent a coexistence problem by</a:t>
            </a:r>
            <a:r>
              <a:rPr lang="ko-KR" altLang="en-US" sz="1400" smtClean="0">
                <a:ea typeface="굴림" panose="020B0600000101010101" pitchFamily="50" charset="-127"/>
              </a:rPr>
              <a:t> </a:t>
            </a:r>
            <a:r>
              <a:rPr lang="en-US" altLang="ko-KR" sz="1400" smtClean="0">
                <a:ea typeface="굴림" panose="020B0600000101010101" pitchFamily="50" charset="-127"/>
              </a:rPr>
              <a:t>reducing an off duration significantly</a:t>
            </a:r>
          </a:p>
          <a:p>
            <a:pPr lvl="2"/>
            <a:r>
              <a:rPr lang="en-US" altLang="ko-KR" sz="1400" smtClean="0">
                <a:ea typeface="굴림" panose="020B0600000101010101" pitchFamily="50" charset="-127"/>
              </a:rPr>
              <a:t>Furthermore, a threshold for decoding is not required when using the Manchester code</a:t>
            </a:r>
          </a:p>
          <a:p>
            <a:pPr lvl="1"/>
            <a:r>
              <a:rPr lang="en-US" altLang="ko-KR" sz="1600" smtClean="0">
                <a:ea typeface="굴림" panose="020B0600000101010101" pitchFamily="50" charset="-127"/>
              </a:rPr>
              <a:t>A much lower data rate can be also considered (e.g., 62.5Kbps with 16us symbol time) in order to further enhance the performance at the expense of the overhead which incurs a power consumption increase</a:t>
            </a:r>
          </a:p>
          <a:p>
            <a:pPr lvl="1"/>
            <a:endParaRPr lang="en-US" altLang="ko-KR" sz="1400" smtClean="0">
              <a:ea typeface="굴림" panose="020B0600000101010101" pitchFamily="50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2017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9222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0EC1E7F0-E09E-410F-B223-AFC747E54BC0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Need for Multiple Data Rates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024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smtClean="0">
                <a:ea typeface="굴림" panose="020B0600000101010101" pitchFamily="50" charset="-127"/>
              </a:rPr>
              <a:t>On the other hand, for STAs located near the AP (good link quality), it may be advisable to use higher data rate</a:t>
            </a:r>
          </a:p>
          <a:p>
            <a:pPr lvl="1"/>
            <a:r>
              <a:rPr lang="en-US" altLang="ko-KR" sz="1600" smtClean="0">
                <a:ea typeface="굴림" panose="020B0600000101010101" pitchFamily="50" charset="-127"/>
              </a:rPr>
              <a:t>Those STAs have a sufficient received SNR to use higher data rate and thus a low data rate and a long symbol length may be too much burden and waste on them</a:t>
            </a:r>
          </a:p>
          <a:p>
            <a:pPr lvl="1"/>
            <a:r>
              <a:rPr lang="en-US" altLang="ko-KR" sz="1600" smtClean="0">
                <a:ea typeface="굴림" panose="020B0600000101010101" pitchFamily="50" charset="-127"/>
              </a:rPr>
              <a:t>Hence, the data rate of 250Kbps with 4us symbol time (such as the normal OOK or the Manchester code based OOK symbol types in [1]) can be considered</a:t>
            </a:r>
          </a:p>
          <a:p>
            <a:pPr lvl="2"/>
            <a:r>
              <a:rPr lang="en-US" altLang="ko-KR" sz="1400" smtClean="0">
                <a:ea typeface="굴림" panose="020B0600000101010101" pitchFamily="50" charset="-127"/>
              </a:rPr>
              <a:t>We can derive benefit from applying Manchester code especially in the indoor case</a:t>
            </a:r>
          </a:p>
          <a:p>
            <a:pPr lvl="2"/>
            <a:r>
              <a:rPr lang="en-US" altLang="ko-KR" sz="1400" smtClean="0">
                <a:ea typeface="굴림" panose="020B0600000101010101" pitchFamily="50" charset="-127"/>
              </a:rPr>
              <a:t>However, this data rate still can be a burden on some STAs which are located quite close to the AP</a:t>
            </a:r>
          </a:p>
          <a:p>
            <a:pPr lvl="1"/>
            <a:r>
              <a:rPr lang="en-US" altLang="ko-KR" sz="1600" smtClean="0">
                <a:ea typeface="굴림" panose="020B0600000101010101" pitchFamily="50" charset="-127"/>
              </a:rPr>
              <a:t>We can also think of data rates of 500Kbps with 2us symbol time or 1Mbps with 1us symbol time (i.e., the symbol time reduction type in [1]) to further increase the data rate and to reduce the overhead which results in a less power consumption at the receiver</a:t>
            </a:r>
          </a:p>
          <a:p>
            <a:pPr lvl="2"/>
            <a:r>
              <a:rPr lang="en-US" altLang="ko-KR" sz="1400" smtClean="0">
                <a:ea typeface="굴림" panose="020B0600000101010101" pitchFamily="50" charset="-127"/>
              </a:rPr>
              <a:t>Assuming the target PER of 10%, these data rates seem only applicable to the indoor case because they cannot guarantee it in the UMi channel as shown in Appendix</a:t>
            </a:r>
          </a:p>
          <a:p>
            <a:pPr lvl="2"/>
            <a:r>
              <a:rPr lang="en-US" altLang="ko-KR" sz="1400" smtClean="0">
                <a:ea typeface="굴림" panose="020B0600000101010101" pitchFamily="50" charset="-127"/>
              </a:rPr>
              <a:t>The difference between required SNRs of two data rates is not huge in the indoor case and thus there may be a chance to use even much higher data rate</a:t>
            </a:r>
          </a:p>
          <a:p>
            <a:pPr lvl="2"/>
            <a:r>
              <a:rPr lang="en-US" altLang="ko-KR" sz="1400" smtClean="0">
                <a:ea typeface="굴림" panose="020B0600000101010101" pitchFamily="50" charset="-127"/>
              </a:rPr>
              <a:t>In addition, the Manchester code can be also applied with a slight performance degradation</a:t>
            </a:r>
          </a:p>
          <a:p>
            <a:pPr lvl="1"/>
            <a:endParaRPr lang="en-US" altLang="ko-KR" sz="1400" smtClean="0">
              <a:ea typeface="굴림" panose="020B0600000101010101" pitchFamily="50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1024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BB4CCE66-FC9B-4714-ABC9-0B97E146BE23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Conclusion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1267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For the range requirement, WUR needs to use the data rate of 125Kbps or lower data rate</a:t>
            </a:r>
          </a:p>
          <a:p>
            <a:r>
              <a:rPr lang="en-US" altLang="ko-KR" smtClean="0">
                <a:ea typeface="굴림" panose="020B0600000101010101" pitchFamily="50" charset="-127"/>
              </a:rPr>
              <a:t>For STAs having a high received signal strength, WUR can benefit from utilizing the data rate of 500Kbps or higher data rate</a:t>
            </a:r>
          </a:p>
          <a:p>
            <a:r>
              <a:rPr lang="en-US" altLang="ko-KR" smtClean="0">
                <a:ea typeface="굴림" panose="020B0600000101010101" pitchFamily="50" charset="-127"/>
              </a:rPr>
              <a:t>It is desirable to apply the Manchester code to all of the data rates because of its advantages in terms of the coexistence issue, receiver complexity, etc.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2017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1270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F7281F3D-9778-4936-AEAD-B3D24F68248D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Straw Poll #1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229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11ba supports multiple data rates for the payload part of the wake-up packet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Y/N/A : 24/0/5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2017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2294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FD387FAD-9835-4C32-8A5E-49065A7CBF48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Straw Poll #2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331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Do you support to have two data rates for WUR?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Y/N/A</a:t>
            </a:r>
          </a:p>
          <a:p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331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EB6FD53A-167C-4CA4-B173-9397966C88F8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 smtClean="0"/>
          </a:p>
        </p:txBody>
      </p:sp>
      <p:sp>
        <p:nvSpPr>
          <p:cNvPr id="7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Straw Poll #3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4339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11ba uses the Manchester code for all of the data rates for the payload part of the wake-up packet 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Y/N/A : 11/0/14</a:t>
            </a:r>
            <a:endParaRPr lang="ko-KR" altLang="en-US" smtClean="0">
              <a:ea typeface="굴림" panose="020B0600000101010101" pitchFamily="50" charset="-127"/>
            </a:endParaRPr>
          </a:p>
          <a:p>
            <a:pPr lvl="1"/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4341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A7C08545-F613-45BC-871E-5F90F8CC785D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 smtClean="0"/>
          </a:p>
        </p:txBody>
      </p:sp>
      <p:sp>
        <p:nvSpPr>
          <p:cNvPr id="7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Straw Poll #4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536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11ba uses 125Kbps as one of the data rates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Y/N/A</a:t>
            </a:r>
            <a:endParaRPr lang="ko-KR" altLang="en-US" smtClean="0">
              <a:ea typeface="굴림" panose="020B0600000101010101" pitchFamily="50" charset="-127"/>
            </a:endParaRPr>
          </a:p>
          <a:p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5365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34B4B7B4-5B65-4C08-9F03-6C334F96D2D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 smtClean="0"/>
          </a:p>
        </p:txBody>
      </p:sp>
      <p:sp>
        <p:nvSpPr>
          <p:cNvPr id="7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150618</TotalTime>
  <Words>1948</Words>
  <Application>Microsoft Office PowerPoint</Application>
  <PresentationFormat>화면 슬라이드 쇼(4:3)</PresentationFormat>
  <Paragraphs>344</Paragraphs>
  <Slides>26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31" baseType="lpstr">
      <vt:lpstr>굴림</vt:lpstr>
      <vt:lpstr>Malgun Gothic</vt:lpstr>
      <vt:lpstr>Arial</vt:lpstr>
      <vt:lpstr>Times New Roman</vt:lpstr>
      <vt:lpstr>802-11-Submission</vt:lpstr>
      <vt:lpstr>Multiple Data Rates for WUR</vt:lpstr>
      <vt:lpstr>Recap on [1]</vt:lpstr>
      <vt:lpstr>Need for Multiple Data Rates</vt:lpstr>
      <vt:lpstr>Need for Multiple Data Rates</vt:lpstr>
      <vt:lpstr>Conclusion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  <vt:lpstr>Straw Poll #9</vt:lpstr>
      <vt:lpstr>Straw Poll #10</vt:lpstr>
      <vt:lpstr>Straw Poll #11</vt:lpstr>
      <vt:lpstr>Motion #1</vt:lpstr>
      <vt:lpstr>Motion #2</vt:lpstr>
      <vt:lpstr>References</vt:lpstr>
      <vt:lpstr>Appendix</vt:lpstr>
      <vt:lpstr>Simulation Assumption (1/2)</vt:lpstr>
      <vt:lpstr>Simulation Assumption (2/2)</vt:lpstr>
      <vt:lpstr>Simulation Results</vt:lpstr>
      <vt:lpstr>Link Budget</vt:lpstr>
      <vt:lpstr>Link Budget</vt:lpstr>
      <vt:lpstr>Link Budget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박은성/선임연구원/차세대표준(연)IoT팀(esung.park@lge.com)</cp:lastModifiedBy>
  <cp:revision>3061</cp:revision>
  <cp:lastPrinted>2017-05-04T01:47:36Z</cp:lastPrinted>
  <dcterms:created xsi:type="dcterms:W3CDTF">2007-05-21T21:00:37Z</dcterms:created>
  <dcterms:modified xsi:type="dcterms:W3CDTF">2017-05-11T00:16:14Z</dcterms:modified>
</cp:coreProperties>
</file>