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1"/>
  </p:notesMasterIdLst>
  <p:handoutMasterIdLst>
    <p:handoutMasterId r:id="rId12"/>
  </p:handoutMasterIdLst>
  <p:sldIdLst>
    <p:sldId id="500" r:id="rId2"/>
    <p:sldId id="501" r:id="rId3"/>
    <p:sldId id="512" r:id="rId4"/>
    <p:sldId id="518" r:id="rId5"/>
    <p:sldId id="519" r:id="rId6"/>
    <p:sldId id="520" r:id="rId7"/>
    <p:sldId id="521" r:id="rId8"/>
    <p:sldId id="504" r:id="rId9"/>
    <p:sldId id="511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6743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015873" y="210234"/>
            <a:ext cx="257576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802.11-17/0653r0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199810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802.11-17/0653r0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Examples of Integrating WUR with Existing Power Save Protocol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</a:t>
            </a:r>
            <a:r>
              <a:rPr lang="en-US" altLang="ko-KR" sz="1800" smtClean="0">
                <a:latin typeface="Times New Roman" pitchFamily="18" charset="0"/>
                <a:ea typeface="굴림" pitchFamily="34" charset="-127"/>
              </a:rPr>
              <a:t>:</a:t>
            </a:r>
            <a:r>
              <a:rPr lang="en-US" altLang="ko-KR" sz="1800" b="0" smtClean="0">
                <a:latin typeface="Times New Roman" pitchFamily="18" charset="0"/>
                <a:ea typeface="굴림" pitchFamily="34" charset="-127"/>
              </a:rPr>
              <a:t> 2017-05-08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20799"/>
              </p:ext>
            </p:extLst>
          </p:nvPr>
        </p:nvGraphicFramePr>
        <p:xfrm>
          <a:off x="895350" y="2590800"/>
          <a:ext cx="7334250" cy="1356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Shahrnaz Azizi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[1], we discuss the high level concept for integration WUR with existing power save protocol</a:t>
            </a:r>
          </a:p>
          <a:p>
            <a:r>
              <a:rPr lang="en-US" dirty="0" smtClean="0"/>
              <a:t>In this presentation, we share further examples on integrating WUR with existing Power Save Protocols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55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Existing Power Save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think we can roughly classify existing power save protocols into two categories</a:t>
            </a:r>
          </a:p>
          <a:p>
            <a:pPr lvl="1"/>
            <a:r>
              <a:rPr lang="en-US" dirty="0" smtClean="0"/>
              <a:t>Power save protocols without existing negotiated service period</a:t>
            </a:r>
          </a:p>
          <a:p>
            <a:pPr lvl="2"/>
            <a:r>
              <a:rPr lang="en-US" dirty="0" smtClean="0"/>
              <a:t>Examples include PSM, PSP, and U-APSD as discussed in [2]</a:t>
            </a:r>
          </a:p>
          <a:p>
            <a:pPr lvl="1"/>
            <a:r>
              <a:rPr lang="en-US" dirty="0"/>
              <a:t>Power save protocols </a:t>
            </a:r>
            <a:r>
              <a:rPr lang="en-US" dirty="0" smtClean="0"/>
              <a:t>with </a:t>
            </a:r>
            <a:r>
              <a:rPr lang="en-US" dirty="0"/>
              <a:t>existing negotiated service period</a:t>
            </a:r>
          </a:p>
          <a:p>
            <a:pPr lvl="2"/>
            <a:r>
              <a:rPr lang="en-US" dirty="0"/>
              <a:t>Examples </a:t>
            </a:r>
            <a:r>
              <a:rPr lang="en-US" dirty="0" smtClean="0"/>
              <a:t>include TWT, as discussed in 11ax/ah, and WNM sleep mode</a:t>
            </a:r>
          </a:p>
          <a:p>
            <a:r>
              <a:rPr lang="en-US" dirty="0" smtClean="0"/>
              <a:t>We consider PSM, PSP, U-APSD, and TWT and provide examples of integrating WUR with these power save protocols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309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PSM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41148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Shape 124"/>
          <p:cNvSpPr/>
          <p:nvPr/>
        </p:nvSpPr>
        <p:spPr>
          <a:xfrm>
            <a:off x="2333463" y="1576944"/>
            <a:ext cx="1886157" cy="45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AP buffers this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8" name="Shape 119"/>
          <p:cNvSpPr/>
          <p:nvPr/>
        </p:nvSpPr>
        <p:spPr>
          <a:xfrm>
            <a:off x="2909887" y="2857251"/>
            <a:ext cx="5272368" cy="1450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9" name="Shape 138"/>
          <p:cNvSpPr/>
          <p:nvPr/>
        </p:nvSpPr>
        <p:spPr>
          <a:xfrm>
            <a:off x="2953394" y="194886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" name="Shape 172"/>
          <p:cNvSpPr/>
          <p:nvPr/>
        </p:nvSpPr>
        <p:spPr>
          <a:xfrm>
            <a:off x="3219641" y="225788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11" name="Shape 125"/>
          <p:cNvSpPr/>
          <p:nvPr/>
        </p:nvSpPr>
        <p:spPr>
          <a:xfrm>
            <a:off x="3469772" y="2537542"/>
            <a:ext cx="495182" cy="300143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Wake-up packet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2" name="Shape 122"/>
          <p:cNvSpPr/>
          <p:nvPr/>
        </p:nvSpPr>
        <p:spPr>
          <a:xfrm>
            <a:off x="4748009" y="2605771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3" name="Shape 123"/>
          <p:cNvSpPr/>
          <p:nvPr/>
        </p:nvSpPr>
        <p:spPr>
          <a:xfrm>
            <a:off x="4425928" y="2884162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4" name="Shape 125"/>
          <p:cNvSpPr/>
          <p:nvPr/>
        </p:nvSpPr>
        <p:spPr>
          <a:xfrm>
            <a:off x="5241511" y="2605771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5" name="Shape 169"/>
          <p:cNvSpPr/>
          <p:nvPr/>
        </p:nvSpPr>
        <p:spPr>
          <a:xfrm>
            <a:off x="5716016" y="2884162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6" name="Shape 127"/>
          <p:cNvSpPr/>
          <p:nvPr/>
        </p:nvSpPr>
        <p:spPr>
          <a:xfrm>
            <a:off x="4315961" y="3168740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PM=0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7" name="Shape 122"/>
          <p:cNvSpPr/>
          <p:nvPr/>
        </p:nvSpPr>
        <p:spPr>
          <a:xfrm>
            <a:off x="6518289" y="2581490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8" name="Shape 123"/>
          <p:cNvSpPr/>
          <p:nvPr/>
        </p:nvSpPr>
        <p:spPr>
          <a:xfrm>
            <a:off x="6196208" y="2859881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9" name="Shape 127"/>
          <p:cNvSpPr/>
          <p:nvPr/>
        </p:nvSpPr>
        <p:spPr>
          <a:xfrm>
            <a:off x="6084744" y="3138889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PM=1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0" name="Shape 163"/>
          <p:cNvSpPr/>
          <p:nvPr/>
        </p:nvSpPr>
        <p:spPr>
          <a:xfrm flipV="1">
            <a:off x="6884813" y="2837685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1" name="Shape 127"/>
          <p:cNvSpPr/>
          <p:nvPr/>
        </p:nvSpPr>
        <p:spPr>
          <a:xfrm>
            <a:off x="6486156" y="3282905"/>
            <a:ext cx="1683600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b="1" dirty="0">
                <a:solidFill>
                  <a:schemeClr val="tx1"/>
                </a:solidFill>
              </a:rPr>
              <a:t>By default, transition to WUR </a:t>
            </a:r>
            <a:r>
              <a:rPr lang="en-US" sz="1000" b="1" dirty="0" smtClean="0">
                <a:solidFill>
                  <a:schemeClr val="tx1"/>
                </a:solidFill>
              </a:rPr>
              <a:t>operation</a:t>
            </a:r>
            <a:endParaRPr sz="1000" b="1" dirty="0">
              <a:solidFill>
                <a:schemeClr val="tx1"/>
              </a:solidFill>
            </a:endParaRPr>
          </a:p>
        </p:txBody>
      </p:sp>
      <p:sp>
        <p:nvSpPr>
          <p:cNvPr id="22" name="Shape 120"/>
          <p:cNvSpPr/>
          <p:nvPr/>
        </p:nvSpPr>
        <p:spPr>
          <a:xfrm>
            <a:off x="502336" y="2589457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3" name="Shape 121"/>
          <p:cNvSpPr/>
          <p:nvPr/>
        </p:nvSpPr>
        <p:spPr>
          <a:xfrm>
            <a:off x="502336" y="2819285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4" name="Shape 127"/>
          <p:cNvSpPr/>
          <p:nvPr/>
        </p:nvSpPr>
        <p:spPr>
          <a:xfrm>
            <a:off x="948175" y="2821296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WUR </a:t>
            </a:r>
            <a:r>
              <a:rPr lang="en-US" sz="1000" dirty="0" smtClean="0">
                <a:solidFill>
                  <a:schemeClr val="tx1"/>
                </a:solidFill>
              </a:rPr>
              <a:t>operation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5" name="Shape 119"/>
          <p:cNvSpPr/>
          <p:nvPr/>
        </p:nvSpPr>
        <p:spPr>
          <a:xfrm>
            <a:off x="2254936" y="2823904"/>
            <a:ext cx="536825" cy="1476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" name="Shape 119"/>
          <p:cNvSpPr/>
          <p:nvPr/>
        </p:nvSpPr>
        <p:spPr>
          <a:xfrm>
            <a:off x="479400" y="2830489"/>
            <a:ext cx="1623136" cy="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" name="Shape 163"/>
          <p:cNvSpPr/>
          <p:nvPr/>
        </p:nvSpPr>
        <p:spPr>
          <a:xfrm flipV="1">
            <a:off x="1065341" y="2882489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" name="Shape 127"/>
          <p:cNvSpPr/>
          <p:nvPr/>
        </p:nvSpPr>
        <p:spPr>
          <a:xfrm>
            <a:off x="506649" y="3312756"/>
            <a:ext cx="1522765" cy="346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/>
              <a:t>Assume STA enters WUR operation through TBD signaling and STA is in Power save mode</a:t>
            </a:r>
          </a:p>
        </p:txBody>
      </p:sp>
      <p:sp>
        <p:nvSpPr>
          <p:cNvPr id="29" name="Shape 124"/>
          <p:cNvSpPr/>
          <p:nvPr/>
        </p:nvSpPr>
        <p:spPr>
          <a:xfrm>
            <a:off x="2254936" y="4223976"/>
            <a:ext cx="1886157" cy="45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AP buffers this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0" name="Shape 119"/>
          <p:cNvSpPr/>
          <p:nvPr/>
        </p:nvSpPr>
        <p:spPr>
          <a:xfrm>
            <a:off x="2831360" y="5504283"/>
            <a:ext cx="5272368" cy="1450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" name="Shape 138"/>
          <p:cNvSpPr/>
          <p:nvPr/>
        </p:nvSpPr>
        <p:spPr>
          <a:xfrm>
            <a:off x="2874867" y="4595897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2" name="Shape 172"/>
          <p:cNvSpPr/>
          <p:nvPr/>
        </p:nvSpPr>
        <p:spPr>
          <a:xfrm>
            <a:off x="3141114" y="4904914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3391245" y="5184574"/>
            <a:ext cx="495182" cy="300143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Wake-up packet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23"/>
          <p:cNvSpPr/>
          <p:nvPr/>
        </p:nvSpPr>
        <p:spPr>
          <a:xfrm>
            <a:off x="7034196" y="5496609"/>
            <a:ext cx="250073" cy="272521"/>
          </a:xfrm>
          <a:prstGeom prst="rect">
            <a:avLst/>
          </a:prstGeom>
          <a:solidFill>
            <a:srgbClr val="00FF00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5" name="Shape 127"/>
          <p:cNvSpPr/>
          <p:nvPr/>
        </p:nvSpPr>
        <p:spPr>
          <a:xfrm>
            <a:off x="6575873" y="6047581"/>
            <a:ext cx="1577527" cy="3457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>
                <a:effectLst/>
              </a:rPr>
              <a:t>Signaling to </a:t>
            </a:r>
            <a:r>
              <a:rPr lang="en-US" sz="1000" dirty="0" smtClean="0">
                <a:effectLst/>
              </a:rPr>
              <a:t>disable </a:t>
            </a:r>
            <a:r>
              <a:rPr lang="en-US" sz="1000" dirty="0">
                <a:effectLst/>
              </a:rPr>
              <a:t>WUR Operation </a:t>
            </a:r>
            <a:r>
              <a:rPr lang="en-US" sz="1000" dirty="0" smtClean="0">
                <a:effectLst/>
              </a:rPr>
              <a:t>and </a:t>
            </a:r>
            <a:r>
              <a:rPr lang="en-US" sz="1000" dirty="0">
                <a:effectLst/>
              </a:rPr>
              <a:t>stop receiving </a:t>
            </a:r>
            <a:r>
              <a:rPr lang="en-US" sz="1000" dirty="0" smtClean="0">
                <a:effectLst/>
              </a:rPr>
              <a:t>wake-up </a:t>
            </a:r>
            <a:r>
              <a:rPr lang="en-US" sz="1000" dirty="0">
                <a:effectLst/>
              </a:rPr>
              <a:t>packet </a:t>
            </a:r>
            <a:r>
              <a:rPr lang="en-US" sz="1000" dirty="0" smtClean="0">
                <a:effectLst/>
              </a:rPr>
              <a:t>from AP</a:t>
            </a:r>
            <a:endParaRPr lang="en-US" sz="1000" dirty="0">
              <a:effectLst/>
            </a:endParaRPr>
          </a:p>
          <a:p>
            <a:pPr lvl="0" algn="ctr">
              <a:defRPr sz="1800">
                <a:effectLst/>
              </a:defRPr>
            </a:pPr>
            <a:endParaRPr sz="1000" b="1" dirty="0">
              <a:solidFill>
                <a:schemeClr val="tx1"/>
              </a:solidFill>
            </a:endParaRPr>
          </a:p>
        </p:txBody>
      </p:sp>
      <p:sp>
        <p:nvSpPr>
          <p:cNvPr id="36" name="Shape 122"/>
          <p:cNvSpPr/>
          <p:nvPr/>
        </p:nvSpPr>
        <p:spPr>
          <a:xfrm>
            <a:off x="7317279" y="5218598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7" name="Shape 122"/>
          <p:cNvSpPr/>
          <p:nvPr/>
        </p:nvSpPr>
        <p:spPr>
          <a:xfrm>
            <a:off x="4669482" y="5252803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8" name="Shape 123"/>
          <p:cNvSpPr/>
          <p:nvPr/>
        </p:nvSpPr>
        <p:spPr>
          <a:xfrm>
            <a:off x="4347401" y="5531194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9" name="Shape 125"/>
          <p:cNvSpPr/>
          <p:nvPr/>
        </p:nvSpPr>
        <p:spPr>
          <a:xfrm>
            <a:off x="5162984" y="52528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40" name="Shape 169"/>
          <p:cNvSpPr/>
          <p:nvPr/>
        </p:nvSpPr>
        <p:spPr>
          <a:xfrm>
            <a:off x="5637489" y="5531194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1" name="Shape 127"/>
          <p:cNvSpPr/>
          <p:nvPr/>
        </p:nvSpPr>
        <p:spPr>
          <a:xfrm>
            <a:off x="4237434" y="5815772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PM=0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2" name="Shape 120"/>
          <p:cNvSpPr/>
          <p:nvPr/>
        </p:nvSpPr>
        <p:spPr>
          <a:xfrm>
            <a:off x="416408" y="526081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3" name="Shape 121"/>
          <p:cNvSpPr/>
          <p:nvPr/>
        </p:nvSpPr>
        <p:spPr>
          <a:xfrm>
            <a:off x="416408" y="549063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44" name="Shape 127"/>
          <p:cNvSpPr/>
          <p:nvPr/>
        </p:nvSpPr>
        <p:spPr>
          <a:xfrm>
            <a:off x="1245593" y="5501842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WUR </a:t>
            </a:r>
            <a:r>
              <a:rPr lang="en-US" sz="1000" dirty="0" smtClean="0">
                <a:solidFill>
                  <a:schemeClr val="tx1"/>
                </a:solidFill>
              </a:rPr>
              <a:t>operation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5" name="Shape 119"/>
          <p:cNvSpPr/>
          <p:nvPr/>
        </p:nvSpPr>
        <p:spPr>
          <a:xfrm>
            <a:off x="2169008" y="5495258"/>
            <a:ext cx="536825" cy="1476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6" name="Shape 119"/>
          <p:cNvSpPr/>
          <p:nvPr/>
        </p:nvSpPr>
        <p:spPr>
          <a:xfrm>
            <a:off x="393472" y="5501843"/>
            <a:ext cx="1623136" cy="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7" name="Shape 163"/>
          <p:cNvSpPr/>
          <p:nvPr/>
        </p:nvSpPr>
        <p:spPr>
          <a:xfrm flipV="1">
            <a:off x="1002349" y="5509060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8" name="Shape 127"/>
          <p:cNvSpPr/>
          <p:nvPr/>
        </p:nvSpPr>
        <p:spPr>
          <a:xfrm>
            <a:off x="288238" y="5900837"/>
            <a:ext cx="1522765" cy="346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Assume STA </a:t>
            </a:r>
            <a:r>
              <a:rPr lang="en-US" sz="1000" dirty="0" smtClean="0"/>
              <a:t>enters WUR operation through TBD signaling and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9" name="Shape 122"/>
          <p:cNvSpPr/>
          <p:nvPr/>
        </p:nvSpPr>
        <p:spPr>
          <a:xfrm>
            <a:off x="6535517" y="5226772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50" name="Shape 123"/>
          <p:cNvSpPr/>
          <p:nvPr/>
        </p:nvSpPr>
        <p:spPr>
          <a:xfrm>
            <a:off x="6213436" y="5505163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1" name="Shape 127"/>
          <p:cNvSpPr/>
          <p:nvPr/>
        </p:nvSpPr>
        <p:spPr>
          <a:xfrm>
            <a:off x="6101972" y="5784171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PM=1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2" name="Shape 163"/>
          <p:cNvSpPr/>
          <p:nvPr/>
        </p:nvSpPr>
        <p:spPr>
          <a:xfrm flipV="1">
            <a:off x="7284269" y="5525323"/>
            <a:ext cx="0" cy="33236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53" name="Shape 127"/>
          <p:cNvSpPr/>
          <p:nvPr/>
        </p:nvSpPr>
        <p:spPr>
          <a:xfrm>
            <a:off x="6969089" y="2864501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WUR </a:t>
            </a:r>
            <a:r>
              <a:rPr lang="en-US" sz="1000" dirty="0" smtClean="0">
                <a:solidFill>
                  <a:schemeClr val="tx1"/>
                </a:solidFill>
              </a:rPr>
              <a:t>operation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4" name="Shape 127"/>
          <p:cNvSpPr/>
          <p:nvPr/>
        </p:nvSpPr>
        <p:spPr>
          <a:xfrm>
            <a:off x="7457145" y="5537290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/>
              <a:t>Doze State</a:t>
            </a: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88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TWT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5101426" y="1975276"/>
            <a:ext cx="3072231" cy="1060262"/>
          </a:xfrm>
          <a:prstGeom prst="rect">
            <a:avLst/>
          </a:prstGeom>
          <a:solidFill>
            <a:srgbClr val="99FF33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solidFill>
                  <a:schemeClr val="tx1"/>
                </a:solidFill>
              </a:rPr>
              <a:t>TWT service period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Shape 124"/>
          <p:cNvSpPr/>
          <p:nvPr/>
        </p:nvSpPr>
        <p:spPr>
          <a:xfrm>
            <a:off x="2362200" y="1752600"/>
            <a:ext cx="1886157" cy="45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8" name="Shape 119"/>
          <p:cNvSpPr/>
          <p:nvPr/>
        </p:nvSpPr>
        <p:spPr>
          <a:xfrm flipV="1">
            <a:off x="2938624" y="3032117"/>
            <a:ext cx="6052976" cy="79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9" name="Shape 125"/>
          <p:cNvSpPr/>
          <p:nvPr/>
        </p:nvSpPr>
        <p:spPr>
          <a:xfrm>
            <a:off x="5117848" y="2748884"/>
            <a:ext cx="940984" cy="260002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0" name="Shape 138"/>
          <p:cNvSpPr/>
          <p:nvPr/>
        </p:nvSpPr>
        <p:spPr>
          <a:xfrm>
            <a:off x="2982131" y="212452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1" name="Shape 169"/>
          <p:cNvSpPr/>
          <p:nvPr/>
        </p:nvSpPr>
        <p:spPr>
          <a:xfrm>
            <a:off x="6213428" y="3027274"/>
            <a:ext cx="27013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2" name="Shape 172"/>
          <p:cNvSpPr/>
          <p:nvPr/>
        </p:nvSpPr>
        <p:spPr>
          <a:xfrm>
            <a:off x="3248378" y="243353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13" name="Shape 125"/>
          <p:cNvSpPr/>
          <p:nvPr/>
        </p:nvSpPr>
        <p:spPr>
          <a:xfrm>
            <a:off x="3498509" y="2713198"/>
            <a:ext cx="495182" cy="300143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Wake-up packet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365248" y="4337476"/>
            <a:ext cx="3109567" cy="1060262"/>
          </a:xfrm>
          <a:prstGeom prst="rect">
            <a:avLst/>
          </a:prstGeom>
          <a:solidFill>
            <a:srgbClr val="99FF33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solidFill>
                  <a:schemeClr val="tx1"/>
                </a:solidFill>
              </a:rPr>
              <a:t>TWT service period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Shape 119"/>
          <p:cNvSpPr/>
          <p:nvPr/>
        </p:nvSpPr>
        <p:spPr>
          <a:xfrm flipV="1">
            <a:off x="2938624" y="5388274"/>
            <a:ext cx="6205376" cy="6833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17" name="Shape 125"/>
          <p:cNvSpPr/>
          <p:nvPr/>
        </p:nvSpPr>
        <p:spPr>
          <a:xfrm>
            <a:off x="4191000" y="5111084"/>
            <a:ext cx="940984" cy="260002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8" name="Shape 138"/>
          <p:cNvSpPr/>
          <p:nvPr/>
        </p:nvSpPr>
        <p:spPr>
          <a:xfrm>
            <a:off x="2982131" y="448672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9" name="Shape 169"/>
          <p:cNvSpPr/>
          <p:nvPr/>
        </p:nvSpPr>
        <p:spPr>
          <a:xfrm>
            <a:off x="5286580" y="5389474"/>
            <a:ext cx="27013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0" name="Shape 172"/>
          <p:cNvSpPr/>
          <p:nvPr/>
        </p:nvSpPr>
        <p:spPr>
          <a:xfrm>
            <a:off x="3248378" y="479573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1" name="Shape 125"/>
          <p:cNvSpPr/>
          <p:nvPr/>
        </p:nvSpPr>
        <p:spPr>
          <a:xfrm>
            <a:off x="3498509" y="5075398"/>
            <a:ext cx="495182" cy="300143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Wake-up packet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2" name="Shape 163"/>
          <p:cNvSpPr/>
          <p:nvPr/>
        </p:nvSpPr>
        <p:spPr>
          <a:xfrm flipV="1">
            <a:off x="3993691" y="5378394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0" y="3886673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Shape 120"/>
          <p:cNvSpPr/>
          <p:nvPr/>
        </p:nvSpPr>
        <p:spPr>
          <a:xfrm>
            <a:off x="533400" y="2779057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5" name="Shape 121"/>
          <p:cNvSpPr/>
          <p:nvPr/>
        </p:nvSpPr>
        <p:spPr>
          <a:xfrm>
            <a:off x="533400" y="3008885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" name="Shape 127"/>
          <p:cNvSpPr/>
          <p:nvPr/>
        </p:nvSpPr>
        <p:spPr>
          <a:xfrm>
            <a:off x="979239" y="3010896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19"/>
          <p:cNvSpPr/>
          <p:nvPr/>
        </p:nvSpPr>
        <p:spPr>
          <a:xfrm>
            <a:off x="2286000" y="3013504"/>
            <a:ext cx="536825" cy="1476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" name="Shape 119"/>
          <p:cNvSpPr/>
          <p:nvPr/>
        </p:nvSpPr>
        <p:spPr>
          <a:xfrm>
            <a:off x="510464" y="3020089"/>
            <a:ext cx="1623136" cy="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" name="Shape 120"/>
          <p:cNvSpPr/>
          <p:nvPr/>
        </p:nvSpPr>
        <p:spPr>
          <a:xfrm>
            <a:off x="556336" y="5147242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30" name="Shape 121"/>
          <p:cNvSpPr/>
          <p:nvPr/>
        </p:nvSpPr>
        <p:spPr>
          <a:xfrm>
            <a:off x="556336" y="5377070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31" name="Shape 119"/>
          <p:cNvSpPr/>
          <p:nvPr/>
        </p:nvSpPr>
        <p:spPr>
          <a:xfrm>
            <a:off x="2308936" y="5381689"/>
            <a:ext cx="536825" cy="1476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2" name="Shape 119"/>
          <p:cNvSpPr/>
          <p:nvPr/>
        </p:nvSpPr>
        <p:spPr>
          <a:xfrm>
            <a:off x="533400" y="5388274"/>
            <a:ext cx="1623136" cy="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3" name="Shape 163"/>
          <p:cNvSpPr/>
          <p:nvPr/>
        </p:nvSpPr>
        <p:spPr>
          <a:xfrm flipV="1">
            <a:off x="1066800" y="3055756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4" name="Shape 127"/>
          <p:cNvSpPr/>
          <p:nvPr/>
        </p:nvSpPr>
        <p:spPr>
          <a:xfrm>
            <a:off x="2931356" y="3350891"/>
            <a:ext cx="2364385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5" name="Shape 127"/>
          <p:cNvSpPr/>
          <p:nvPr/>
        </p:nvSpPr>
        <p:spPr>
          <a:xfrm>
            <a:off x="902870" y="2887086"/>
            <a:ext cx="1884322" cy="526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/>
              <a:t>WUR operation 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6" name="Shape 127"/>
          <p:cNvSpPr/>
          <p:nvPr/>
        </p:nvSpPr>
        <p:spPr>
          <a:xfrm>
            <a:off x="3429617" y="5714776"/>
            <a:ext cx="1522765" cy="346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Resume only the TWT service period that covers the wake-up packet reception time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7403542" y="3041291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b="1" dirty="0">
              <a:solidFill>
                <a:schemeClr val="tx1"/>
              </a:solidFill>
            </a:endParaRPr>
          </a:p>
        </p:txBody>
      </p:sp>
      <p:sp>
        <p:nvSpPr>
          <p:cNvPr id="40" name="Shape 127"/>
          <p:cNvSpPr/>
          <p:nvPr/>
        </p:nvSpPr>
        <p:spPr>
          <a:xfrm>
            <a:off x="161046" y="3397840"/>
            <a:ext cx="1989607" cy="3300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/>
              <a:t>Assume STA enters WUR operation through TBD </a:t>
            </a:r>
            <a:r>
              <a:rPr lang="en-US" sz="1000" dirty="0" smtClean="0"/>
              <a:t>signaling to suspend TWT service period </a:t>
            </a:r>
            <a:r>
              <a:rPr lang="en-US" sz="1000" dirty="0"/>
              <a:t>and STA is in Power save mode</a:t>
            </a:r>
          </a:p>
        </p:txBody>
      </p:sp>
      <p:sp>
        <p:nvSpPr>
          <p:cNvPr id="41" name="Shape 163"/>
          <p:cNvSpPr/>
          <p:nvPr/>
        </p:nvSpPr>
        <p:spPr>
          <a:xfrm flipV="1">
            <a:off x="4006136" y="3066454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2" name="Shape 127"/>
          <p:cNvSpPr/>
          <p:nvPr/>
        </p:nvSpPr>
        <p:spPr>
          <a:xfrm>
            <a:off x="3442062" y="3402836"/>
            <a:ext cx="1522765" cy="346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Resume only </a:t>
            </a:r>
            <a:r>
              <a:rPr lang="en-US" sz="1000" dirty="0" smtClean="0"/>
              <a:t>the next</a:t>
            </a:r>
            <a:r>
              <a:rPr lang="en-US" sz="1000" dirty="0" smtClean="0">
                <a:solidFill>
                  <a:schemeClr val="tx1"/>
                </a:solidFill>
              </a:rPr>
              <a:t> TWT service period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3" name="Shape 163"/>
          <p:cNvSpPr/>
          <p:nvPr/>
        </p:nvSpPr>
        <p:spPr>
          <a:xfrm flipV="1">
            <a:off x="1065565" y="5417956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4" name="Shape 127"/>
          <p:cNvSpPr/>
          <p:nvPr/>
        </p:nvSpPr>
        <p:spPr>
          <a:xfrm>
            <a:off x="801911" y="5302184"/>
            <a:ext cx="1884322" cy="526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/>
              <a:t>WUR operation 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5" name="Shape 127"/>
          <p:cNvSpPr/>
          <p:nvPr/>
        </p:nvSpPr>
        <p:spPr>
          <a:xfrm>
            <a:off x="44860" y="5708436"/>
            <a:ext cx="2509552" cy="383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/>
              <a:t>Assume STA enters WUR operation through TBD signaling to </a:t>
            </a:r>
            <a:r>
              <a:rPr lang="en-US" sz="1000" dirty="0" smtClean="0"/>
              <a:t>suspend </a:t>
            </a:r>
            <a:r>
              <a:rPr lang="en-US" sz="1000" dirty="0"/>
              <a:t>TWT service period and STA is in Power save mode</a:t>
            </a:r>
          </a:p>
        </p:txBody>
      </p:sp>
      <p:sp>
        <p:nvSpPr>
          <p:cNvPr id="47" name="Shape 124"/>
          <p:cNvSpPr/>
          <p:nvPr/>
        </p:nvSpPr>
        <p:spPr>
          <a:xfrm>
            <a:off x="2119979" y="4008469"/>
            <a:ext cx="1886157" cy="45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AP buffers this </a:t>
            </a:r>
            <a:r>
              <a:rPr lang="en-US" sz="1000" dirty="0" smtClean="0">
                <a:solidFill>
                  <a:schemeClr val="tx1"/>
                </a:solidFill>
              </a:rPr>
              <a:t>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8" name="Shape 127"/>
          <p:cNvSpPr/>
          <p:nvPr/>
        </p:nvSpPr>
        <p:spPr>
          <a:xfrm>
            <a:off x="7860084" y="2899035"/>
            <a:ext cx="1884322" cy="526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/>
              <a:t>WUR operation 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0" name="Shape 123"/>
          <p:cNvSpPr/>
          <p:nvPr/>
        </p:nvSpPr>
        <p:spPr>
          <a:xfrm>
            <a:off x="5763208" y="5376576"/>
            <a:ext cx="250073" cy="272521"/>
          </a:xfrm>
          <a:prstGeom prst="rect">
            <a:avLst/>
          </a:prstGeom>
          <a:solidFill>
            <a:srgbClr val="00FF00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1" name="Shape 127"/>
          <p:cNvSpPr/>
          <p:nvPr/>
        </p:nvSpPr>
        <p:spPr>
          <a:xfrm>
            <a:off x="5332317" y="6024695"/>
            <a:ext cx="1577527" cy="3457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>
                <a:effectLst/>
              </a:rPr>
              <a:t>Signaling to </a:t>
            </a:r>
            <a:r>
              <a:rPr lang="en-US" sz="1000" dirty="0" smtClean="0">
                <a:effectLst/>
              </a:rPr>
              <a:t>disable </a:t>
            </a:r>
            <a:r>
              <a:rPr lang="en-US" sz="1000" dirty="0">
                <a:effectLst/>
              </a:rPr>
              <a:t>WUR </a:t>
            </a:r>
            <a:r>
              <a:rPr lang="en-US" sz="1000" dirty="0" smtClean="0">
                <a:effectLst/>
              </a:rPr>
              <a:t>Operation, </a:t>
            </a:r>
            <a:r>
              <a:rPr lang="en-US" sz="1000" dirty="0">
                <a:effectLst/>
              </a:rPr>
              <a:t>stop receiving </a:t>
            </a:r>
            <a:r>
              <a:rPr lang="en-US" sz="1000" dirty="0" smtClean="0">
                <a:effectLst/>
              </a:rPr>
              <a:t>wake-up </a:t>
            </a:r>
            <a:r>
              <a:rPr lang="en-US" sz="1000" dirty="0">
                <a:effectLst/>
              </a:rPr>
              <a:t>packet </a:t>
            </a:r>
            <a:r>
              <a:rPr lang="en-US" sz="1000" dirty="0" smtClean="0">
                <a:effectLst/>
              </a:rPr>
              <a:t>from AP, and resume all TWT service </a:t>
            </a:r>
            <a:r>
              <a:rPr lang="en-US" sz="1000" dirty="0" smtClean="0">
                <a:effectLst/>
              </a:rPr>
              <a:t>periods</a:t>
            </a:r>
            <a:endParaRPr lang="en-US" sz="1000" dirty="0">
              <a:effectLst/>
            </a:endParaRPr>
          </a:p>
          <a:p>
            <a:pPr lvl="0" algn="ctr">
              <a:defRPr sz="1800">
                <a:effectLst/>
              </a:defRPr>
            </a:pPr>
            <a:endParaRPr sz="1000" b="1" dirty="0">
              <a:solidFill>
                <a:schemeClr val="tx1"/>
              </a:solidFill>
            </a:endParaRPr>
          </a:p>
        </p:txBody>
      </p:sp>
      <p:sp>
        <p:nvSpPr>
          <p:cNvPr id="52" name="Shape 122"/>
          <p:cNvSpPr/>
          <p:nvPr/>
        </p:nvSpPr>
        <p:spPr>
          <a:xfrm>
            <a:off x="6046291" y="5098565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53" name="Shape 163"/>
          <p:cNvSpPr/>
          <p:nvPr/>
        </p:nvSpPr>
        <p:spPr>
          <a:xfrm flipV="1">
            <a:off x="6013281" y="5405290"/>
            <a:ext cx="0" cy="33236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4721" y="4332744"/>
            <a:ext cx="1877871" cy="1060262"/>
          </a:xfrm>
          <a:prstGeom prst="rect">
            <a:avLst/>
          </a:prstGeom>
          <a:solidFill>
            <a:srgbClr val="99FF33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solidFill>
                  <a:schemeClr val="tx1"/>
                </a:solidFill>
              </a:rPr>
              <a:t>TWT service period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9" name="Shape 127"/>
          <p:cNvSpPr/>
          <p:nvPr/>
        </p:nvSpPr>
        <p:spPr>
          <a:xfrm>
            <a:off x="6177848" y="5309573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/>
              <a:t>Doze State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4" name="Shape 163"/>
          <p:cNvSpPr/>
          <p:nvPr/>
        </p:nvSpPr>
        <p:spPr>
          <a:xfrm flipV="1">
            <a:off x="8171057" y="3038795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55" name="Shape 127"/>
          <p:cNvSpPr/>
          <p:nvPr/>
        </p:nvSpPr>
        <p:spPr>
          <a:xfrm>
            <a:off x="7308000" y="3401065"/>
            <a:ext cx="1683600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b="1" dirty="0">
                <a:solidFill>
                  <a:schemeClr val="tx1"/>
                </a:solidFill>
              </a:rPr>
              <a:t>By default, transition to WUR </a:t>
            </a:r>
            <a:r>
              <a:rPr lang="en-US" sz="1000" b="1" dirty="0" smtClean="0">
                <a:solidFill>
                  <a:schemeClr val="tx1"/>
                </a:solidFill>
              </a:rPr>
              <a:t>operation</a:t>
            </a:r>
            <a:endParaRPr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61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PSP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41148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Shape 124"/>
          <p:cNvSpPr/>
          <p:nvPr/>
        </p:nvSpPr>
        <p:spPr>
          <a:xfrm>
            <a:off x="1861012" y="1576944"/>
            <a:ext cx="1886157" cy="45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AP buffers this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8" name="Shape 119"/>
          <p:cNvSpPr/>
          <p:nvPr/>
        </p:nvSpPr>
        <p:spPr>
          <a:xfrm>
            <a:off x="2819400" y="2857251"/>
            <a:ext cx="5272368" cy="1450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9" name="Shape 138"/>
          <p:cNvSpPr/>
          <p:nvPr/>
        </p:nvSpPr>
        <p:spPr>
          <a:xfrm>
            <a:off x="2480943" y="194886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" name="Shape 172"/>
          <p:cNvSpPr/>
          <p:nvPr/>
        </p:nvSpPr>
        <p:spPr>
          <a:xfrm>
            <a:off x="2747190" y="225788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11" name="Shape 125"/>
          <p:cNvSpPr/>
          <p:nvPr/>
        </p:nvSpPr>
        <p:spPr>
          <a:xfrm>
            <a:off x="2997321" y="2537542"/>
            <a:ext cx="495182" cy="300143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Wake-up packet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991058" y="3329544"/>
            <a:ext cx="1683600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b="1" dirty="0">
                <a:solidFill>
                  <a:schemeClr val="tx1"/>
                </a:solidFill>
              </a:rPr>
              <a:t>By default, transition to WUR </a:t>
            </a:r>
            <a:r>
              <a:rPr lang="en-US" sz="1000" b="1" dirty="0" smtClean="0">
                <a:solidFill>
                  <a:schemeClr val="tx1"/>
                </a:solidFill>
              </a:rPr>
              <a:t>operation</a:t>
            </a:r>
            <a:endParaRPr sz="1000" b="1" dirty="0">
              <a:solidFill>
                <a:schemeClr val="tx1"/>
              </a:solidFill>
            </a:endParaRPr>
          </a:p>
        </p:txBody>
      </p:sp>
      <p:sp>
        <p:nvSpPr>
          <p:cNvPr id="13" name="Shape 120"/>
          <p:cNvSpPr/>
          <p:nvPr/>
        </p:nvSpPr>
        <p:spPr>
          <a:xfrm>
            <a:off x="502336" y="2589457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4" name="Shape 121"/>
          <p:cNvSpPr/>
          <p:nvPr/>
        </p:nvSpPr>
        <p:spPr>
          <a:xfrm>
            <a:off x="502336" y="2819285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5" name="Shape 127"/>
          <p:cNvSpPr/>
          <p:nvPr/>
        </p:nvSpPr>
        <p:spPr>
          <a:xfrm>
            <a:off x="948175" y="2821296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WUR </a:t>
            </a:r>
            <a:r>
              <a:rPr lang="en-US" sz="1000" dirty="0" smtClean="0">
                <a:solidFill>
                  <a:schemeClr val="tx1"/>
                </a:solidFill>
              </a:rPr>
              <a:t>operation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6" name="Shape 119"/>
          <p:cNvSpPr/>
          <p:nvPr/>
        </p:nvSpPr>
        <p:spPr>
          <a:xfrm>
            <a:off x="2254936" y="2823904"/>
            <a:ext cx="536825" cy="1476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17" name="Shape 119"/>
          <p:cNvSpPr/>
          <p:nvPr/>
        </p:nvSpPr>
        <p:spPr>
          <a:xfrm>
            <a:off x="479400" y="2830489"/>
            <a:ext cx="1623136" cy="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18" name="Shape 163"/>
          <p:cNvSpPr/>
          <p:nvPr/>
        </p:nvSpPr>
        <p:spPr>
          <a:xfrm flipV="1">
            <a:off x="1065341" y="2882489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19" name="Shape 127"/>
          <p:cNvSpPr/>
          <p:nvPr/>
        </p:nvSpPr>
        <p:spPr>
          <a:xfrm>
            <a:off x="506649" y="3312756"/>
            <a:ext cx="1522765" cy="346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/>
              <a:t>Assume STA enters WUR operation through TBD signaling and STA is in Power save mode</a:t>
            </a:r>
          </a:p>
        </p:txBody>
      </p:sp>
      <p:sp>
        <p:nvSpPr>
          <p:cNvPr id="20" name="Shape 127"/>
          <p:cNvSpPr/>
          <p:nvPr/>
        </p:nvSpPr>
        <p:spPr>
          <a:xfrm>
            <a:off x="6541839" y="2865273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WUR </a:t>
            </a:r>
            <a:r>
              <a:rPr lang="en-US" sz="1000" dirty="0" smtClean="0">
                <a:solidFill>
                  <a:schemeClr val="tx1"/>
                </a:solidFill>
              </a:rPr>
              <a:t>operation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1" name="Shape 122"/>
          <p:cNvSpPr/>
          <p:nvPr/>
        </p:nvSpPr>
        <p:spPr>
          <a:xfrm>
            <a:off x="4544164" y="2597259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2" name="Shape 123"/>
          <p:cNvSpPr/>
          <p:nvPr/>
        </p:nvSpPr>
        <p:spPr>
          <a:xfrm>
            <a:off x="3854498" y="2875650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3" name="Shape 125"/>
          <p:cNvSpPr/>
          <p:nvPr/>
        </p:nvSpPr>
        <p:spPr>
          <a:xfrm>
            <a:off x="5432228" y="2597259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MPDU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4" name="Shape 127"/>
          <p:cNvSpPr/>
          <p:nvPr/>
        </p:nvSpPr>
        <p:spPr>
          <a:xfrm>
            <a:off x="3384491" y="3304244"/>
            <a:ext cx="909195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/>
              <a:t>STA starts CCA for PS-Poll </a:t>
            </a:r>
          </a:p>
        </p:txBody>
      </p:sp>
      <p:sp>
        <p:nvSpPr>
          <p:cNvPr id="25" name="Shape 150"/>
          <p:cNvSpPr/>
          <p:nvPr/>
        </p:nvSpPr>
        <p:spPr>
          <a:xfrm flipV="1">
            <a:off x="3600515" y="2944204"/>
            <a:ext cx="1" cy="432048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/>
          </a:p>
        </p:txBody>
      </p:sp>
      <p:sp>
        <p:nvSpPr>
          <p:cNvPr id="26" name="Shape 151"/>
          <p:cNvSpPr/>
          <p:nvPr/>
        </p:nvSpPr>
        <p:spPr>
          <a:xfrm>
            <a:off x="4558053" y="1945912"/>
            <a:ext cx="1296144" cy="4939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/>
              <a:t>AP </a:t>
            </a:r>
            <a:r>
              <a:rPr sz="1000" dirty="0"/>
              <a:t>starts </a:t>
            </a:r>
            <a:r>
              <a:rPr lang="en-US" sz="1000" dirty="0" smtClean="0"/>
              <a:t>EDCA </a:t>
            </a:r>
            <a:r>
              <a:rPr sz="1000" dirty="0" smtClean="0"/>
              <a:t>for </a:t>
            </a:r>
            <a:r>
              <a:rPr sz="1000" dirty="0"/>
              <a:t>downlink </a:t>
            </a:r>
            <a:r>
              <a:rPr lang="en-US" sz="1000" dirty="0" smtClean="0"/>
              <a:t>one MPDU</a:t>
            </a:r>
          </a:p>
        </p:txBody>
      </p:sp>
      <p:sp>
        <p:nvSpPr>
          <p:cNvPr id="27" name="Shape 169"/>
          <p:cNvSpPr/>
          <p:nvPr/>
        </p:nvSpPr>
        <p:spPr>
          <a:xfrm>
            <a:off x="6196382" y="2875650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8" name="Shape 150"/>
          <p:cNvSpPr/>
          <p:nvPr/>
        </p:nvSpPr>
        <p:spPr>
          <a:xfrm flipV="1">
            <a:off x="5090149" y="2440148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/>
          </a:p>
        </p:txBody>
      </p:sp>
      <p:sp>
        <p:nvSpPr>
          <p:cNvPr id="29" name="Shape 124"/>
          <p:cNvSpPr/>
          <p:nvPr/>
        </p:nvSpPr>
        <p:spPr>
          <a:xfrm>
            <a:off x="1800052" y="4212335"/>
            <a:ext cx="1886157" cy="45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AP buffers this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0" name="Shape 119"/>
          <p:cNvSpPr/>
          <p:nvPr/>
        </p:nvSpPr>
        <p:spPr>
          <a:xfrm>
            <a:off x="2758440" y="5492642"/>
            <a:ext cx="5272368" cy="1450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" name="Shape 138"/>
          <p:cNvSpPr/>
          <p:nvPr/>
        </p:nvSpPr>
        <p:spPr>
          <a:xfrm>
            <a:off x="2419983" y="4584256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2" name="Shape 172"/>
          <p:cNvSpPr/>
          <p:nvPr/>
        </p:nvSpPr>
        <p:spPr>
          <a:xfrm>
            <a:off x="2686230" y="4893273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2936361" y="5172933"/>
            <a:ext cx="495182" cy="300143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Wake-up packet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20"/>
          <p:cNvSpPr/>
          <p:nvPr/>
        </p:nvSpPr>
        <p:spPr>
          <a:xfrm>
            <a:off x="441376" y="5224848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35" name="Shape 121"/>
          <p:cNvSpPr/>
          <p:nvPr/>
        </p:nvSpPr>
        <p:spPr>
          <a:xfrm>
            <a:off x="441376" y="5454676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36" name="Shape 127"/>
          <p:cNvSpPr/>
          <p:nvPr/>
        </p:nvSpPr>
        <p:spPr>
          <a:xfrm>
            <a:off x="887215" y="5456687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WUR </a:t>
            </a:r>
            <a:r>
              <a:rPr lang="en-US" sz="1000" dirty="0" smtClean="0">
                <a:solidFill>
                  <a:schemeClr val="tx1"/>
                </a:solidFill>
              </a:rPr>
              <a:t>operation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7" name="Shape 119"/>
          <p:cNvSpPr/>
          <p:nvPr/>
        </p:nvSpPr>
        <p:spPr>
          <a:xfrm>
            <a:off x="2193976" y="5459295"/>
            <a:ext cx="536825" cy="1476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8" name="Shape 119"/>
          <p:cNvSpPr/>
          <p:nvPr/>
        </p:nvSpPr>
        <p:spPr>
          <a:xfrm>
            <a:off x="418440" y="5465880"/>
            <a:ext cx="1623136" cy="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9" name="Shape 163"/>
          <p:cNvSpPr/>
          <p:nvPr/>
        </p:nvSpPr>
        <p:spPr>
          <a:xfrm flipV="1">
            <a:off x="1004381" y="5517880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0" name="Shape 127"/>
          <p:cNvSpPr/>
          <p:nvPr/>
        </p:nvSpPr>
        <p:spPr>
          <a:xfrm>
            <a:off x="445689" y="5948147"/>
            <a:ext cx="1522765" cy="346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/>
              <a:t>Assume STA enters WUR operation through TBD signaling and STA is in Power save mode</a:t>
            </a:r>
          </a:p>
        </p:txBody>
      </p:sp>
      <p:sp>
        <p:nvSpPr>
          <p:cNvPr id="41" name="Shape 122"/>
          <p:cNvSpPr/>
          <p:nvPr/>
        </p:nvSpPr>
        <p:spPr>
          <a:xfrm>
            <a:off x="4483204" y="5232650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42" name="Shape 123"/>
          <p:cNvSpPr/>
          <p:nvPr/>
        </p:nvSpPr>
        <p:spPr>
          <a:xfrm>
            <a:off x="3793538" y="5511041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43" name="Shape 125"/>
          <p:cNvSpPr/>
          <p:nvPr/>
        </p:nvSpPr>
        <p:spPr>
          <a:xfrm>
            <a:off x="5371268" y="5232650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MPDU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4" name="Shape 127"/>
          <p:cNvSpPr/>
          <p:nvPr/>
        </p:nvSpPr>
        <p:spPr>
          <a:xfrm>
            <a:off x="3323531" y="5939635"/>
            <a:ext cx="909195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/>
              <a:t>STA starts CCA for PS-Poll </a:t>
            </a:r>
          </a:p>
        </p:txBody>
      </p:sp>
      <p:sp>
        <p:nvSpPr>
          <p:cNvPr id="45" name="Shape 150"/>
          <p:cNvSpPr/>
          <p:nvPr/>
        </p:nvSpPr>
        <p:spPr>
          <a:xfrm flipV="1">
            <a:off x="3539555" y="5579595"/>
            <a:ext cx="1" cy="432048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/>
          </a:p>
        </p:txBody>
      </p:sp>
      <p:sp>
        <p:nvSpPr>
          <p:cNvPr id="46" name="Shape 151"/>
          <p:cNvSpPr/>
          <p:nvPr/>
        </p:nvSpPr>
        <p:spPr>
          <a:xfrm>
            <a:off x="4497093" y="4581303"/>
            <a:ext cx="1296144" cy="4939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/>
              <a:t>AP </a:t>
            </a:r>
            <a:r>
              <a:rPr sz="1000" dirty="0"/>
              <a:t>starts </a:t>
            </a:r>
            <a:r>
              <a:rPr lang="en-US" sz="1000" dirty="0" smtClean="0"/>
              <a:t>EDCA </a:t>
            </a:r>
            <a:r>
              <a:rPr sz="1000" dirty="0" smtClean="0"/>
              <a:t>for </a:t>
            </a:r>
            <a:r>
              <a:rPr sz="1000" dirty="0"/>
              <a:t>downlink </a:t>
            </a:r>
            <a:r>
              <a:rPr lang="en-US" sz="1000" dirty="0" smtClean="0"/>
              <a:t>one MPDU</a:t>
            </a:r>
          </a:p>
        </p:txBody>
      </p:sp>
      <p:sp>
        <p:nvSpPr>
          <p:cNvPr id="47" name="Shape 169"/>
          <p:cNvSpPr/>
          <p:nvPr/>
        </p:nvSpPr>
        <p:spPr>
          <a:xfrm>
            <a:off x="6135422" y="5511041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48" name="Shape 150"/>
          <p:cNvSpPr/>
          <p:nvPr/>
        </p:nvSpPr>
        <p:spPr>
          <a:xfrm flipV="1">
            <a:off x="5029189" y="5075539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/>
          </a:p>
        </p:txBody>
      </p:sp>
      <p:sp>
        <p:nvSpPr>
          <p:cNvPr id="49" name="Shape 123"/>
          <p:cNvSpPr/>
          <p:nvPr/>
        </p:nvSpPr>
        <p:spPr>
          <a:xfrm>
            <a:off x="6721556" y="5499876"/>
            <a:ext cx="250073" cy="272521"/>
          </a:xfrm>
          <a:prstGeom prst="rect">
            <a:avLst/>
          </a:prstGeom>
          <a:solidFill>
            <a:srgbClr val="00FF00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0" name="Shape 122"/>
          <p:cNvSpPr/>
          <p:nvPr/>
        </p:nvSpPr>
        <p:spPr>
          <a:xfrm>
            <a:off x="7028353" y="5236770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51" name="Shape 127"/>
          <p:cNvSpPr/>
          <p:nvPr/>
        </p:nvSpPr>
        <p:spPr>
          <a:xfrm>
            <a:off x="6270935" y="6008215"/>
            <a:ext cx="1759873" cy="387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>
                <a:effectLst/>
              </a:rPr>
              <a:t>Signaling to </a:t>
            </a:r>
            <a:r>
              <a:rPr lang="en-US" sz="1000" dirty="0" smtClean="0">
                <a:effectLst/>
              </a:rPr>
              <a:t>disable </a:t>
            </a:r>
            <a:r>
              <a:rPr lang="en-US" sz="1000" dirty="0">
                <a:effectLst/>
              </a:rPr>
              <a:t>WUR Operation </a:t>
            </a:r>
            <a:r>
              <a:rPr lang="en-US" sz="1000" dirty="0" smtClean="0">
                <a:effectLst/>
              </a:rPr>
              <a:t>and </a:t>
            </a:r>
            <a:r>
              <a:rPr lang="en-US" sz="1000" dirty="0">
                <a:effectLst/>
              </a:rPr>
              <a:t>stop receiving </a:t>
            </a:r>
            <a:r>
              <a:rPr lang="en-US" sz="1000" dirty="0" smtClean="0">
                <a:effectLst/>
              </a:rPr>
              <a:t>wake-up </a:t>
            </a:r>
            <a:r>
              <a:rPr lang="en-US" sz="1000" dirty="0">
                <a:effectLst/>
              </a:rPr>
              <a:t>packet </a:t>
            </a:r>
            <a:r>
              <a:rPr lang="en-US" sz="1000" dirty="0" smtClean="0">
                <a:effectLst/>
              </a:rPr>
              <a:t>from AP</a:t>
            </a:r>
            <a:endParaRPr lang="en-US" sz="1000" dirty="0">
              <a:effectLst/>
            </a:endParaRPr>
          </a:p>
          <a:p>
            <a:pPr lvl="0" algn="ctr">
              <a:defRPr sz="1800">
                <a:effectLst/>
              </a:defRPr>
            </a:pPr>
            <a:endParaRPr sz="1000" b="1" dirty="0">
              <a:solidFill>
                <a:schemeClr val="tx1"/>
              </a:solidFill>
            </a:endParaRPr>
          </a:p>
        </p:txBody>
      </p:sp>
      <p:sp>
        <p:nvSpPr>
          <p:cNvPr id="52" name="Shape 163"/>
          <p:cNvSpPr/>
          <p:nvPr/>
        </p:nvSpPr>
        <p:spPr>
          <a:xfrm flipV="1">
            <a:off x="6979331" y="5528137"/>
            <a:ext cx="0" cy="33236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53" name="Shape 127"/>
          <p:cNvSpPr/>
          <p:nvPr/>
        </p:nvSpPr>
        <p:spPr>
          <a:xfrm>
            <a:off x="7204232" y="5492642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/>
              <a:t>Doze State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4" name="Shape 163"/>
          <p:cNvSpPr/>
          <p:nvPr/>
        </p:nvSpPr>
        <p:spPr>
          <a:xfrm flipH="1" flipV="1">
            <a:off x="6582915" y="2861374"/>
            <a:ext cx="3058" cy="507458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87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U-APSD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Shape 124"/>
          <p:cNvSpPr/>
          <p:nvPr/>
        </p:nvSpPr>
        <p:spPr>
          <a:xfrm>
            <a:off x="2415940" y="1676400"/>
            <a:ext cx="1886157" cy="45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AP buffers this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" name="Shape 119"/>
          <p:cNvSpPr/>
          <p:nvPr/>
        </p:nvSpPr>
        <p:spPr>
          <a:xfrm>
            <a:off x="2992364" y="2956707"/>
            <a:ext cx="5272368" cy="1450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8" name="Shape 138"/>
          <p:cNvSpPr/>
          <p:nvPr/>
        </p:nvSpPr>
        <p:spPr>
          <a:xfrm>
            <a:off x="3035871" y="204832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9" name="Shape 172"/>
          <p:cNvSpPr/>
          <p:nvPr/>
        </p:nvSpPr>
        <p:spPr>
          <a:xfrm>
            <a:off x="3302118" y="235733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10" name="Shape 125"/>
          <p:cNvSpPr/>
          <p:nvPr/>
        </p:nvSpPr>
        <p:spPr>
          <a:xfrm>
            <a:off x="3552249" y="2636998"/>
            <a:ext cx="495182" cy="300143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Wake-up packet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1" name="Shape 123"/>
          <p:cNvSpPr/>
          <p:nvPr/>
        </p:nvSpPr>
        <p:spPr>
          <a:xfrm>
            <a:off x="6868053" y="5404577"/>
            <a:ext cx="250073" cy="272521"/>
          </a:xfrm>
          <a:prstGeom prst="rect">
            <a:avLst/>
          </a:prstGeom>
          <a:solidFill>
            <a:srgbClr val="00FF00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2" name="Shape 122"/>
          <p:cNvSpPr/>
          <p:nvPr/>
        </p:nvSpPr>
        <p:spPr>
          <a:xfrm>
            <a:off x="7174850" y="5141471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3" name="Shape 125"/>
          <p:cNvSpPr/>
          <p:nvPr/>
        </p:nvSpPr>
        <p:spPr>
          <a:xfrm>
            <a:off x="5167396" y="2687649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4" name="Shape 169"/>
          <p:cNvSpPr/>
          <p:nvPr/>
        </p:nvSpPr>
        <p:spPr>
          <a:xfrm>
            <a:off x="5671452" y="2966040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5" name="Shape 125"/>
          <p:cNvSpPr/>
          <p:nvPr/>
        </p:nvSpPr>
        <p:spPr>
          <a:xfrm>
            <a:off x="6005596" y="2690065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6" name="Shape 169"/>
          <p:cNvSpPr/>
          <p:nvPr/>
        </p:nvSpPr>
        <p:spPr>
          <a:xfrm>
            <a:off x="6526213" y="2962586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7" name="Shape 127"/>
          <p:cNvSpPr/>
          <p:nvPr/>
        </p:nvSpPr>
        <p:spPr>
          <a:xfrm>
            <a:off x="5933588" y="2386522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EOSP=1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8" name="Shape 125"/>
          <p:cNvSpPr/>
          <p:nvPr/>
        </p:nvSpPr>
        <p:spPr>
          <a:xfrm>
            <a:off x="4225612" y="2962586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9" name="Shape 127"/>
          <p:cNvSpPr/>
          <p:nvPr/>
        </p:nvSpPr>
        <p:spPr>
          <a:xfrm>
            <a:off x="5095388" y="2386522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EOSP=0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0" name="Shape 122"/>
          <p:cNvSpPr/>
          <p:nvPr/>
        </p:nvSpPr>
        <p:spPr>
          <a:xfrm>
            <a:off x="4674205" y="2679370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0" y="3810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Shape 124"/>
          <p:cNvSpPr/>
          <p:nvPr/>
        </p:nvSpPr>
        <p:spPr>
          <a:xfrm>
            <a:off x="2362200" y="4114860"/>
            <a:ext cx="1886157" cy="45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AP buffers this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3" name="Shape 119"/>
          <p:cNvSpPr/>
          <p:nvPr/>
        </p:nvSpPr>
        <p:spPr>
          <a:xfrm>
            <a:off x="2938624" y="5395167"/>
            <a:ext cx="5272368" cy="1450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4" name="Shape 138"/>
          <p:cNvSpPr/>
          <p:nvPr/>
        </p:nvSpPr>
        <p:spPr>
          <a:xfrm>
            <a:off x="2982131" y="448678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5" name="Shape 172"/>
          <p:cNvSpPr/>
          <p:nvPr/>
        </p:nvSpPr>
        <p:spPr>
          <a:xfrm>
            <a:off x="3248378" y="479579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" name="Shape 125"/>
          <p:cNvSpPr/>
          <p:nvPr/>
        </p:nvSpPr>
        <p:spPr>
          <a:xfrm>
            <a:off x="3498509" y="5075458"/>
            <a:ext cx="495182" cy="300143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Wake-up packet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" name="Shape 125"/>
          <p:cNvSpPr/>
          <p:nvPr/>
        </p:nvSpPr>
        <p:spPr>
          <a:xfrm>
            <a:off x="5113656" y="5126109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8" name="Shape 169"/>
          <p:cNvSpPr/>
          <p:nvPr/>
        </p:nvSpPr>
        <p:spPr>
          <a:xfrm>
            <a:off x="5617712" y="5404500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" name="Shape 125"/>
          <p:cNvSpPr/>
          <p:nvPr/>
        </p:nvSpPr>
        <p:spPr>
          <a:xfrm>
            <a:off x="5951856" y="5128525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0" name="Shape 169"/>
          <p:cNvSpPr/>
          <p:nvPr/>
        </p:nvSpPr>
        <p:spPr>
          <a:xfrm>
            <a:off x="6472473" y="5401046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" name="Shape 127"/>
          <p:cNvSpPr/>
          <p:nvPr/>
        </p:nvSpPr>
        <p:spPr>
          <a:xfrm>
            <a:off x="5879848" y="4824982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EOSP=1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2" name="Shape 125"/>
          <p:cNvSpPr/>
          <p:nvPr/>
        </p:nvSpPr>
        <p:spPr>
          <a:xfrm>
            <a:off x="4171872" y="5401046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3" name="Shape 127"/>
          <p:cNvSpPr/>
          <p:nvPr/>
        </p:nvSpPr>
        <p:spPr>
          <a:xfrm>
            <a:off x="5041648" y="4824982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EOSP=0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4" name="Shape 122"/>
          <p:cNvSpPr/>
          <p:nvPr/>
        </p:nvSpPr>
        <p:spPr>
          <a:xfrm>
            <a:off x="4620465" y="5117830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5" name="Shape 120"/>
          <p:cNvSpPr/>
          <p:nvPr/>
        </p:nvSpPr>
        <p:spPr>
          <a:xfrm>
            <a:off x="523672" y="2716473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36" name="Shape 121"/>
          <p:cNvSpPr/>
          <p:nvPr/>
        </p:nvSpPr>
        <p:spPr>
          <a:xfrm>
            <a:off x="523672" y="294630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37" name="Shape 127"/>
          <p:cNvSpPr/>
          <p:nvPr/>
        </p:nvSpPr>
        <p:spPr>
          <a:xfrm>
            <a:off x="6754106" y="2948773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WUR </a:t>
            </a:r>
            <a:r>
              <a:rPr lang="en-US" sz="1000" dirty="0" smtClean="0">
                <a:solidFill>
                  <a:schemeClr val="tx1"/>
                </a:solidFill>
              </a:rPr>
              <a:t>operation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19"/>
          <p:cNvSpPr/>
          <p:nvPr/>
        </p:nvSpPr>
        <p:spPr>
          <a:xfrm>
            <a:off x="2276272" y="2950920"/>
            <a:ext cx="536825" cy="1476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9" name="Shape 119"/>
          <p:cNvSpPr/>
          <p:nvPr/>
        </p:nvSpPr>
        <p:spPr>
          <a:xfrm>
            <a:off x="500736" y="2957505"/>
            <a:ext cx="1623136" cy="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0" name="Shape 120"/>
          <p:cNvSpPr/>
          <p:nvPr/>
        </p:nvSpPr>
        <p:spPr>
          <a:xfrm>
            <a:off x="546608" y="5154873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1" name="Shape 121"/>
          <p:cNvSpPr/>
          <p:nvPr/>
        </p:nvSpPr>
        <p:spPr>
          <a:xfrm>
            <a:off x="546608" y="538470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42" name="Shape 127"/>
          <p:cNvSpPr/>
          <p:nvPr/>
        </p:nvSpPr>
        <p:spPr>
          <a:xfrm>
            <a:off x="1210805" y="5384701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WUR </a:t>
            </a:r>
            <a:r>
              <a:rPr lang="en-US" sz="1000" dirty="0" smtClean="0">
                <a:solidFill>
                  <a:schemeClr val="tx1"/>
                </a:solidFill>
              </a:rPr>
              <a:t>operation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3" name="Shape 119"/>
          <p:cNvSpPr/>
          <p:nvPr/>
        </p:nvSpPr>
        <p:spPr>
          <a:xfrm>
            <a:off x="2299208" y="5389320"/>
            <a:ext cx="536825" cy="1476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4" name="Shape 119"/>
          <p:cNvSpPr/>
          <p:nvPr/>
        </p:nvSpPr>
        <p:spPr>
          <a:xfrm>
            <a:off x="523672" y="5395905"/>
            <a:ext cx="1623136" cy="0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5" name="Shape 163"/>
          <p:cNvSpPr/>
          <p:nvPr/>
        </p:nvSpPr>
        <p:spPr>
          <a:xfrm flipV="1">
            <a:off x="1106051" y="2972953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6" name="Shape 127"/>
          <p:cNvSpPr/>
          <p:nvPr/>
        </p:nvSpPr>
        <p:spPr>
          <a:xfrm>
            <a:off x="558010" y="3368248"/>
            <a:ext cx="2045207" cy="3273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/>
              <a:t>Assume STA enters WUR operation through TBD signaling and STA is in Power save mode</a:t>
            </a:r>
          </a:p>
        </p:txBody>
      </p:sp>
      <p:sp>
        <p:nvSpPr>
          <p:cNvPr id="47" name="Shape 163"/>
          <p:cNvSpPr/>
          <p:nvPr/>
        </p:nvSpPr>
        <p:spPr>
          <a:xfrm flipV="1">
            <a:off x="1295400" y="5420345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8" name="Shape 127"/>
          <p:cNvSpPr/>
          <p:nvPr/>
        </p:nvSpPr>
        <p:spPr>
          <a:xfrm>
            <a:off x="696912" y="5828739"/>
            <a:ext cx="1522765" cy="346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/>
              <a:t>Assume STA enters WUR operation through TBD signaling and STA is in Power save mode</a:t>
            </a:r>
          </a:p>
        </p:txBody>
      </p:sp>
      <p:sp>
        <p:nvSpPr>
          <p:cNvPr id="49" name="Shape 163"/>
          <p:cNvSpPr/>
          <p:nvPr/>
        </p:nvSpPr>
        <p:spPr>
          <a:xfrm flipV="1">
            <a:off x="6776172" y="3055453"/>
            <a:ext cx="0" cy="294655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50" name="Shape 127"/>
          <p:cNvSpPr/>
          <p:nvPr/>
        </p:nvSpPr>
        <p:spPr>
          <a:xfrm>
            <a:off x="6333050" y="3391881"/>
            <a:ext cx="1683600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b="1" dirty="0">
                <a:solidFill>
                  <a:schemeClr val="tx1"/>
                </a:solidFill>
              </a:rPr>
              <a:t>By default, transition to WUR </a:t>
            </a:r>
            <a:r>
              <a:rPr lang="en-US" sz="1000" b="1" dirty="0" smtClean="0">
                <a:solidFill>
                  <a:schemeClr val="tx1"/>
                </a:solidFill>
              </a:rPr>
              <a:t>operation</a:t>
            </a:r>
            <a:endParaRPr sz="1000" b="1" dirty="0">
              <a:solidFill>
                <a:schemeClr val="tx1"/>
              </a:solidFill>
            </a:endParaRPr>
          </a:p>
        </p:txBody>
      </p:sp>
      <p:sp>
        <p:nvSpPr>
          <p:cNvPr id="51" name="Shape 127"/>
          <p:cNvSpPr/>
          <p:nvPr/>
        </p:nvSpPr>
        <p:spPr>
          <a:xfrm>
            <a:off x="6417432" y="5943602"/>
            <a:ext cx="1643435" cy="357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>
                <a:effectLst/>
              </a:rPr>
              <a:t>Signaling to </a:t>
            </a:r>
            <a:r>
              <a:rPr lang="en-US" sz="1000" dirty="0" smtClean="0">
                <a:effectLst/>
              </a:rPr>
              <a:t>disable </a:t>
            </a:r>
            <a:r>
              <a:rPr lang="en-US" sz="1000" dirty="0">
                <a:effectLst/>
              </a:rPr>
              <a:t>WUR Operation </a:t>
            </a:r>
            <a:r>
              <a:rPr lang="en-US" sz="1000" dirty="0" smtClean="0">
                <a:effectLst/>
              </a:rPr>
              <a:t>and </a:t>
            </a:r>
            <a:r>
              <a:rPr lang="en-US" sz="1000" dirty="0">
                <a:effectLst/>
              </a:rPr>
              <a:t>stop receiving </a:t>
            </a:r>
            <a:r>
              <a:rPr lang="en-US" sz="1000" dirty="0" smtClean="0">
                <a:effectLst/>
              </a:rPr>
              <a:t>wake-up </a:t>
            </a:r>
            <a:r>
              <a:rPr lang="en-US" sz="1000" dirty="0">
                <a:effectLst/>
              </a:rPr>
              <a:t>packet </a:t>
            </a:r>
            <a:r>
              <a:rPr lang="en-US" sz="1000" dirty="0" smtClean="0">
                <a:effectLst/>
              </a:rPr>
              <a:t>from AP</a:t>
            </a:r>
            <a:endParaRPr lang="en-US" sz="1000" dirty="0">
              <a:effectLst/>
            </a:endParaRPr>
          </a:p>
          <a:p>
            <a:pPr lvl="0" algn="ctr">
              <a:defRPr sz="1800">
                <a:effectLst/>
              </a:defRPr>
            </a:pPr>
            <a:endParaRPr sz="1000" b="1" dirty="0">
              <a:solidFill>
                <a:schemeClr val="tx1"/>
              </a:solidFill>
            </a:endParaRPr>
          </a:p>
        </p:txBody>
      </p:sp>
      <p:sp>
        <p:nvSpPr>
          <p:cNvPr id="52" name="Shape 163"/>
          <p:cNvSpPr/>
          <p:nvPr/>
        </p:nvSpPr>
        <p:spPr>
          <a:xfrm flipV="1">
            <a:off x="7125828" y="5432838"/>
            <a:ext cx="0" cy="33236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53" name="Shape 127"/>
          <p:cNvSpPr/>
          <p:nvPr/>
        </p:nvSpPr>
        <p:spPr>
          <a:xfrm>
            <a:off x="1148723" y="2910450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WUR </a:t>
            </a:r>
            <a:r>
              <a:rPr lang="en-US" sz="1000" dirty="0" smtClean="0">
                <a:solidFill>
                  <a:schemeClr val="tx1"/>
                </a:solidFill>
              </a:rPr>
              <a:t>operation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4" name="Shape 127"/>
          <p:cNvSpPr/>
          <p:nvPr/>
        </p:nvSpPr>
        <p:spPr>
          <a:xfrm>
            <a:off x="7350729" y="5397343"/>
            <a:ext cx="1306761" cy="355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/>
              <a:t>Doze State</a:t>
            </a: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40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consider PSM, PSP, U-APSD, and TWT and provide examples of integrating WUR with these power save protocols</a:t>
            </a:r>
          </a:p>
          <a:p>
            <a:r>
              <a:rPr lang="en-US" sz="2000" dirty="0" smtClean="0"/>
              <a:t>We think it is important to have the following consideration for </a:t>
            </a:r>
            <a:r>
              <a:rPr lang="en-US" sz="2000" dirty="0" smtClean="0"/>
              <a:t>further </a:t>
            </a:r>
            <a:r>
              <a:rPr lang="en-US" sz="2000" dirty="0" smtClean="0"/>
              <a:t>design</a:t>
            </a:r>
          </a:p>
          <a:p>
            <a:pPr lvl="1"/>
            <a:r>
              <a:rPr lang="en-US" sz="1600" dirty="0" smtClean="0"/>
              <a:t>Have signaling to enable/disable WUR operation</a:t>
            </a:r>
          </a:p>
          <a:p>
            <a:pPr lvl="1"/>
            <a:r>
              <a:rPr lang="en-US" sz="1600" dirty="0" smtClean="0"/>
              <a:t>Suspend existing MR negotiated schedule rather than terminate existing </a:t>
            </a:r>
            <a:r>
              <a:rPr lang="en-US" sz="1600" dirty="0"/>
              <a:t>MR </a:t>
            </a:r>
            <a:r>
              <a:rPr lang="en-US" sz="1600" dirty="0" smtClean="0"/>
              <a:t>negotiated schedule when entering WUR operation</a:t>
            </a:r>
          </a:p>
          <a:p>
            <a:pPr lvl="1"/>
            <a:r>
              <a:rPr lang="en-US" sz="1600" dirty="0" smtClean="0"/>
              <a:t>Resume only one existing MR negotiated schedule/service period after receiving wake-up packet</a:t>
            </a:r>
          </a:p>
          <a:p>
            <a:pPr lvl="1"/>
            <a:r>
              <a:rPr lang="en-US" sz="1600" dirty="0" smtClean="0"/>
              <a:t>Preserve the existing sequence exchange for power save protocols without negotiated schedule such as PSM, PSP, and U-APSD and enter WUR operation after sequence exchange ends </a:t>
            </a:r>
          </a:p>
          <a:p>
            <a:pPr lvl="1"/>
            <a:endParaRPr lang="en-US" sz="1400" dirty="0" smtClean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8123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</a:t>
            </a:r>
            <a:r>
              <a:rPr lang="en-US" sz="2000" dirty="0" smtClean="0"/>
              <a:t>11-17-0071-00 </a:t>
            </a:r>
            <a:r>
              <a:rPr lang="en-US" sz="2000" dirty="0"/>
              <a:t>High Level MAC Concept for </a:t>
            </a:r>
            <a:r>
              <a:rPr lang="en-US" sz="2000" dirty="0" smtClean="0"/>
              <a:t>WUR</a:t>
            </a:r>
          </a:p>
          <a:p>
            <a:r>
              <a:rPr lang="en-US" sz="2000" dirty="0" smtClean="0"/>
              <a:t>[2] 11-14-1161-03 </a:t>
            </a:r>
            <a:r>
              <a:rPr lang="en-GB" sz="2000" dirty="0"/>
              <a:t>Parameters for Power Save </a:t>
            </a:r>
            <a:r>
              <a:rPr lang="en-GB" sz="2000" dirty="0" smtClean="0"/>
              <a:t>Mechanisms</a:t>
            </a:r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6839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90808</TotalTime>
  <Words>759</Words>
  <Application>Microsoft Office PowerPoint</Application>
  <PresentationFormat>On-screen Show (4:3)</PresentationFormat>
  <Paragraphs>195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Gill Sans</vt:lpstr>
      <vt:lpstr>Gill Sans SemiBold</vt:lpstr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Examples of Integrating WUR with Existing Power Save Protocol</vt:lpstr>
      <vt:lpstr>Abstract</vt:lpstr>
      <vt:lpstr>Discussion of Existing Power Save Protocols</vt:lpstr>
      <vt:lpstr>Examples: PSM</vt:lpstr>
      <vt:lpstr>Examples: TWT</vt:lpstr>
      <vt:lpstr>Examples: PSP</vt:lpstr>
      <vt:lpstr>Examples: U-APSD</vt:lpstr>
      <vt:lpstr>Conclusion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1973</cp:revision>
  <cp:lastPrinted>1998-02-10T13:28:06Z</cp:lastPrinted>
  <dcterms:created xsi:type="dcterms:W3CDTF">2008-03-19T13:28:15Z</dcterms:created>
  <dcterms:modified xsi:type="dcterms:W3CDTF">2017-05-03T23:11:42Z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