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5"/>
  </p:notesMasterIdLst>
  <p:handoutMasterIdLst>
    <p:handoutMasterId r:id="rId16"/>
  </p:handoutMasterIdLst>
  <p:sldIdLst>
    <p:sldId id="500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9" r:id="rId10"/>
    <p:sldId id="511" r:id="rId11"/>
    <p:sldId id="512" r:id="rId12"/>
    <p:sldId id="513" r:id="rId13"/>
    <p:sldId id="51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802.11-17/0651r1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210234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2" indent="-457200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563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802.11-17/0651r1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Indication for WUR Duty Cycle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</a:t>
            </a:r>
            <a:r>
              <a:rPr lang="en-US" altLang="ko-KR" sz="1800" smtClean="0">
                <a:latin typeface="Times New Roman" pitchFamily="18" charset="0"/>
                <a:ea typeface="굴림" pitchFamily="34" charset="-127"/>
              </a:rPr>
              <a:t>:</a:t>
            </a:r>
            <a:r>
              <a:rPr lang="en-US" altLang="ko-KR" sz="1800" b="0" smtClean="0">
                <a:latin typeface="Times New Roman" pitchFamily="18" charset="0"/>
                <a:ea typeface="굴림" pitchFamily="34" charset="-127"/>
              </a:rPr>
              <a:t> 2017-05-08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246630"/>
              </p:ext>
            </p:extLst>
          </p:nvPr>
        </p:nvGraphicFramePr>
        <p:xfrm>
          <a:off x="895350" y="2590800"/>
          <a:ext cx="7334250" cy="1082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period </a:t>
            </a:r>
            <a:r>
              <a:rPr lang="en-US" dirty="0"/>
              <a:t>of the WUR duty </a:t>
            </a:r>
            <a:r>
              <a:rPr lang="en-US" dirty="0" smtClean="0"/>
              <a:t>cycle as </a:t>
            </a:r>
            <a:r>
              <a:rPr lang="en-US" dirty="0"/>
              <a:t>shown below is a multiple of </a:t>
            </a:r>
            <a:r>
              <a:rPr lang="en-US" dirty="0" smtClean="0"/>
              <a:t>a </a:t>
            </a:r>
            <a:r>
              <a:rPr lang="en-US" dirty="0"/>
              <a:t>basic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The basic unit is indicated by the 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on duration in each period for WUR duty cycle as shown below is </a:t>
            </a:r>
            <a:r>
              <a:rPr lang="en-US" dirty="0"/>
              <a:t>larger than or equal to </a:t>
            </a:r>
            <a:r>
              <a:rPr lang="en-US" dirty="0" smtClean="0"/>
              <a:t>a </a:t>
            </a:r>
            <a:r>
              <a:rPr lang="en-US" dirty="0"/>
              <a:t>minimum wake-up duration</a:t>
            </a:r>
          </a:p>
          <a:p>
            <a:pPr lvl="1"/>
            <a:r>
              <a:rPr lang="en-US" dirty="0"/>
              <a:t>The minimum </a:t>
            </a:r>
            <a:r>
              <a:rPr lang="en-US" dirty="0" smtClean="0"/>
              <a:t>wake-up duration is </a:t>
            </a:r>
            <a:r>
              <a:rPr lang="en-US" dirty="0"/>
              <a:t>indicated by the </a:t>
            </a:r>
            <a:r>
              <a:rPr lang="en-US" dirty="0" smtClean="0"/>
              <a:t>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AP </a:t>
            </a:r>
            <a:r>
              <a:rPr lang="en-US" dirty="0"/>
              <a:t>decides the </a:t>
            </a:r>
            <a:r>
              <a:rPr lang="en-US" dirty="0" smtClean="0"/>
              <a:t>starting point for one WUR duty cycle schedule</a:t>
            </a:r>
          </a:p>
          <a:p>
            <a:pPr lvl="1"/>
            <a:r>
              <a:rPr lang="en-US" dirty="0" smtClean="0"/>
              <a:t>How to indicate the starting point is TBD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82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11-17-0342-04-00ba </a:t>
            </a:r>
            <a:r>
              <a:rPr lang="en-US" sz="2000" dirty="0"/>
              <a:t>WUR Negotiation and Acknowledgement Procedure Follow up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dirty="0"/>
              <a:t>2] </a:t>
            </a:r>
            <a:r>
              <a:rPr lang="en-US" sz="2000" dirty="0" smtClean="0"/>
              <a:t>11-17-0364-00-00ba Low </a:t>
            </a:r>
            <a:r>
              <a:rPr lang="en-US" sz="2000" dirty="0"/>
              <a:t>Latency and Medium Utilization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17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[1], it is agreed to have duty cycle mode for WUR STA</a:t>
            </a:r>
          </a:p>
          <a:p>
            <a:r>
              <a:rPr lang="en-US" sz="2000" dirty="0" smtClean="0"/>
              <a:t>In [2], the view of duty cycle schedule from the STA is shared</a:t>
            </a:r>
          </a:p>
          <a:p>
            <a:r>
              <a:rPr lang="en-US" sz="2000" dirty="0" smtClean="0"/>
              <a:t>In this presentation, we share our view of duty cycle service period/schedule negotiation, which aligns with the concept introduced in [2] with further flexibility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199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Parameters for duty cycle schedule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essential parameters for duty cycle schedule negotiation</a:t>
            </a:r>
          </a:p>
          <a:p>
            <a:pPr lvl="1"/>
            <a:r>
              <a:rPr lang="en-US" dirty="0" smtClean="0"/>
              <a:t>On Duration </a:t>
            </a:r>
          </a:p>
          <a:p>
            <a:pPr lvl="1"/>
            <a:r>
              <a:rPr lang="en-US" dirty="0" smtClean="0"/>
              <a:t>Period</a:t>
            </a:r>
          </a:p>
          <a:p>
            <a:pPr lvl="1"/>
            <a:r>
              <a:rPr lang="en-US" dirty="0" smtClean="0"/>
              <a:t>Starting point of one schedule (through direct indication or reference point plus offset)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28600" y="6028621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743200" y="5647621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5647621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743200" y="6186101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43200" y="5500301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95600" y="6200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86873" y="517130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914400" y="5538264"/>
            <a:ext cx="0" cy="4903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524000" y="5538264"/>
            <a:ext cx="647700" cy="287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Offset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8" idx="1"/>
          </p:cNvCxnSpPr>
          <p:nvPr/>
        </p:nvCxnSpPr>
        <p:spPr bwMode="auto">
          <a:xfrm>
            <a:off x="914400" y="5838121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66700" y="525999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point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28600" y="487553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743200" y="449453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553200" y="449453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0" y="503301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743200" y="434721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895600" y="504691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86873" y="401822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2743200" y="4018220"/>
            <a:ext cx="0" cy="857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676400" y="4149393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for Essential </a:t>
            </a:r>
            <a:r>
              <a:rPr lang="en-US" dirty="0"/>
              <a:t>Parameters for duty cycle schedule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Our considerations for the design are to </a:t>
            </a:r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implify the negotiation procedure</a:t>
            </a:r>
          </a:p>
          <a:p>
            <a:pPr lvl="1"/>
            <a:r>
              <a:rPr lang="en-US" sz="1600" dirty="0" smtClean="0"/>
              <a:t>Have flexibility on the STA side based on different power/latency constraints</a:t>
            </a:r>
          </a:p>
          <a:p>
            <a:pPr lvl="1"/>
            <a:r>
              <a:rPr lang="en-US" sz="1600" dirty="0" smtClean="0"/>
              <a:t>Have flexibility on the AP side for optimizing schedules of different STA</a:t>
            </a:r>
          </a:p>
          <a:p>
            <a:r>
              <a:rPr lang="en-US" sz="1800" dirty="0" smtClean="0"/>
              <a:t>Specifically, on the STA side,</a:t>
            </a:r>
          </a:p>
          <a:p>
            <a:pPr lvl="1"/>
            <a:r>
              <a:rPr lang="en-US" sz="1600" dirty="0" smtClean="0"/>
              <a:t>STA negotiates the on duration and period </a:t>
            </a:r>
            <a:r>
              <a:rPr lang="en-US" sz="1600" dirty="0"/>
              <a:t>based on different power/latency constraints</a:t>
            </a:r>
            <a:endParaRPr lang="en-US" sz="1600" dirty="0" smtClean="0"/>
          </a:p>
          <a:p>
            <a:pPr lvl="1"/>
            <a:r>
              <a:rPr lang="en-US" sz="1600" dirty="0" smtClean="0"/>
              <a:t>On duration and period follows certain rule indicated by AP (discuss below)</a:t>
            </a:r>
          </a:p>
          <a:p>
            <a:r>
              <a:rPr lang="en-US" sz="1800" dirty="0" smtClean="0"/>
              <a:t>On the AP side,</a:t>
            </a:r>
          </a:p>
          <a:p>
            <a:pPr lvl="1"/>
            <a:r>
              <a:rPr lang="en-US" sz="1600" dirty="0" smtClean="0"/>
              <a:t>AP decides the starting point to optimize schedule</a:t>
            </a:r>
          </a:p>
          <a:p>
            <a:pPr lvl="1"/>
            <a:r>
              <a:rPr lang="en-US" sz="1600" dirty="0" smtClean="0"/>
              <a:t>AP indicates a basic unit of period such that the period negotiated by the STA is a multiple of the indicated basic unit from AP</a:t>
            </a:r>
          </a:p>
          <a:p>
            <a:pPr lvl="1"/>
            <a:r>
              <a:rPr lang="en-US" sz="1600" dirty="0" smtClean="0"/>
              <a:t>AP announces a minimum wake-up duration so that STA does not negotiate an on duration that is too short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388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to illustrate the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AP indicates unit T for the period</a:t>
            </a:r>
          </a:p>
          <a:p>
            <a:r>
              <a:rPr lang="en-US" sz="1600" dirty="0" smtClean="0"/>
              <a:t>AP Indicates minimum wake-up duration ¼ T</a:t>
            </a:r>
          </a:p>
          <a:p>
            <a:r>
              <a:rPr lang="en-US" sz="1600" dirty="0" smtClean="0"/>
              <a:t>AP decides starting point</a:t>
            </a:r>
          </a:p>
          <a:p>
            <a:r>
              <a:rPr lang="en-US" sz="1600" dirty="0" smtClean="0"/>
              <a:t>STA negotiates on duration and period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311056" y="4594486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" y="431540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STA2</a:t>
            </a:r>
            <a:br>
              <a:rPr lang="en-US" sz="900" dirty="0"/>
            </a:br>
            <a:r>
              <a:rPr lang="en-US" sz="900" dirty="0"/>
              <a:t>DC=1/16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311056" y="5165986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4894462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STA3</a:t>
            </a:r>
            <a:br>
              <a:rPr lang="en-US" sz="900" dirty="0"/>
            </a:br>
            <a:r>
              <a:rPr lang="en-US" sz="900" dirty="0"/>
              <a:t>DC=1/12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311056" y="5752394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5563929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STA4</a:t>
            </a:r>
            <a:br>
              <a:rPr lang="en-US" sz="900" dirty="0"/>
            </a:br>
            <a:r>
              <a:rPr lang="en-US" sz="900" dirty="0"/>
              <a:t>DC=1/3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71983" y="4375825"/>
            <a:ext cx="238447" cy="21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12"/>
          <p:cNvSpPr/>
          <p:nvPr/>
        </p:nvSpPr>
        <p:spPr>
          <a:xfrm>
            <a:off x="5654456" y="4384466"/>
            <a:ext cx="285750" cy="211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13"/>
          <p:cNvSpPr/>
          <p:nvPr/>
        </p:nvSpPr>
        <p:spPr>
          <a:xfrm>
            <a:off x="1775711" y="4937385"/>
            <a:ext cx="234719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5" name="Rectangle 14"/>
          <p:cNvSpPr/>
          <p:nvPr/>
        </p:nvSpPr>
        <p:spPr>
          <a:xfrm>
            <a:off x="4682906" y="4937385"/>
            <a:ext cx="242173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311056" y="3826475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3595228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STA1</a:t>
            </a:r>
            <a:br>
              <a:rPr lang="en-US" sz="900" dirty="0"/>
            </a:br>
            <a:r>
              <a:rPr lang="en-US" sz="900" dirty="0"/>
              <a:t>DC=1/4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68256" y="3597874"/>
            <a:ext cx="457201" cy="220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9" name="Rectangle 18"/>
          <p:cNvSpPr/>
          <p:nvPr/>
        </p:nvSpPr>
        <p:spPr>
          <a:xfrm>
            <a:off x="37113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0" name="Rectangle 19"/>
          <p:cNvSpPr/>
          <p:nvPr/>
        </p:nvSpPr>
        <p:spPr>
          <a:xfrm>
            <a:off x="56544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1" name="Rectangle 20"/>
          <p:cNvSpPr/>
          <p:nvPr/>
        </p:nvSpPr>
        <p:spPr>
          <a:xfrm>
            <a:off x="75975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2" name="Rectangle 21"/>
          <p:cNvSpPr/>
          <p:nvPr/>
        </p:nvSpPr>
        <p:spPr>
          <a:xfrm>
            <a:off x="7597556" y="4937385"/>
            <a:ext cx="2857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7682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13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44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97556" y="3332810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8290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739806" y="3248327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6006" y="331914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747261" y="5523794"/>
            <a:ext cx="964094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" name="Rectangle 30"/>
          <p:cNvSpPr/>
          <p:nvPr/>
        </p:nvSpPr>
        <p:spPr>
          <a:xfrm>
            <a:off x="5647001" y="5523794"/>
            <a:ext cx="986460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32" name="Straight Connector 31"/>
          <p:cNvCxnSpPr/>
          <p:nvPr/>
        </p:nvCxnSpPr>
        <p:spPr>
          <a:xfrm>
            <a:off x="8561652" y="3332810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775711" y="3254269"/>
            <a:ext cx="19356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804373" y="3490594"/>
            <a:ext cx="421084" cy="42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35932" y="3113127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2T</a:t>
            </a:r>
            <a:endParaRPr lang="en-US" sz="9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823799" y="3333949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ON_1 </a:t>
            </a:r>
            <a:r>
              <a:rPr lang="en-US" sz="900" dirty="0"/>
              <a:t>= ½ 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768256" y="4074893"/>
            <a:ext cx="3886200" cy="51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768256" y="4262822"/>
            <a:ext cx="242174" cy="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91058" y="3921187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4T</a:t>
            </a:r>
            <a:endParaRPr lang="en-US" sz="900" baseline="-25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760802" y="4800154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83550" y="4661654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3T</a:t>
            </a:r>
            <a:endParaRPr lang="en-US" sz="900" baseline="-250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760306" y="5371627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083054" y="5233128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3T</a:t>
            </a:r>
            <a:endParaRPr lang="en-US" sz="9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855145" y="4130806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ON_2 </a:t>
            </a:r>
            <a:r>
              <a:rPr lang="en-US" sz="900" dirty="0"/>
              <a:t>= ¼ 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5644" y="4795024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ON_3 </a:t>
            </a:r>
            <a:r>
              <a:rPr lang="en-US" sz="900" dirty="0"/>
              <a:t>= ¼ 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96815" y="5816175"/>
            <a:ext cx="70724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</a:t>
            </a:r>
            <a:br>
              <a:rPr lang="en-US" sz="900" dirty="0"/>
            </a:br>
            <a:r>
              <a:rPr lang="en-US" sz="900" dirty="0"/>
              <a:t>(e.g. 10ms)</a:t>
            </a:r>
            <a:endParaRPr lang="en-US" sz="900" baseline="-250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739806" y="5816175"/>
            <a:ext cx="97154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768256" y="2747532"/>
            <a:ext cx="1" cy="34287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758063" y="2770248"/>
            <a:ext cx="1" cy="34287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819400" y="2895600"/>
            <a:ext cx="1104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STA4 starts from t1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57815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597820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4311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26514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46183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91475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455570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0086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33400" y="2895600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/>
              <a:t>STA1, STA2, STA3 </a:t>
            </a:r>
            <a:br>
              <a:rPr lang="en-US" sz="900" dirty="0"/>
            </a:br>
            <a:r>
              <a:rPr lang="en-US" sz="900" dirty="0"/>
              <a:t>starts from t0</a:t>
            </a:r>
          </a:p>
        </p:txBody>
      </p:sp>
    </p:spTree>
    <p:extLst>
      <p:ext uri="{BB962C8B-B14F-4D97-AF65-F5344CB8AC3E}">
        <p14:creationId xmlns:p14="http://schemas.microsoft.com/office/powerpoint/2010/main" val="22178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WUR duty cycle schedule indication</a:t>
            </a:r>
          </a:p>
          <a:p>
            <a:r>
              <a:rPr lang="en-US" dirty="0" smtClean="0"/>
              <a:t>We propose the following</a:t>
            </a:r>
          </a:p>
          <a:p>
            <a:pPr lvl="1"/>
            <a:r>
              <a:rPr lang="en-US" dirty="0"/>
              <a:t>AP indicates </a:t>
            </a:r>
            <a:r>
              <a:rPr lang="en-US" dirty="0" smtClean="0"/>
              <a:t>the basic unit </a:t>
            </a:r>
            <a:r>
              <a:rPr lang="en-US" dirty="0"/>
              <a:t>for the </a:t>
            </a:r>
            <a:r>
              <a:rPr lang="en-US" dirty="0" smtClean="0"/>
              <a:t>period of WUR duty cycle</a:t>
            </a:r>
            <a:endParaRPr lang="en-US" dirty="0"/>
          </a:p>
          <a:p>
            <a:pPr lvl="1"/>
            <a:r>
              <a:rPr lang="en-US" dirty="0"/>
              <a:t>AP Indicates minimum wake-up </a:t>
            </a:r>
            <a:r>
              <a:rPr lang="en-US" dirty="0" smtClean="0"/>
              <a:t>duration for each WUR duty cycle schedule</a:t>
            </a:r>
            <a:endParaRPr lang="en-US" dirty="0"/>
          </a:p>
          <a:p>
            <a:pPr lvl="1"/>
            <a:r>
              <a:rPr lang="en-US" dirty="0"/>
              <a:t>AP decides starting point</a:t>
            </a:r>
          </a:p>
          <a:p>
            <a:pPr lvl="1"/>
            <a:r>
              <a:rPr lang="en-US" dirty="0"/>
              <a:t>STA </a:t>
            </a:r>
            <a:r>
              <a:rPr lang="en-US" dirty="0" smtClean="0"/>
              <a:t>negotiates on </a:t>
            </a:r>
            <a:r>
              <a:rPr lang="en-US" dirty="0"/>
              <a:t>duration and period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The period </a:t>
            </a:r>
            <a:r>
              <a:rPr lang="en-US" dirty="0"/>
              <a:t>of the WUR duty </a:t>
            </a:r>
            <a:r>
              <a:rPr lang="en-US" dirty="0" smtClean="0"/>
              <a:t>cycle as </a:t>
            </a:r>
            <a:r>
              <a:rPr lang="en-US" dirty="0"/>
              <a:t>shown below is a multiple of </a:t>
            </a:r>
            <a:r>
              <a:rPr lang="en-US" dirty="0" smtClean="0"/>
              <a:t>a </a:t>
            </a:r>
            <a:r>
              <a:rPr lang="en-US" dirty="0"/>
              <a:t>basic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The basic unit is indicated by the 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32 Y 0 N 17 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6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following?</a:t>
            </a:r>
            <a:endParaRPr lang="en-US" dirty="0"/>
          </a:p>
          <a:p>
            <a:pPr lvl="1"/>
            <a:r>
              <a:rPr lang="en-US" dirty="0" smtClean="0"/>
              <a:t>The on duration in each period for WUR duty cycle as shown below is </a:t>
            </a:r>
            <a:r>
              <a:rPr lang="en-US" dirty="0"/>
              <a:t>larger than or equal to </a:t>
            </a:r>
            <a:r>
              <a:rPr lang="en-US" dirty="0" smtClean="0"/>
              <a:t>a </a:t>
            </a:r>
            <a:r>
              <a:rPr lang="en-US" dirty="0"/>
              <a:t>minimum wake-up duration</a:t>
            </a:r>
          </a:p>
          <a:p>
            <a:pPr lvl="1"/>
            <a:r>
              <a:rPr lang="en-US" dirty="0"/>
              <a:t>The minimum </a:t>
            </a:r>
            <a:r>
              <a:rPr lang="en-US" dirty="0" smtClean="0"/>
              <a:t>wake-up duration is </a:t>
            </a:r>
            <a:r>
              <a:rPr lang="en-US" dirty="0"/>
              <a:t>indicated by the </a:t>
            </a:r>
            <a:r>
              <a:rPr lang="en-US" dirty="0" smtClean="0"/>
              <a:t>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16 Y 2 N 22 A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following?</a:t>
            </a:r>
            <a:endParaRPr lang="en-US" dirty="0"/>
          </a:p>
          <a:p>
            <a:pPr lvl="1"/>
            <a:r>
              <a:rPr lang="en-US" dirty="0" smtClean="0"/>
              <a:t>AP </a:t>
            </a:r>
            <a:r>
              <a:rPr lang="en-US" dirty="0"/>
              <a:t>decides the </a:t>
            </a:r>
            <a:r>
              <a:rPr lang="en-US" dirty="0" smtClean="0"/>
              <a:t>starting point for one WUR duty cycle schedule</a:t>
            </a:r>
          </a:p>
          <a:p>
            <a:pPr lvl="1"/>
            <a:r>
              <a:rPr lang="en-US" dirty="0" smtClean="0"/>
              <a:t>How to indicate the starting point is TBD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20 Y 0 N 20 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86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90786</TotalTime>
  <Words>707</Words>
  <Application>Microsoft Office PowerPoint</Application>
  <PresentationFormat>On-screen Show (4:3)</PresentationFormat>
  <Paragraphs>178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Indication for WUR Duty Cycle</vt:lpstr>
      <vt:lpstr>Abstract</vt:lpstr>
      <vt:lpstr>Essential Parameters for duty cycle schedule negotiation</vt:lpstr>
      <vt:lpstr>Negotiation for Essential Parameters for duty cycle schedule negotiation</vt:lpstr>
      <vt:lpstr>An example to illustrate the proposal</vt:lpstr>
      <vt:lpstr>Conclusion</vt:lpstr>
      <vt:lpstr>Straw Poll 1</vt:lpstr>
      <vt:lpstr>Straw Poll 2</vt:lpstr>
      <vt:lpstr>Straw Poll 3</vt:lpstr>
      <vt:lpstr>Motion 1</vt:lpstr>
      <vt:lpstr>Motion 2</vt:lpstr>
      <vt:lpstr>Motion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1975</cp:revision>
  <cp:lastPrinted>1998-02-10T13:28:06Z</cp:lastPrinted>
  <dcterms:created xsi:type="dcterms:W3CDTF">2008-03-19T13:28:15Z</dcterms:created>
  <dcterms:modified xsi:type="dcterms:W3CDTF">2017-05-10T12:09:20Z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