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15" r:id="rId1"/>
  </p:sldMasterIdLst>
  <p:notesMasterIdLst>
    <p:notesMasterId r:id="rId15"/>
  </p:notesMasterIdLst>
  <p:handoutMasterIdLst>
    <p:handoutMasterId r:id="rId16"/>
  </p:handoutMasterIdLst>
  <p:sldIdLst>
    <p:sldId id="500" r:id="rId2"/>
    <p:sldId id="501" r:id="rId3"/>
    <p:sldId id="502" r:id="rId4"/>
    <p:sldId id="503" r:id="rId5"/>
    <p:sldId id="504" r:id="rId6"/>
    <p:sldId id="505" r:id="rId7"/>
    <p:sldId id="506" r:id="rId8"/>
    <p:sldId id="507" r:id="rId9"/>
    <p:sldId id="509" r:id="rId10"/>
    <p:sldId id="511" r:id="rId11"/>
    <p:sldId id="512" r:id="rId12"/>
    <p:sldId id="513" r:id="rId13"/>
    <p:sldId id="510" r:id="rId14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enney, Thomas J" initials="TJK" lastIdx="1" clrIdx="0"/>
  <p:cmAuthor id="1" name="Park, Minyoung" initials="PM" lastIdx="1" clrIdx="1">
    <p:extLst>
      <p:ext uri="{19B8F6BF-5375-455C-9EA6-DF929625EA0E}">
        <p15:presenceInfo xmlns:p15="http://schemas.microsoft.com/office/powerpoint/2012/main" userId="S-1-5-21-725345543-602162358-527237240-605730" providerId="AD"/>
      </p:ext>
    </p:extLst>
  </p:cmAuthor>
  <p:cmAuthor id="2" name="Huang, Po-kai" initials="HP" lastIdx="5" clrIdx="2">
    <p:extLst>
      <p:ext uri="{19B8F6BF-5375-455C-9EA6-DF929625EA0E}">
        <p15:presenceInfo xmlns:p15="http://schemas.microsoft.com/office/powerpoint/2012/main" userId="S-1-5-21-725345543-602162358-527237240-247123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FF99FF"/>
    <a:srgbClr val="FF0000"/>
    <a:srgbClr val="00FF0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4974" autoAdjust="0"/>
    <p:restoredTop sz="90216" autoAdjust="0"/>
  </p:normalViewPr>
  <p:slideViewPr>
    <p:cSldViewPr>
      <p:cViewPr varScale="1">
        <p:scale>
          <a:sx n="70" d="100"/>
          <a:sy n="70" d="100"/>
        </p:scale>
        <p:origin x="82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862"/>
    </p:cViewPr>
  </p:sorterViewPr>
  <p:notesViewPr>
    <p:cSldViewPr>
      <p:cViewPr varScale="1">
        <p:scale>
          <a:sx n="57" d="100"/>
          <a:sy n="57" d="100"/>
        </p:scale>
        <p:origin x="-2838" y="-78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43017" y="175081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/>
              <a:t>doc.: IEEE </a:t>
            </a:r>
            <a:r>
              <a:rPr lang="en-US" altLang="ko-KR" dirty="0" smtClean="0"/>
              <a:t>802.11-13/xxxxr0</a:t>
            </a:r>
            <a:endParaRPr lang="en-US" altLang="ko-KR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5081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 smtClean="0"/>
              <a:t>July 2013</a:t>
            </a:r>
            <a:endParaRPr lang="en-US" altLang="ko-KR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633639" y="8982075"/>
            <a:ext cx="68461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 smtClean="0"/>
              <a:t>Wu </a:t>
            </a:r>
            <a:r>
              <a:rPr lang="en-US" altLang="ko-KR" dirty="0" err="1" smtClean="0"/>
              <a:t>Tianyu</a:t>
            </a:r>
            <a:endParaRPr lang="en-US" altLang="ko-KR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/>
              <a:t>Page </a:t>
            </a:r>
            <a:fld id="{D78EA437-FC61-47EA-BA49-9762C85F74D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altLang="ko-KR">
                <a:ea typeface="굴림" charset="-127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964456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5880" y="95706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 smtClean="0"/>
              <a:t>doc.: IEEE 802.11-13/0787r0</a:t>
            </a:r>
            <a:endParaRPr lang="en-US" altLang="ko-KR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706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 smtClean="0"/>
              <a:t>July 2013</a:t>
            </a:r>
            <a:endParaRPr lang="en-US" altLang="ko-KR" dirty="0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135462" y="8985250"/>
            <a:ext cx="114627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>
                <a:ea typeface="굴림" charset="-127"/>
              </a:defRPr>
            </a:lvl5pPr>
          </a:lstStyle>
          <a:p>
            <a:pPr lvl="4">
              <a:defRPr/>
            </a:pPr>
            <a:r>
              <a:rPr lang="en-US" altLang="ko-KR" dirty="0" smtClean="0"/>
              <a:t>Wu </a:t>
            </a:r>
            <a:r>
              <a:rPr lang="en-US" altLang="ko-KR" dirty="0" err="1" smtClean="0"/>
              <a:t>Tianyu</a:t>
            </a:r>
            <a:endParaRPr lang="en-US" altLang="ko-KR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/>
              <a:t>Page </a:t>
            </a:r>
            <a:fld id="{BFE52EA4-3055-4938-A5E3-369C60EA756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altLang="ko-KR">
                <a:ea typeface="굴림" charset="-127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3369051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114300"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228600"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342900"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457200"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doc.: IEEE 802.11-08/1021r0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July 2008</a:t>
            </a:r>
          </a:p>
        </p:txBody>
      </p:sp>
      <p:sp>
        <p:nvSpPr>
          <p:cNvPr id="3379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altLang="ko-KR" smtClean="0">
                <a:ea typeface="굴림" pitchFamily="34" charset="-127"/>
              </a:rPr>
              <a:t>Peter Loc</a:t>
            </a:r>
          </a:p>
        </p:txBody>
      </p:sp>
      <p:sp>
        <p:nvSpPr>
          <p:cNvPr id="337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Page </a:t>
            </a:r>
            <a:fld id="{CBA724C8-E5A7-4639-BAE9-F1E5F0880C97}" type="slidenum">
              <a:rPr lang="en-US" altLang="ko-KR" smtClean="0">
                <a:ea typeface="굴림" pitchFamily="34" charset="-127"/>
              </a:rPr>
              <a:pPr/>
              <a:t>1</a:t>
            </a:fld>
            <a:endParaRPr lang="en-US" altLang="ko-KR" smtClean="0">
              <a:ea typeface="굴림" pitchFamily="34" charset="-127"/>
            </a:endParaRPr>
          </a:p>
        </p:txBody>
      </p:sp>
      <p:sp>
        <p:nvSpPr>
          <p:cNvPr id="337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37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ko-KR" altLang="ko-KR" dirty="0" smtClean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49407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4" name="Rectangle 9"/>
          <p:cNvSpPr>
            <a:spLocks noChangeArrowheads="1"/>
          </p:cNvSpPr>
          <p:nvPr/>
        </p:nvSpPr>
        <p:spPr bwMode="auto">
          <a:xfrm>
            <a:off x="661070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altLang="ko-KR" dirty="0" smtClean="0">
                <a:ea typeface="굴림" charset="-127"/>
              </a:rPr>
              <a:t>Submission</a:t>
            </a:r>
            <a:endParaRPr lang="en-US" altLang="ko-KR" dirty="0">
              <a:ea typeface="굴림" charset="-127"/>
            </a:endParaRPr>
          </a:p>
        </p:txBody>
      </p:sp>
      <p:sp>
        <p:nvSpPr>
          <p:cNvPr id="5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7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6913484" y="6477000"/>
            <a:ext cx="1649491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Po-Kai Huang et al. (Intel)</a:t>
            </a:r>
            <a:endParaRPr lang="en-US" altLang="ko-KR" dirty="0"/>
          </a:p>
        </p:txBody>
      </p:sp>
      <p:sp>
        <p:nvSpPr>
          <p:cNvPr id="8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8CBCF7A-1E0D-49A7-8A4E-07EEBC7D2FA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 marL="1143000" indent="-228600">
              <a:buClrTx/>
              <a:buFont typeface="Wingdings" pitchFamily="2" charset="2"/>
              <a:buChar char="Ø"/>
              <a:defRPr baseline="0"/>
            </a:lvl4pPr>
            <a:lvl5pPr marL="2057400" indent="-228600">
              <a:buClr>
                <a:srgbClr val="0070C0"/>
              </a:buClr>
              <a:buFont typeface="Arial" pitchFamily="34" charset="0"/>
              <a:buChar char="•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671755" y="6520934"/>
            <a:ext cx="4890846" cy="184666"/>
          </a:xfrm>
          <a:prstGeom prst="rect">
            <a:avLst/>
          </a:prstGeom>
          <a:noFill/>
          <a:ln w="50800" algn="ctr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 lIns="0" tIns="0" rIns="0" bIns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  <a:latin typeface="Neo Sans Intel" pitchFamily="34" charset="0"/>
              </a:rPr>
              <a:t>Copyright@2012, Intel Corporation. All rights reserved. </a:t>
            </a:r>
            <a:endParaRPr lang="en-US" sz="1200" dirty="0">
              <a:solidFill>
                <a:schemeClr val="bg1"/>
              </a:solidFill>
              <a:latin typeface="Neo Sans Inte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879" y="6482728"/>
            <a:ext cx="484973" cy="299072"/>
          </a:xfrm>
          <a:prstGeom prst="rect">
            <a:avLst/>
          </a:prstGeom>
          <a:noFill/>
        </p:spPr>
        <p:txBody>
          <a:bodyPr wrap="none" lIns="98060" tIns="49030" rIns="98060" bIns="49030" rtlCol="0">
            <a:spAutoFit/>
          </a:bodyPr>
          <a:lstStyle/>
          <a:p>
            <a:pPr marL="0" marR="0" lvl="0" indent="0" defTabSz="98060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35EC5FB-0C8E-4818-A81D-78796ABB4840}" type="slidenum">
              <a:rPr kumimoji="0" lang="en-US" sz="13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pPr marL="0" marR="0" lvl="0" indent="0" defTabSz="980603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3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239000" y="6400800"/>
            <a:ext cx="1342132" cy="328296"/>
          </a:xfrm>
          <a:prstGeom prst="rect">
            <a:avLst/>
          </a:prstGeom>
          <a:noFill/>
        </p:spPr>
        <p:txBody>
          <a:bodyPr wrap="square" lIns="98060" tIns="49030" rIns="98060" bIns="49030" rtlCol="0">
            <a:spAutoFit/>
          </a:bodyPr>
          <a:lstStyle/>
          <a:p>
            <a:r>
              <a:rPr lang="en-US" sz="1500" b="1" dirty="0" smtClean="0">
                <a:solidFill>
                  <a:schemeClr val="bg1"/>
                </a:solidFill>
                <a:latin typeface="Neo Sans Intel" pitchFamily="34" charset="0"/>
              </a:rPr>
              <a:t>Intel</a:t>
            </a:r>
            <a:r>
              <a:rPr lang="en-US" sz="1500" b="1" baseline="0" dirty="0" smtClean="0">
                <a:solidFill>
                  <a:schemeClr val="bg1"/>
                </a:solidFill>
                <a:latin typeface="Neo Sans Intel" pitchFamily="34" charset="0"/>
              </a:rPr>
              <a:t> Labs</a:t>
            </a:r>
            <a:endParaRPr lang="en-US" sz="1500" b="1" dirty="0" smtClean="0">
              <a:solidFill>
                <a:schemeClr val="bg1"/>
              </a:solidFill>
              <a:latin typeface="Neo Sans Intel" pitchFamily="34" charset="0"/>
            </a:endParaRP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671755" y="6520934"/>
            <a:ext cx="4890846" cy="184666"/>
          </a:xfrm>
          <a:prstGeom prst="rect">
            <a:avLst/>
          </a:prstGeom>
          <a:noFill/>
          <a:ln w="50800" algn="ctr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 lIns="0" tIns="0" rIns="0" bIns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  <a:latin typeface="Neo Sans Intel" pitchFamily="34" charset="0"/>
              </a:rPr>
              <a:t>Wireless Communication Lab, Intel Labs</a:t>
            </a:r>
            <a:endParaRPr lang="en-US" sz="1200" dirty="0">
              <a:solidFill>
                <a:schemeClr val="bg1"/>
              </a:solidFill>
              <a:latin typeface="Neo Sans Inte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8879" y="6482728"/>
            <a:ext cx="484973" cy="299072"/>
          </a:xfrm>
          <a:prstGeom prst="rect">
            <a:avLst/>
          </a:prstGeom>
          <a:noFill/>
        </p:spPr>
        <p:txBody>
          <a:bodyPr wrap="none" lIns="98060" tIns="49030" rIns="98060" bIns="49030" rtlCol="0">
            <a:spAutoFit/>
          </a:bodyPr>
          <a:lstStyle/>
          <a:p>
            <a:pPr marL="0" marR="0" lvl="0" indent="0" defTabSz="98060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35EC5FB-0C8E-4818-A81D-78796ABB4840}" type="slidenum">
              <a:rPr kumimoji="0" lang="en-US" sz="13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pPr marL="0" marR="0" lvl="0" indent="0" defTabSz="980603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3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086600" y="6498116"/>
            <a:ext cx="1447800" cy="283684"/>
          </a:xfrm>
          <a:prstGeom prst="rect">
            <a:avLst/>
          </a:prstGeom>
          <a:noFill/>
        </p:spPr>
        <p:txBody>
          <a:bodyPr wrap="square" lIns="98060" tIns="49030" rIns="98060" bIns="49030" rtlCol="0">
            <a:spAutoFit/>
          </a:bodyPr>
          <a:lstStyle/>
          <a:p>
            <a:r>
              <a:rPr lang="en-US" sz="1200" b="1" dirty="0" smtClean="0">
                <a:solidFill>
                  <a:schemeClr val="bg1"/>
                </a:solidFill>
                <a:latin typeface="Neo Sans Intel" pitchFamily="34" charset="0"/>
              </a:rPr>
              <a:t>Intel Confidential</a:t>
            </a:r>
          </a:p>
        </p:txBody>
      </p:sp>
      <p:sp>
        <p:nvSpPr>
          <p:cNvPr id="13" name="Rectangle 9"/>
          <p:cNvSpPr>
            <a:spLocks noChangeArrowheads="1"/>
          </p:cNvSpPr>
          <p:nvPr userDrawn="1"/>
        </p:nvSpPr>
        <p:spPr bwMode="auto">
          <a:xfrm>
            <a:off x="685800" y="6475413"/>
            <a:ext cx="111569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altLang="ko-KR" baseline="0" dirty="0" smtClean="0">
                <a:ea typeface="굴림" charset="-127"/>
              </a:rPr>
              <a:t>WUR </a:t>
            </a:r>
            <a:r>
              <a:rPr lang="en-US" altLang="ko-KR" dirty="0" smtClean="0">
                <a:ea typeface="굴림" charset="-127"/>
              </a:rPr>
              <a:t>Submission</a:t>
            </a:r>
            <a:endParaRPr lang="en-US" altLang="ko-KR" dirty="0">
              <a:ea typeface="굴림" charset="-127"/>
            </a:endParaRPr>
          </a:p>
        </p:txBody>
      </p:sp>
      <p:sp>
        <p:nvSpPr>
          <p:cNvPr id="14" name="Line 10"/>
          <p:cNvSpPr>
            <a:spLocks noChangeShapeType="1"/>
          </p:cNvSpPr>
          <p:nvPr userDrawn="1"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15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8279243" y="6477000"/>
            <a:ext cx="283732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Intel</a:t>
            </a:r>
            <a:endParaRPr lang="en-US" altLang="ko-KR" dirty="0"/>
          </a:p>
        </p:txBody>
      </p:sp>
      <p:sp>
        <p:nvSpPr>
          <p:cNvPr id="16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8CBCF7A-1E0D-49A7-8A4E-07EEBC7D2FA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8" name="Line 8"/>
          <p:cNvSpPr>
            <a:spLocks noChangeShapeType="1"/>
          </p:cNvSpPr>
          <p:nvPr userDrawn="1"/>
        </p:nvSpPr>
        <p:spPr bwMode="auto">
          <a:xfrm>
            <a:off x="685800" y="429399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19" name="Rectangle 7"/>
          <p:cNvSpPr>
            <a:spLocks noChangeArrowheads="1"/>
          </p:cNvSpPr>
          <p:nvPr userDrawn="1"/>
        </p:nvSpPr>
        <p:spPr bwMode="auto">
          <a:xfrm>
            <a:off x="6015873" y="210234"/>
            <a:ext cx="257576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400" dirty="0" smtClean="0">
                <a:latin typeface="Times New Roman" pitchFamily="18" charset="0"/>
                <a:ea typeface="굴림" pitchFamily="34" charset="-127"/>
              </a:rPr>
              <a:t>doc.: IEEE </a:t>
            </a:r>
            <a:r>
              <a:rPr lang="en-US" sz="1400" dirty="0" smtClean="0">
                <a:latin typeface="Times New Roman" pitchFamily="18" charset="0"/>
                <a:ea typeface="굴림" pitchFamily="34" charset="-127"/>
              </a:rPr>
              <a:t>802.11-17/0651r1</a:t>
            </a:r>
            <a:endParaRPr lang="en-US" altLang="ko-KR" sz="1400" b="1" dirty="0">
              <a:ea typeface="굴림" pitchFamily="34" charset="-127"/>
            </a:endParaRPr>
          </a:p>
        </p:txBody>
      </p:sp>
      <p:sp>
        <p:nvSpPr>
          <p:cNvPr id="17" name="Rectangle 7"/>
          <p:cNvSpPr>
            <a:spLocks noChangeArrowheads="1"/>
          </p:cNvSpPr>
          <p:nvPr userDrawn="1"/>
        </p:nvSpPr>
        <p:spPr bwMode="auto">
          <a:xfrm>
            <a:off x="685800" y="210234"/>
            <a:ext cx="734175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0" lvl="2" indent="-457200" algn="r"/>
            <a:r>
              <a:rPr lang="en-US" sz="1400" dirty="0" smtClean="0">
                <a:latin typeface="Times New Roman" pitchFamily="18" charset="0"/>
                <a:ea typeface="굴림" pitchFamily="34" charset="-127"/>
              </a:rPr>
              <a:t>May 2017</a:t>
            </a:r>
            <a:endParaRPr lang="en-US" altLang="ko-KR" sz="1400" b="1" dirty="0">
              <a:ea typeface="굴림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756356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 smtClean="0"/>
              <a:t>Click to edit Master title style</a:t>
            </a:r>
          </a:p>
        </p:txBody>
      </p:sp>
      <p:sp>
        <p:nvSpPr>
          <p:cNvPr id="184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7526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</a:p>
        </p:txBody>
      </p:sp>
      <p:sp>
        <p:nvSpPr>
          <p:cNvPr id="12" name="바닥글 개체 틀 2"/>
          <p:cNvSpPr>
            <a:spLocks noGrp="1"/>
          </p:cNvSpPr>
          <p:nvPr>
            <p:ph type="ftr" sz="quarter" idx="3"/>
          </p:nvPr>
        </p:nvSpPr>
        <p:spPr bwMode="auto">
          <a:xfrm>
            <a:off x="6913484" y="6477000"/>
            <a:ext cx="1649491" cy="184666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ea typeface="굴림" pitchFamily="34" charset="-127"/>
              </a:defRPr>
            </a:lvl1pPr>
          </a:lstStyle>
          <a:p>
            <a:r>
              <a:rPr lang="en-US" altLang="ko-KR" dirty="0" smtClean="0"/>
              <a:t>Po-Kai Huang et al. (Intel)</a:t>
            </a:r>
            <a:endParaRPr lang="en-US" altLang="ko-KR" dirty="0"/>
          </a:p>
        </p:txBody>
      </p:sp>
      <p:sp>
        <p:nvSpPr>
          <p:cNvPr id="13" name="슬라이드 번호 개체 틀 3"/>
          <p:cNvSpPr>
            <a:spLocks noGrp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0050092-9108-44CD-920C-9A015721E60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7" name="Rectangle 7"/>
          <p:cNvSpPr>
            <a:spLocks noChangeArrowheads="1"/>
          </p:cNvSpPr>
          <p:nvPr userDrawn="1"/>
        </p:nvSpPr>
        <p:spPr bwMode="auto">
          <a:xfrm>
            <a:off x="5869730" y="394156"/>
            <a:ext cx="257577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400" dirty="0" smtClean="0">
                <a:latin typeface="Times New Roman" pitchFamily="18" charset="0"/>
                <a:ea typeface="굴림" pitchFamily="34" charset="-127"/>
              </a:rPr>
              <a:t>doc.: IEEE </a:t>
            </a:r>
            <a:r>
              <a:rPr lang="en-US" sz="1400" dirty="0" smtClean="0">
                <a:latin typeface="Times New Roman" pitchFamily="18" charset="0"/>
                <a:ea typeface="굴림" pitchFamily="34" charset="-127"/>
              </a:rPr>
              <a:t>802.11-17/0651r1</a:t>
            </a:r>
            <a:endParaRPr lang="en-US" altLang="ko-KR" sz="1400" b="1" dirty="0">
              <a:ea typeface="굴림" pitchFamily="34" charset="-127"/>
            </a:endParaRPr>
          </a:p>
        </p:txBody>
      </p:sp>
      <p:sp>
        <p:nvSpPr>
          <p:cNvPr id="8" name="Line 8"/>
          <p:cNvSpPr>
            <a:spLocks noChangeShapeType="1"/>
          </p:cNvSpPr>
          <p:nvPr userDrawn="1"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10" name="Rectangle 7"/>
          <p:cNvSpPr>
            <a:spLocks noChangeArrowheads="1"/>
          </p:cNvSpPr>
          <p:nvPr userDrawn="1"/>
        </p:nvSpPr>
        <p:spPr bwMode="auto">
          <a:xfrm>
            <a:off x="304800" y="394156"/>
            <a:ext cx="251460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spAutoFit/>
          </a:bodyPr>
          <a:lstStyle/>
          <a:p>
            <a:pPr marL="457200" lvl="4" algn="l"/>
            <a:r>
              <a:rPr lang="en-US" sz="1400" dirty="0" smtClean="0">
                <a:latin typeface="Times New Roman" pitchFamily="18" charset="0"/>
                <a:ea typeface="굴림" pitchFamily="34" charset="-127"/>
              </a:rPr>
              <a:t>May 2017</a:t>
            </a:r>
            <a:endParaRPr lang="en-US" altLang="ko-KR" sz="1400" b="1" dirty="0">
              <a:ea typeface="굴림" pitchFamily="34" charset="-127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17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슬라이드 번호 개체 틀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Slide </a:t>
            </a:r>
            <a:fld id="{4883C6A0-A99F-4D4B-BED4-FEEACDB547CE}" type="slidenum">
              <a:rPr lang="en-US" altLang="ko-KR" smtClean="0">
                <a:ea typeface="굴림" pitchFamily="34" charset="-127"/>
              </a:rPr>
              <a:pPr/>
              <a:t>1</a:t>
            </a:fld>
            <a:endParaRPr lang="en-US" altLang="ko-KR" dirty="0" smtClean="0">
              <a:ea typeface="굴림" pitchFamily="34" charset="-127"/>
            </a:endParaRPr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838200"/>
            <a:ext cx="8534400" cy="1066800"/>
          </a:xfrm>
          <a:noFill/>
        </p:spPr>
        <p:txBody>
          <a:bodyPr/>
          <a:lstStyle/>
          <a:p>
            <a:r>
              <a:rPr lang="en-US" sz="2400" dirty="0" smtClean="0"/>
              <a:t>Indication for WUR Duty Cycle</a:t>
            </a:r>
            <a:endParaRPr lang="en-US" altLang="ko-KR" sz="2400" dirty="0">
              <a:latin typeface="Times New Roman" pitchFamily="18" charset="0"/>
              <a:ea typeface="굴림" pitchFamily="34" charset="-127"/>
            </a:endParaRPr>
          </a:p>
        </p:txBody>
      </p:sp>
      <p:sp>
        <p:nvSpPr>
          <p:cNvPr id="1031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2667000" y="2057400"/>
            <a:ext cx="396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altLang="ko-KR" sz="1800" dirty="0" smtClean="0">
                <a:latin typeface="Times New Roman" pitchFamily="18" charset="0"/>
                <a:ea typeface="굴림" pitchFamily="34" charset="-127"/>
              </a:rPr>
              <a:t>Date</a:t>
            </a:r>
            <a:r>
              <a:rPr lang="en-US" altLang="ko-KR" sz="1800" smtClean="0">
                <a:latin typeface="Times New Roman" pitchFamily="18" charset="0"/>
                <a:ea typeface="굴림" pitchFamily="34" charset="-127"/>
              </a:rPr>
              <a:t>:</a:t>
            </a:r>
            <a:r>
              <a:rPr lang="en-US" altLang="ko-KR" sz="1800" b="0" smtClean="0">
                <a:latin typeface="Times New Roman" pitchFamily="18" charset="0"/>
                <a:ea typeface="굴림" pitchFamily="34" charset="-127"/>
              </a:rPr>
              <a:t> 2017-05-08</a:t>
            </a:r>
            <a:endParaRPr lang="en-US" altLang="ko-KR" sz="1800" b="0" dirty="0" smtClean="0">
              <a:latin typeface="Times New Roman" pitchFamily="18" charset="0"/>
              <a:ea typeface="굴림" pitchFamily="34" charset="-127"/>
            </a:endParaRPr>
          </a:p>
        </p:txBody>
      </p:sp>
      <p:sp>
        <p:nvSpPr>
          <p:cNvPr id="1032" name="Rectangle 4"/>
          <p:cNvSpPr>
            <a:spLocks noChangeArrowheads="1"/>
          </p:cNvSpPr>
          <p:nvPr/>
        </p:nvSpPr>
        <p:spPr bwMode="auto">
          <a:xfrm>
            <a:off x="533400" y="2514600"/>
            <a:ext cx="7696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endParaRPr lang="en-US" altLang="ko-KR" sz="2000" b="1" dirty="0" smtClean="0">
              <a:ea typeface="굴림" pitchFamily="34" charset="-127"/>
            </a:endParaRPr>
          </a:p>
          <a:p>
            <a:pPr marL="342900" indent="-342900">
              <a:spcBef>
                <a:spcPct val="20000"/>
              </a:spcBef>
            </a:pPr>
            <a:endParaRPr lang="en-US" altLang="ko-KR" sz="2000" b="1" dirty="0">
              <a:ea typeface="굴림" pitchFamily="34" charset="-127"/>
            </a:endParaRPr>
          </a:p>
          <a:p>
            <a:pPr marL="342900" indent="-342900">
              <a:spcBef>
                <a:spcPct val="20000"/>
              </a:spcBef>
            </a:pPr>
            <a:endParaRPr lang="en-US" altLang="ko-KR" sz="2000" dirty="0">
              <a:ea typeface="굴림" pitchFamily="34" charset="-127"/>
            </a:endParaRPr>
          </a:p>
        </p:txBody>
      </p:sp>
      <p:sp>
        <p:nvSpPr>
          <p:cNvPr id="10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913484" y="6477000"/>
            <a:ext cx="1649491" cy="184666"/>
          </a:xfrm>
        </p:spPr>
        <p:txBody>
          <a:bodyPr/>
          <a:lstStyle/>
          <a:p>
            <a:r>
              <a:rPr lang="en-US" altLang="ko-KR" smtClean="0"/>
              <a:t>Po-Kai Huang et al. (Intel)</a:t>
            </a:r>
            <a:endParaRPr lang="en-US" altLang="ko-KR" dirty="0"/>
          </a:p>
        </p:txBody>
      </p:sp>
      <p:graphicFrame>
        <p:nvGraphicFramePr>
          <p:cNvPr id="9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0246630"/>
              </p:ext>
            </p:extLst>
          </p:nvPr>
        </p:nvGraphicFramePr>
        <p:xfrm>
          <a:off x="895350" y="2590800"/>
          <a:ext cx="7334250" cy="1082041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66850"/>
                <a:gridCol w="1158040"/>
                <a:gridCol w="1621255"/>
                <a:gridCol w="1312445"/>
                <a:gridCol w="1775660"/>
              </a:tblGrid>
              <a:tr h="259081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858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Po-Kai Huang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Intel</a:t>
                      </a: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2200 Mission College Blvd., Santa Clara, CA 95054, </a:t>
                      </a: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USA 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</a:t>
                      </a: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1-408-765-8080</a:t>
                      </a: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po-kai.huang@intel.com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858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Minyoung</a:t>
                      </a:r>
                      <a:r>
                        <a:rPr lang="en-US" sz="1200" baseline="0" dirty="0" smtClean="0"/>
                        <a:t> Park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minyoung.park@intel.com</a:t>
                      </a:r>
                      <a:endParaRPr lang="en-US" sz="11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85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Robert Stacey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robert.stacey@intel.com</a:t>
                      </a:r>
                      <a:endParaRPr lang="en-US" sz="11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4775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add the following to 11ba SFD:</a:t>
            </a:r>
          </a:p>
          <a:p>
            <a:pPr lvl="1"/>
            <a:r>
              <a:rPr lang="en-US" dirty="0" smtClean="0"/>
              <a:t>The </a:t>
            </a:r>
            <a:r>
              <a:rPr lang="en-US" dirty="0" smtClean="0"/>
              <a:t>period </a:t>
            </a:r>
            <a:r>
              <a:rPr lang="en-US" dirty="0"/>
              <a:t>of the WUR duty </a:t>
            </a:r>
            <a:r>
              <a:rPr lang="en-US" dirty="0" smtClean="0"/>
              <a:t>cycle as </a:t>
            </a:r>
            <a:r>
              <a:rPr lang="en-US" dirty="0"/>
              <a:t>shown below is a multiple of </a:t>
            </a:r>
            <a:r>
              <a:rPr lang="en-US" dirty="0" smtClean="0"/>
              <a:t>a </a:t>
            </a:r>
            <a:r>
              <a:rPr lang="en-US" dirty="0"/>
              <a:t>basic </a:t>
            </a:r>
            <a:r>
              <a:rPr lang="en-US" dirty="0" smtClean="0"/>
              <a:t>unit</a:t>
            </a:r>
          </a:p>
          <a:p>
            <a:pPr lvl="1"/>
            <a:r>
              <a:rPr lang="en-US" dirty="0" smtClean="0"/>
              <a:t>The basic unit is indicated by the AP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Intel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  <p:cxnSp>
        <p:nvCxnSpPr>
          <p:cNvPr id="6" name="Straight Connector 5"/>
          <p:cNvCxnSpPr/>
          <p:nvPr/>
        </p:nvCxnSpPr>
        <p:spPr bwMode="auto">
          <a:xfrm>
            <a:off x="152400" y="4362519"/>
            <a:ext cx="84582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7" name="Rectangle 6"/>
          <p:cNvSpPr/>
          <p:nvPr/>
        </p:nvSpPr>
        <p:spPr bwMode="auto">
          <a:xfrm>
            <a:off x="2667000" y="3981519"/>
            <a:ext cx="990600" cy="3810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6477000" y="3981519"/>
            <a:ext cx="990600" cy="3810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9" name="Straight Arrow Connector 8"/>
          <p:cNvCxnSpPr/>
          <p:nvPr/>
        </p:nvCxnSpPr>
        <p:spPr bwMode="auto">
          <a:xfrm>
            <a:off x="2667000" y="4519999"/>
            <a:ext cx="9906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10" name="Straight Arrow Connector 9"/>
          <p:cNvCxnSpPr/>
          <p:nvPr/>
        </p:nvCxnSpPr>
        <p:spPr bwMode="auto">
          <a:xfrm>
            <a:off x="2667000" y="3834199"/>
            <a:ext cx="38100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11" name="TextBox 10"/>
          <p:cNvSpPr txBox="1"/>
          <p:nvPr/>
        </p:nvSpPr>
        <p:spPr>
          <a:xfrm>
            <a:off x="4110673" y="3505200"/>
            <a:ext cx="990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Period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2667000" y="4596200"/>
            <a:ext cx="990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On Duration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9764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add the following to 11ba SFD:</a:t>
            </a:r>
          </a:p>
          <a:p>
            <a:pPr lvl="1"/>
            <a:r>
              <a:rPr lang="en-US" dirty="0" smtClean="0"/>
              <a:t>The </a:t>
            </a:r>
            <a:r>
              <a:rPr lang="en-US" dirty="0" smtClean="0"/>
              <a:t>on duration in each period for WUR duty cycle as shown below is </a:t>
            </a:r>
            <a:r>
              <a:rPr lang="en-US" dirty="0"/>
              <a:t>larger than or equal to </a:t>
            </a:r>
            <a:r>
              <a:rPr lang="en-US" dirty="0" smtClean="0"/>
              <a:t>a </a:t>
            </a:r>
            <a:r>
              <a:rPr lang="en-US" dirty="0"/>
              <a:t>minimum wake-up duration</a:t>
            </a:r>
          </a:p>
          <a:p>
            <a:pPr lvl="1"/>
            <a:r>
              <a:rPr lang="en-US" dirty="0"/>
              <a:t>The minimum </a:t>
            </a:r>
            <a:r>
              <a:rPr lang="en-US" dirty="0" smtClean="0"/>
              <a:t>wake-up duration is </a:t>
            </a:r>
            <a:r>
              <a:rPr lang="en-US" dirty="0"/>
              <a:t>indicated by the </a:t>
            </a:r>
            <a:r>
              <a:rPr lang="en-US" dirty="0" smtClean="0"/>
              <a:t>AP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Intel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  <p:cxnSp>
        <p:nvCxnSpPr>
          <p:cNvPr id="6" name="Straight Connector 5"/>
          <p:cNvCxnSpPr/>
          <p:nvPr/>
        </p:nvCxnSpPr>
        <p:spPr bwMode="auto">
          <a:xfrm>
            <a:off x="152400" y="4362519"/>
            <a:ext cx="84582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7" name="Rectangle 6"/>
          <p:cNvSpPr/>
          <p:nvPr/>
        </p:nvSpPr>
        <p:spPr bwMode="auto">
          <a:xfrm>
            <a:off x="2667000" y="3981519"/>
            <a:ext cx="990600" cy="3810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6477000" y="3981519"/>
            <a:ext cx="990600" cy="3810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9" name="Straight Arrow Connector 8"/>
          <p:cNvCxnSpPr/>
          <p:nvPr/>
        </p:nvCxnSpPr>
        <p:spPr bwMode="auto">
          <a:xfrm>
            <a:off x="2667000" y="4519999"/>
            <a:ext cx="9906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10" name="Straight Arrow Connector 9"/>
          <p:cNvCxnSpPr/>
          <p:nvPr/>
        </p:nvCxnSpPr>
        <p:spPr bwMode="auto">
          <a:xfrm>
            <a:off x="2667000" y="3834199"/>
            <a:ext cx="38100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11" name="TextBox 10"/>
          <p:cNvSpPr txBox="1"/>
          <p:nvPr/>
        </p:nvSpPr>
        <p:spPr>
          <a:xfrm>
            <a:off x="4110673" y="3505200"/>
            <a:ext cx="990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Period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667000" y="4596200"/>
            <a:ext cx="990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On Duration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8020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add the following to 11ba SFD:</a:t>
            </a:r>
          </a:p>
          <a:p>
            <a:pPr lvl="1"/>
            <a:r>
              <a:rPr lang="en-US" dirty="0" smtClean="0"/>
              <a:t>AP </a:t>
            </a:r>
            <a:r>
              <a:rPr lang="en-US" dirty="0"/>
              <a:t>decides the </a:t>
            </a:r>
            <a:r>
              <a:rPr lang="en-US" dirty="0" smtClean="0"/>
              <a:t>starting point for one WUR duty cycle schedule</a:t>
            </a:r>
          </a:p>
          <a:p>
            <a:pPr lvl="1"/>
            <a:r>
              <a:rPr lang="en-US" dirty="0" smtClean="0"/>
              <a:t>How to indicate the starting point is TBD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Intel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18294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[1] </a:t>
            </a:r>
            <a:r>
              <a:rPr lang="en-US" sz="2000" dirty="0" smtClean="0"/>
              <a:t>11-17-0342-04-00ba </a:t>
            </a:r>
            <a:r>
              <a:rPr lang="en-US" sz="2000" dirty="0"/>
              <a:t>WUR Negotiation and Acknowledgement Procedure Follow up</a:t>
            </a:r>
            <a:endParaRPr lang="en-US" sz="2000" dirty="0" smtClean="0"/>
          </a:p>
          <a:p>
            <a:r>
              <a:rPr lang="en-US" sz="2000" dirty="0" smtClean="0"/>
              <a:t>[</a:t>
            </a:r>
            <a:r>
              <a:rPr lang="en-US" sz="2000" dirty="0"/>
              <a:t>2] </a:t>
            </a:r>
            <a:r>
              <a:rPr lang="en-US" sz="2000" dirty="0" smtClean="0"/>
              <a:t>11-17-0364-00-00ba Low </a:t>
            </a:r>
            <a:r>
              <a:rPr lang="en-US" sz="2000" dirty="0"/>
              <a:t>Latency and Medium Utilization</a:t>
            </a:r>
          </a:p>
          <a:p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Intel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13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071793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In [1], it is agreed to have duty cycle mode for WUR STA</a:t>
            </a:r>
          </a:p>
          <a:p>
            <a:r>
              <a:rPr lang="en-US" sz="2000" dirty="0" smtClean="0"/>
              <a:t>In [2], the view of duty cycle schedule from the STA is shared</a:t>
            </a:r>
          </a:p>
          <a:p>
            <a:r>
              <a:rPr lang="en-US" sz="2000" dirty="0" smtClean="0"/>
              <a:t>In this presentation, we share our view of duty cycle service period/schedule negotiation, which aligns with the concept introduced in [2] with further flexibility</a:t>
            </a: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Intel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011993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Essential Parameters for duty cycle schedule negotiation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are three essential parameters for duty cycle schedule negotiation</a:t>
            </a:r>
          </a:p>
          <a:p>
            <a:pPr lvl="1"/>
            <a:r>
              <a:rPr lang="en-US" dirty="0" smtClean="0"/>
              <a:t>On Duration </a:t>
            </a:r>
          </a:p>
          <a:p>
            <a:pPr lvl="1"/>
            <a:r>
              <a:rPr lang="en-US" dirty="0" smtClean="0"/>
              <a:t>Period</a:t>
            </a:r>
          </a:p>
          <a:p>
            <a:pPr lvl="1"/>
            <a:r>
              <a:rPr lang="en-US" dirty="0" smtClean="0"/>
              <a:t>Starting point of one schedule (through direct indication or reference point plus offset)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Intel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  <p:cxnSp>
        <p:nvCxnSpPr>
          <p:cNvPr id="7" name="Straight Connector 6"/>
          <p:cNvCxnSpPr/>
          <p:nvPr/>
        </p:nvCxnSpPr>
        <p:spPr bwMode="auto">
          <a:xfrm>
            <a:off x="228600" y="6028621"/>
            <a:ext cx="84582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8" name="Rectangle 7"/>
          <p:cNvSpPr/>
          <p:nvPr/>
        </p:nvSpPr>
        <p:spPr bwMode="auto">
          <a:xfrm>
            <a:off x="2743200" y="5647621"/>
            <a:ext cx="990600" cy="3810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6553200" y="5647621"/>
            <a:ext cx="990600" cy="3810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1" name="Straight Arrow Connector 10"/>
          <p:cNvCxnSpPr/>
          <p:nvPr/>
        </p:nvCxnSpPr>
        <p:spPr bwMode="auto">
          <a:xfrm>
            <a:off x="2743200" y="6186101"/>
            <a:ext cx="9906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12" name="Straight Arrow Connector 11"/>
          <p:cNvCxnSpPr/>
          <p:nvPr/>
        </p:nvCxnSpPr>
        <p:spPr bwMode="auto">
          <a:xfrm>
            <a:off x="2743200" y="5500301"/>
            <a:ext cx="38100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14" name="TextBox 13"/>
          <p:cNvSpPr txBox="1"/>
          <p:nvPr/>
        </p:nvSpPr>
        <p:spPr>
          <a:xfrm>
            <a:off x="2895600" y="6200001"/>
            <a:ext cx="990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On Duration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4186873" y="5171302"/>
            <a:ext cx="990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Period</a:t>
            </a:r>
            <a:endParaRPr lang="en-US" dirty="0"/>
          </a:p>
        </p:txBody>
      </p:sp>
      <p:cxnSp>
        <p:nvCxnSpPr>
          <p:cNvPr id="18" name="Straight Arrow Connector 17"/>
          <p:cNvCxnSpPr/>
          <p:nvPr/>
        </p:nvCxnSpPr>
        <p:spPr bwMode="auto">
          <a:xfrm flipV="1">
            <a:off x="914400" y="5538264"/>
            <a:ext cx="0" cy="49035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9" name="TextBox 18"/>
          <p:cNvSpPr txBox="1"/>
          <p:nvPr/>
        </p:nvSpPr>
        <p:spPr>
          <a:xfrm>
            <a:off x="1524000" y="5538264"/>
            <a:ext cx="647700" cy="2870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Offset</a:t>
            </a:r>
            <a:endParaRPr lang="en-US" dirty="0"/>
          </a:p>
        </p:txBody>
      </p:sp>
      <p:cxnSp>
        <p:nvCxnSpPr>
          <p:cNvPr id="20" name="Straight Arrow Connector 19"/>
          <p:cNvCxnSpPr>
            <a:endCxn id="8" idx="1"/>
          </p:cNvCxnSpPr>
          <p:nvPr/>
        </p:nvCxnSpPr>
        <p:spPr bwMode="auto">
          <a:xfrm>
            <a:off x="914400" y="5838121"/>
            <a:ext cx="18288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23" name="TextBox 22"/>
          <p:cNvSpPr txBox="1"/>
          <p:nvPr/>
        </p:nvSpPr>
        <p:spPr>
          <a:xfrm>
            <a:off x="266700" y="5259996"/>
            <a:ext cx="1295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Reference point</a:t>
            </a:r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 bwMode="auto">
          <a:xfrm>
            <a:off x="228600" y="4875539"/>
            <a:ext cx="84582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26" name="Rectangle 25"/>
          <p:cNvSpPr/>
          <p:nvPr/>
        </p:nvSpPr>
        <p:spPr bwMode="auto">
          <a:xfrm>
            <a:off x="2743200" y="4494539"/>
            <a:ext cx="990600" cy="3810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6553200" y="4494539"/>
            <a:ext cx="990600" cy="3810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28" name="Straight Arrow Connector 27"/>
          <p:cNvCxnSpPr/>
          <p:nvPr/>
        </p:nvCxnSpPr>
        <p:spPr bwMode="auto">
          <a:xfrm>
            <a:off x="2743200" y="5033019"/>
            <a:ext cx="9906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29" name="Straight Arrow Connector 28"/>
          <p:cNvCxnSpPr/>
          <p:nvPr/>
        </p:nvCxnSpPr>
        <p:spPr bwMode="auto">
          <a:xfrm>
            <a:off x="2743200" y="4347219"/>
            <a:ext cx="38100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30" name="TextBox 29"/>
          <p:cNvSpPr txBox="1"/>
          <p:nvPr/>
        </p:nvSpPr>
        <p:spPr>
          <a:xfrm>
            <a:off x="2895600" y="5046919"/>
            <a:ext cx="990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On Duration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4186873" y="4018220"/>
            <a:ext cx="990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Period</a:t>
            </a:r>
            <a:endParaRPr lang="en-US" dirty="0"/>
          </a:p>
        </p:txBody>
      </p:sp>
      <p:cxnSp>
        <p:nvCxnSpPr>
          <p:cNvPr id="32" name="Straight Arrow Connector 31"/>
          <p:cNvCxnSpPr/>
          <p:nvPr/>
        </p:nvCxnSpPr>
        <p:spPr bwMode="auto">
          <a:xfrm flipV="1">
            <a:off x="2743200" y="4018220"/>
            <a:ext cx="0" cy="85732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35" name="TextBox 34"/>
          <p:cNvSpPr txBox="1"/>
          <p:nvPr/>
        </p:nvSpPr>
        <p:spPr>
          <a:xfrm>
            <a:off x="1676400" y="4149393"/>
            <a:ext cx="1295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Starting point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1134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Negotiation for Essential </a:t>
            </a:r>
            <a:r>
              <a:rPr lang="en-US" dirty="0"/>
              <a:t>Parameters for duty cycle schedule negotiation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/>
              <a:t>Our considerations for the design are to </a:t>
            </a:r>
          </a:p>
          <a:p>
            <a:pPr lvl="1"/>
            <a:r>
              <a:rPr lang="en-US" sz="1600" dirty="0"/>
              <a:t>S</a:t>
            </a:r>
            <a:r>
              <a:rPr lang="en-US" sz="1600" dirty="0" smtClean="0"/>
              <a:t>implify the negotiation procedure</a:t>
            </a:r>
          </a:p>
          <a:p>
            <a:pPr lvl="1"/>
            <a:r>
              <a:rPr lang="en-US" sz="1600" dirty="0" smtClean="0"/>
              <a:t>Have flexibility on the STA side based on different power/latency constraints</a:t>
            </a:r>
          </a:p>
          <a:p>
            <a:pPr lvl="1"/>
            <a:r>
              <a:rPr lang="en-US" sz="1600" dirty="0" smtClean="0"/>
              <a:t>Have flexibility on the AP side for optimizing schedules of different STA</a:t>
            </a:r>
          </a:p>
          <a:p>
            <a:r>
              <a:rPr lang="en-US" sz="1800" dirty="0" smtClean="0"/>
              <a:t>Specifically, on the STA side,</a:t>
            </a:r>
          </a:p>
          <a:p>
            <a:pPr lvl="1"/>
            <a:r>
              <a:rPr lang="en-US" sz="1600" dirty="0" smtClean="0"/>
              <a:t>STA negotiates the on duration and period </a:t>
            </a:r>
            <a:r>
              <a:rPr lang="en-US" sz="1600" dirty="0"/>
              <a:t>based on different power/latency constraints</a:t>
            </a:r>
            <a:endParaRPr lang="en-US" sz="1600" dirty="0" smtClean="0"/>
          </a:p>
          <a:p>
            <a:pPr lvl="1"/>
            <a:r>
              <a:rPr lang="en-US" sz="1600" dirty="0" smtClean="0"/>
              <a:t>On duration and period follows certain rule indicated by AP (discuss below)</a:t>
            </a:r>
          </a:p>
          <a:p>
            <a:r>
              <a:rPr lang="en-US" sz="1800" dirty="0" smtClean="0"/>
              <a:t>On the AP side,</a:t>
            </a:r>
          </a:p>
          <a:p>
            <a:pPr lvl="1"/>
            <a:r>
              <a:rPr lang="en-US" sz="1600" dirty="0" smtClean="0"/>
              <a:t>AP decides the starting point to optimize schedule</a:t>
            </a:r>
          </a:p>
          <a:p>
            <a:pPr lvl="1"/>
            <a:r>
              <a:rPr lang="en-US" sz="1600" dirty="0" smtClean="0"/>
              <a:t>AP indicates a basic unit of period such that the period negotiated by the STA is a multiple of the indicated basic unit from AP</a:t>
            </a:r>
          </a:p>
          <a:p>
            <a:pPr lvl="1"/>
            <a:r>
              <a:rPr lang="en-US" sz="1600" dirty="0" smtClean="0"/>
              <a:t>AP announces a minimum wake-up duration so that STA does not negotiate an on duration that is too short</a:t>
            </a:r>
          </a:p>
          <a:p>
            <a:endParaRPr lang="en-US" dirty="0" smtClean="0"/>
          </a:p>
          <a:p>
            <a:pPr marL="457200" lvl="1" indent="0">
              <a:buNone/>
            </a:pPr>
            <a:endParaRPr lang="en-US" dirty="0"/>
          </a:p>
          <a:p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Intel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783888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example to illustrate the proposal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 smtClean="0"/>
              <a:t>AP indicates unit T for the period</a:t>
            </a:r>
          </a:p>
          <a:p>
            <a:r>
              <a:rPr lang="en-US" sz="1600" dirty="0" smtClean="0"/>
              <a:t>AP Indicates minimum wake-up duration ¼ T</a:t>
            </a:r>
          </a:p>
          <a:p>
            <a:r>
              <a:rPr lang="en-US" sz="1600" dirty="0" smtClean="0"/>
              <a:t>AP decides starting point</a:t>
            </a:r>
          </a:p>
          <a:p>
            <a:r>
              <a:rPr lang="en-US" sz="1600" dirty="0" smtClean="0"/>
              <a:t>STA negotiates on duration and period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Intel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1311056" y="4594486"/>
            <a:ext cx="7086600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28600" y="4315405"/>
            <a:ext cx="6158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/>
              <a:t>STA2</a:t>
            </a:r>
            <a:br>
              <a:rPr lang="en-US" sz="900" dirty="0"/>
            </a:br>
            <a:r>
              <a:rPr lang="en-US" sz="900" dirty="0"/>
              <a:t>DC=1/16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1311056" y="5165986"/>
            <a:ext cx="7086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28600" y="4894462"/>
            <a:ext cx="6158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/>
              <a:t>STA3</a:t>
            </a:r>
            <a:br>
              <a:rPr lang="en-US" sz="900" dirty="0"/>
            </a:br>
            <a:r>
              <a:rPr lang="en-US" sz="900" dirty="0"/>
              <a:t>DC=1/12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1311056" y="5752394"/>
            <a:ext cx="7086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28600" y="5563929"/>
            <a:ext cx="5581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/>
              <a:t>STA4</a:t>
            </a:r>
            <a:br>
              <a:rPr lang="en-US" sz="900" dirty="0"/>
            </a:br>
            <a:r>
              <a:rPr lang="en-US" sz="900" dirty="0"/>
              <a:t>DC=1/3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771983" y="4375825"/>
            <a:ext cx="238447" cy="2186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13" name="Rectangle 12"/>
          <p:cNvSpPr/>
          <p:nvPr/>
        </p:nvSpPr>
        <p:spPr>
          <a:xfrm>
            <a:off x="5654456" y="4384466"/>
            <a:ext cx="285750" cy="2118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14" name="Rectangle 13"/>
          <p:cNvSpPr/>
          <p:nvPr/>
        </p:nvSpPr>
        <p:spPr>
          <a:xfrm>
            <a:off x="1775711" y="4937385"/>
            <a:ext cx="234719" cy="2208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15" name="Rectangle 14"/>
          <p:cNvSpPr/>
          <p:nvPr/>
        </p:nvSpPr>
        <p:spPr>
          <a:xfrm>
            <a:off x="4682906" y="4937385"/>
            <a:ext cx="242173" cy="2208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cxnSp>
        <p:nvCxnSpPr>
          <p:cNvPr id="16" name="Straight Connector 15"/>
          <p:cNvCxnSpPr/>
          <p:nvPr/>
        </p:nvCxnSpPr>
        <p:spPr>
          <a:xfrm flipV="1">
            <a:off x="1311056" y="3826475"/>
            <a:ext cx="7086600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28600" y="3595228"/>
            <a:ext cx="5581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/>
              <a:t>STA1</a:t>
            </a:r>
            <a:br>
              <a:rPr lang="en-US" sz="900" dirty="0"/>
            </a:br>
            <a:r>
              <a:rPr lang="en-US" sz="900" dirty="0"/>
              <a:t>DC=1/4</a:t>
            </a:r>
          </a:p>
        </p:txBody>
      </p:sp>
      <p:sp>
        <p:nvSpPr>
          <p:cNvPr id="18" name="Rectangle 17"/>
          <p:cNvSpPr/>
          <p:nvPr/>
        </p:nvSpPr>
        <p:spPr>
          <a:xfrm>
            <a:off x="1768256" y="3597874"/>
            <a:ext cx="457201" cy="2208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19" name="Rectangle 18"/>
          <p:cNvSpPr/>
          <p:nvPr/>
        </p:nvSpPr>
        <p:spPr>
          <a:xfrm>
            <a:off x="3711356" y="3597874"/>
            <a:ext cx="5715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20" name="Rectangle 19"/>
          <p:cNvSpPr/>
          <p:nvPr/>
        </p:nvSpPr>
        <p:spPr>
          <a:xfrm>
            <a:off x="5654456" y="3597874"/>
            <a:ext cx="5715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21" name="Rectangle 20"/>
          <p:cNvSpPr/>
          <p:nvPr/>
        </p:nvSpPr>
        <p:spPr>
          <a:xfrm>
            <a:off x="7597556" y="3597874"/>
            <a:ext cx="5715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22" name="Rectangle 21"/>
          <p:cNvSpPr/>
          <p:nvPr/>
        </p:nvSpPr>
        <p:spPr>
          <a:xfrm>
            <a:off x="7597556" y="4937385"/>
            <a:ext cx="28575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cxnSp>
        <p:nvCxnSpPr>
          <p:cNvPr id="23" name="Straight Connector 22"/>
          <p:cNvCxnSpPr/>
          <p:nvPr/>
        </p:nvCxnSpPr>
        <p:spPr>
          <a:xfrm>
            <a:off x="1768256" y="3261994"/>
            <a:ext cx="0" cy="280035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3711356" y="3261994"/>
            <a:ext cx="0" cy="280035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5654456" y="3261994"/>
            <a:ext cx="0" cy="280035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7597556" y="3332810"/>
            <a:ext cx="0" cy="280035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4682906" y="3261994"/>
            <a:ext cx="0" cy="280035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2739806" y="3248327"/>
            <a:ext cx="0" cy="280035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6626006" y="3319144"/>
            <a:ext cx="0" cy="280035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2747261" y="5523794"/>
            <a:ext cx="964094" cy="2363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31" name="Rectangle 30"/>
          <p:cNvSpPr/>
          <p:nvPr/>
        </p:nvSpPr>
        <p:spPr>
          <a:xfrm>
            <a:off x="5647001" y="5523794"/>
            <a:ext cx="986460" cy="2363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cxnSp>
        <p:nvCxnSpPr>
          <p:cNvPr id="32" name="Straight Connector 31"/>
          <p:cNvCxnSpPr/>
          <p:nvPr/>
        </p:nvCxnSpPr>
        <p:spPr>
          <a:xfrm>
            <a:off x="8561652" y="3332810"/>
            <a:ext cx="0" cy="280035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1775711" y="3254269"/>
            <a:ext cx="1935646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V="1">
            <a:off x="1804373" y="3490594"/>
            <a:ext cx="421084" cy="4218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2635932" y="3113127"/>
            <a:ext cx="312906" cy="2308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900" dirty="0"/>
              <a:t>2T</a:t>
            </a:r>
            <a:endParaRPr lang="en-US" sz="900" baseline="-25000" dirty="0"/>
          </a:p>
        </p:txBody>
      </p:sp>
      <p:sp>
        <p:nvSpPr>
          <p:cNvPr id="36" name="TextBox 35"/>
          <p:cNvSpPr txBox="1"/>
          <p:nvPr/>
        </p:nvSpPr>
        <p:spPr>
          <a:xfrm>
            <a:off x="823799" y="3333949"/>
            <a:ext cx="89633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T</a:t>
            </a:r>
            <a:r>
              <a:rPr lang="en-US" sz="900" baseline="-25000" dirty="0"/>
              <a:t>ON_1 </a:t>
            </a:r>
            <a:r>
              <a:rPr lang="en-US" sz="900" dirty="0"/>
              <a:t>= ½ T</a:t>
            </a:r>
          </a:p>
        </p:txBody>
      </p:sp>
      <p:cxnSp>
        <p:nvCxnSpPr>
          <p:cNvPr id="37" name="Straight Arrow Connector 36"/>
          <p:cNvCxnSpPr/>
          <p:nvPr/>
        </p:nvCxnSpPr>
        <p:spPr>
          <a:xfrm flipV="1">
            <a:off x="1768256" y="4074893"/>
            <a:ext cx="3886200" cy="513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flipV="1">
            <a:off x="1768256" y="4262822"/>
            <a:ext cx="242174" cy="2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3591058" y="3921187"/>
            <a:ext cx="312906" cy="2308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900" dirty="0"/>
              <a:t>4T</a:t>
            </a:r>
            <a:endParaRPr lang="en-US" sz="900" baseline="-25000" dirty="0"/>
          </a:p>
        </p:txBody>
      </p:sp>
      <p:cxnSp>
        <p:nvCxnSpPr>
          <p:cNvPr id="40" name="Straight Arrow Connector 39"/>
          <p:cNvCxnSpPr/>
          <p:nvPr/>
        </p:nvCxnSpPr>
        <p:spPr>
          <a:xfrm>
            <a:off x="1760802" y="4800154"/>
            <a:ext cx="2918378" cy="1431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3083550" y="4661654"/>
            <a:ext cx="312906" cy="2308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900" dirty="0"/>
              <a:t>3T</a:t>
            </a:r>
            <a:endParaRPr lang="en-US" sz="900" baseline="-25000" dirty="0"/>
          </a:p>
        </p:txBody>
      </p:sp>
      <p:cxnSp>
        <p:nvCxnSpPr>
          <p:cNvPr id="42" name="Straight Arrow Connector 41"/>
          <p:cNvCxnSpPr/>
          <p:nvPr/>
        </p:nvCxnSpPr>
        <p:spPr>
          <a:xfrm>
            <a:off x="2760306" y="5371627"/>
            <a:ext cx="2918378" cy="1431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4083054" y="5233128"/>
            <a:ext cx="312906" cy="2308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900" dirty="0"/>
              <a:t>3T</a:t>
            </a:r>
            <a:endParaRPr lang="en-US" sz="900" baseline="-25000" dirty="0"/>
          </a:p>
        </p:txBody>
      </p:sp>
      <p:sp>
        <p:nvSpPr>
          <p:cNvPr id="44" name="TextBox 43"/>
          <p:cNvSpPr txBox="1"/>
          <p:nvPr/>
        </p:nvSpPr>
        <p:spPr>
          <a:xfrm>
            <a:off x="855145" y="4130806"/>
            <a:ext cx="89633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T</a:t>
            </a:r>
            <a:r>
              <a:rPr lang="en-US" sz="900" baseline="-25000" dirty="0"/>
              <a:t>ON_2 </a:t>
            </a:r>
            <a:r>
              <a:rPr lang="en-US" sz="900" dirty="0"/>
              <a:t>= ¼ T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875644" y="4795024"/>
            <a:ext cx="89633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T</a:t>
            </a:r>
            <a:r>
              <a:rPr lang="en-US" sz="900" baseline="-25000" dirty="0"/>
              <a:t>ON_3 </a:t>
            </a:r>
            <a:r>
              <a:rPr lang="en-US" sz="900" dirty="0"/>
              <a:t>= ¼ T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2896815" y="5816175"/>
            <a:ext cx="707245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900" dirty="0"/>
              <a:t>T</a:t>
            </a:r>
            <a:br>
              <a:rPr lang="en-US" sz="900" dirty="0"/>
            </a:br>
            <a:r>
              <a:rPr lang="en-US" sz="900" dirty="0"/>
              <a:t>(e.g. 10ms)</a:t>
            </a:r>
            <a:endParaRPr lang="en-US" sz="900" baseline="-25000" dirty="0"/>
          </a:p>
        </p:txBody>
      </p:sp>
      <p:cxnSp>
        <p:nvCxnSpPr>
          <p:cNvPr id="47" name="Straight Arrow Connector 46"/>
          <p:cNvCxnSpPr/>
          <p:nvPr/>
        </p:nvCxnSpPr>
        <p:spPr>
          <a:xfrm>
            <a:off x="2739806" y="5816175"/>
            <a:ext cx="971549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>
            <a:off x="1768256" y="2747532"/>
            <a:ext cx="1" cy="342878"/>
          </a:xfrm>
          <a:prstGeom prst="straightConnector1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>
            <a:off x="2758063" y="2770248"/>
            <a:ext cx="1" cy="342878"/>
          </a:xfrm>
          <a:prstGeom prst="straightConnector1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2819400" y="2895600"/>
            <a:ext cx="110479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/>
              <a:t>STA4 starts from t1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1578151" y="6219801"/>
            <a:ext cx="27443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/>
              <a:t>t0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2597820" y="6219801"/>
            <a:ext cx="27443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/>
              <a:t>t1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3543111" y="6219801"/>
            <a:ext cx="27443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/>
              <a:t>t2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4526514" y="6219801"/>
            <a:ext cx="27443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/>
              <a:t>t3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5546183" y="6219801"/>
            <a:ext cx="27443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/>
              <a:t>t4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6491475" y="6219801"/>
            <a:ext cx="27443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/>
              <a:t>t5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7455570" y="6219801"/>
            <a:ext cx="27443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/>
              <a:t>t6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8400861" y="6219801"/>
            <a:ext cx="27443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/>
              <a:t>t7</a:t>
            </a:r>
          </a:p>
        </p:txBody>
      </p:sp>
      <p:sp>
        <p:nvSpPr>
          <p:cNvPr id="59" name="Rectangle 58"/>
          <p:cNvSpPr/>
          <p:nvPr/>
        </p:nvSpPr>
        <p:spPr>
          <a:xfrm>
            <a:off x="533400" y="2895600"/>
            <a:ext cx="11560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900" dirty="0"/>
              <a:t>STA1, STA2, STA3 </a:t>
            </a:r>
            <a:br>
              <a:rPr lang="en-US" sz="900" dirty="0"/>
            </a:br>
            <a:r>
              <a:rPr lang="en-US" sz="900" dirty="0"/>
              <a:t>starts from t0</a:t>
            </a:r>
          </a:p>
        </p:txBody>
      </p:sp>
    </p:spTree>
    <p:extLst>
      <p:ext uri="{BB962C8B-B14F-4D97-AF65-F5344CB8AC3E}">
        <p14:creationId xmlns:p14="http://schemas.microsoft.com/office/powerpoint/2010/main" val="2217841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discuss WUR duty cycle schedule indication</a:t>
            </a:r>
          </a:p>
          <a:p>
            <a:r>
              <a:rPr lang="en-US" dirty="0" smtClean="0"/>
              <a:t>We propose the following</a:t>
            </a:r>
          </a:p>
          <a:p>
            <a:pPr lvl="1"/>
            <a:r>
              <a:rPr lang="en-US" dirty="0"/>
              <a:t>AP indicates </a:t>
            </a:r>
            <a:r>
              <a:rPr lang="en-US" dirty="0" smtClean="0"/>
              <a:t>the basic unit </a:t>
            </a:r>
            <a:r>
              <a:rPr lang="en-US" dirty="0"/>
              <a:t>for the </a:t>
            </a:r>
            <a:r>
              <a:rPr lang="en-US" dirty="0" smtClean="0"/>
              <a:t>period of WUR duty cycle</a:t>
            </a:r>
            <a:endParaRPr lang="en-US" dirty="0"/>
          </a:p>
          <a:p>
            <a:pPr lvl="1"/>
            <a:r>
              <a:rPr lang="en-US" dirty="0"/>
              <a:t>AP Indicates minimum wake-up </a:t>
            </a:r>
            <a:r>
              <a:rPr lang="en-US" dirty="0" smtClean="0"/>
              <a:t>duration for each WUR duty cycle schedule</a:t>
            </a:r>
            <a:endParaRPr lang="en-US" dirty="0"/>
          </a:p>
          <a:p>
            <a:pPr lvl="1"/>
            <a:r>
              <a:rPr lang="en-US" dirty="0"/>
              <a:t>AP decides starting point</a:t>
            </a:r>
          </a:p>
          <a:p>
            <a:pPr lvl="1"/>
            <a:r>
              <a:rPr lang="en-US" dirty="0"/>
              <a:t>STA </a:t>
            </a:r>
            <a:r>
              <a:rPr lang="en-US" dirty="0" smtClean="0"/>
              <a:t>negotiates on </a:t>
            </a:r>
            <a:r>
              <a:rPr lang="en-US" dirty="0"/>
              <a:t>duration and period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Intel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38690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support the following?</a:t>
            </a:r>
          </a:p>
          <a:p>
            <a:pPr lvl="1"/>
            <a:r>
              <a:rPr lang="en-US" dirty="0" smtClean="0"/>
              <a:t>The period </a:t>
            </a:r>
            <a:r>
              <a:rPr lang="en-US" dirty="0"/>
              <a:t>of the WUR duty </a:t>
            </a:r>
            <a:r>
              <a:rPr lang="en-US" dirty="0" smtClean="0"/>
              <a:t>cycle as </a:t>
            </a:r>
            <a:r>
              <a:rPr lang="en-US" dirty="0"/>
              <a:t>shown below is a multiple of </a:t>
            </a:r>
            <a:r>
              <a:rPr lang="en-US" dirty="0" smtClean="0"/>
              <a:t>a </a:t>
            </a:r>
            <a:r>
              <a:rPr lang="en-US" dirty="0"/>
              <a:t>basic </a:t>
            </a:r>
            <a:r>
              <a:rPr lang="en-US" dirty="0" smtClean="0"/>
              <a:t>unit</a:t>
            </a:r>
          </a:p>
          <a:p>
            <a:pPr lvl="1"/>
            <a:r>
              <a:rPr lang="en-US" dirty="0" smtClean="0"/>
              <a:t>The basic unit is indicated by the AP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r>
              <a:rPr lang="en-US" dirty="0" smtClean="0"/>
              <a:t>32 Y 0 N 17 A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Intel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  <p:cxnSp>
        <p:nvCxnSpPr>
          <p:cNvPr id="6" name="Straight Connector 5"/>
          <p:cNvCxnSpPr/>
          <p:nvPr/>
        </p:nvCxnSpPr>
        <p:spPr bwMode="auto">
          <a:xfrm>
            <a:off x="152400" y="4362519"/>
            <a:ext cx="84582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7" name="Rectangle 6"/>
          <p:cNvSpPr/>
          <p:nvPr/>
        </p:nvSpPr>
        <p:spPr bwMode="auto">
          <a:xfrm>
            <a:off x="2667000" y="3981519"/>
            <a:ext cx="990600" cy="3810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6477000" y="3981519"/>
            <a:ext cx="990600" cy="3810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9" name="Straight Arrow Connector 8"/>
          <p:cNvCxnSpPr/>
          <p:nvPr/>
        </p:nvCxnSpPr>
        <p:spPr bwMode="auto">
          <a:xfrm>
            <a:off x="2667000" y="4519999"/>
            <a:ext cx="9906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10" name="Straight Arrow Connector 9"/>
          <p:cNvCxnSpPr/>
          <p:nvPr/>
        </p:nvCxnSpPr>
        <p:spPr bwMode="auto">
          <a:xfrm>
            <a:off x="2667000" y="3834199"/>
            <a:ext cx="38100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11" name="TextBox 10"/>
          <p:cNvSpPr txBox="1"/>
          <p:nvPr/>
        </p:nvSpPr>
        <p:spPr>
          <a:xfrm>
            <a:off x="4110673" y="3505200"/>
            <a:ext cx="990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Period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2667000" y="4596200"/>
            <a:ext cx="990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On Duration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3687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support the </a:t>
            </a:r>
            <a:r>
              <a:rPr lang="en-US" dirty="0" smtClean="0"/>
              <a:t>following?</a:t>
            </a:r>
            <a:endParaRPr lang="en-US" dirty="0"/>
          </a:p>
          <a:p>
            <a:pPr lvl="1"/>
            <a:r>
              <a:rPr lang="en-US" dirty="0" smtClean="0"/>
              <a:t>The on duration in each period for WUR duty cycle as shown below is </a:t>
            </a:r>
            <a:r>
              <a:rPr lang="en-US" dirty="0"/>
              <a:t>larger than or equal to </a:t>
            </a:r>
            <a:r>
              <a:rPr lang="en-US" dirty="0" smtClean="0"/>
              <a:t>a </a:t>
            </a:r>
            <a:r>
              <a:rPr lang="en-US" dirty="0"/>
              <a:t>minimum wake-up duration</a:t>
            </a:r>
          </a:p>
          <a:p>
            <a:pPr lvl="1"/>
            <a:r>
              <a:rPr lang="en-US" dirty="0"/>
              <a:t>The minimum </a:t>
            </a:r>
            <a:r>
              <a:rPr lang="en-US" dirty="0" smtClean="0"/>
              <a:t>wake-up duration is </a:t>
            </a:r>
            <a:r>
              <a:rPr lang="en-US" dirty="0"/>
              <a:t>indicated by the </a:t>
            </a:r>
            <a:r>
              <a:rPr lang="en-US" dirty="0" smtClean="0"/>
              <a:t>AP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r>
              <a:rPr lang="en-US" dirty="0" smtClean="0"/>
              <a:t>16 Y 2 N 22 A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Intel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  <p:cxnSp>
        <p:nvCxnSpPr>
          <p:cNvPr id="6" name="Straight Connector 5"/>
          <p:cNvCxnSpPr/>
          <p:nvPr/>
        </p:nvCxnSpPr>
        <p:spPr bwMode="auto">
          <a:xfrm>
            <a:off x="152400" y="4362519"/>
            <a:ext cx="84582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7" name="Rectangle 6"/>
          <p:cNvSpPr/>
          <p:nvPr/>
        </p:nvSpPr>
        <p:spPr bwMode="auto">
          <a:xfrm>
            <a:off x="2667000" y="3981519"/>
            <a:ext cx="990600" cy="3810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6477000" y="3981519"/>
            <a:ext cx="990600" cy="3810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9" name="Straight Arrow Connector 8"/>
          <p:cNvCxnSpPr/>
          <p:nvPr/>
        </p:nvCxnSpPr>
        <p:spPr bwMode="auto">
          <a:xfrm>
            <a:off x="2667000" y="4519999"/>
            <a:ext cx="9906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10" name="Straight Arrow Connector 9"/>
          <p:cNvCxnSpPr/>
          <p:nvPr/>
        </p:nvCxnSpPr>
        <p:spPr bwMode="auto">
          <a:xfrm>
            <a:off x="2667000" y="3834199"/>
            <a:ext cx="38100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11" name="TextBox 10"/>
          <p:cNvSpPr txBox="1"/>
          <p:nvPr/>
        </p:nvSpPr>
        <p:spPr>
          <a:xfrm>
            <a:off x="4110673" y="3505200"/>
            <a:ext cx="990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Period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667000" y="4596200"/>
            <a:ext cx="990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On Duration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1665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support the </a:t>
            </a:r>
            <a:r>
              <a:rPr lang="en-US" dirty="0" smtClean="0"/>
              <a:t>following?</a:t>
            </a:r>
            <a:endParaRPr lang="en-US" dirty="0"/>
          </a:p>
          <a:p>
            <a:pPr lvl="1"/>
            <a:r>
              <a:rPr lang="en-US" dirty="0" smtClean="0"/>
              <a:t>AP </a:t>
            </a:r>
            <a:r>
              <a:rPr lang="en-US" dirty="0"/>
              <a:t>decides the </a:t>
            </a:r>
            <a:r>
              <a:rPr lang="en-US" dirty="0" smtClean="0"/>
              <a:t>starting point for one WUR duty cycle schedule</a:t>
            </a:r>
          </a:p>
          <a:p>
            <a:pPr lvl="1"/>
            <a:r>
              <a:rPr lang="en-US" dirty="0" smtClean="0"/>
              <a:t>How to indicate the starting point is TBD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20 Y 0 N 20 A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Intel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608687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802.11-09/0091r0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1_802.11-09/0091r0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90786</TotalTime>
  <Words>707</Words>
  <Application>Microsoft Office PowerPoint</Application>
  <PresentationFormat>On-screen Show (4:3)</PresentationFormat>
  <Paragraphs>178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굴림</vt:lpstr>
      <vt:lpstr>맑은 고딕</vt:lpstr>
      <vt:lpstr>Neo Sans Intel</vt:lpstr>
      <vt:lpstr>Arial</vt:lpstr>
      <vt:lpstr>Times New Roman</vt:lpstr>
      <vt:lpstr>Verdana</vt:lpstr>
      <vt:lpstr>Wingdings</vt:lpstr>
      <vt:lpstr>1_802.11-09/0091r0</vt:lpstr>
      <vt:lpstr>Indication for WUR Duty Cycle</vt:lpstr>
      <vt:lpstr>Abstract</vt:lpstr>
      <vt:lpstr>Essential Parameters for duty cycle schedule negotiation</vt:lpstr>
      <vt:lpstr>Negotiation for Essential Parameters for duty cycle schedule negotiation</vt:lpstr>
      <vt:lpstr>An example to illustrate the proposal</vt:lpstr>
      <vt:lpstr>Conclusion</vt:lpstr>
      <vt:lpstr>Straw Poll 1</vt:lpstr>
      <vt:lpstr>Straw Poll 2</vt:lpstr>
      <vt:lpstr>Straw Poll 3</vt:lpstr>
      <vt:lpstr>Motion 1</vt:lpstr>
      <vt:lpstr>Motion 2</vt:lpstr>
      <vt:lpstr>Motion 3</vt:lpstr>
      <vt:lpstr>Reference</vt:lpstr>
    </vt:vector>
  </TitlesOfParts>
  <Company>Ralink Technology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TGac Functional Requirements</dc:title>
  <dc:creator>Peter Loc</dc:creator>
  <cp:lastModifiedBy>Huang, Po-kai</cp:lastModifiedBy>
  <cp:revision>1975</cp:revision>
  <cp:lastPrinted>1998-02-10T13:28:06Z</cp:lastPrinted>
  <dcterms:created xsi:type="dcterms:W3CDTF">2008-03-19T13:28:15Z</dcterms:created>
  <dcterms:modified xsi:type="dcterms:W3CDTF">2017-05-10T12:09:20Z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(2)ndN2+f5+H6Oa5Ar6D/fsOfPwynaVO7upP6OyTHHzJNNJ6YE2CI08GRTvxADfg3gt9clyY7QWBNGbcPtbIW/Trq/DozI3VVpEtZc96UFleYLRn2MmKawXIEWzEndtJa+EpVDyytG95bl8a5hTd8CwwoNR9UQ02xfE78py3qFcwykDEG6koFCxfghDuWfrLgpV147Wb92kMu6P33SZzddT2u5lHz2uwBiv1xqYHuSRbizqUUtT</vt:lpwstr>
  </property>
  <property fmtid="{D5CDD505-2E9C-101B-9397-08002B2CF9AE}" pid="3" name="_ms_pID_725343_00">
    <vt:lpwstr>_</vt:lpwstr>
  </property>
  <property fmtid="{D5CDD505-2E9C-101B-9397-08002B2CF9AE}" pid="4" name="_ms_pID_7253431">
    <vt:lpwstr>SVOhp3CcbsvUPftqRfyd9hf1MX8ttnii9h4oUA3y+YsBEiqebmBsp+QHmGWYbHNQCwkcYzo0ZzwwD18U3jHtGKQaCzzy1EeUZzBV3hkYPqQtFUuW402uNFa8Hay1DLMwnkCZWQ6RddTeuPYijTrh911Cu6rs/DIj1/AZeg==</vt:lpwstr>
  </property>
  <property fmtid="{D5CDD505-2E9C-101B-9397-08002B2CF9AE}" pid="5" name="_ms_pID_7253431_00">
    <vt:lpwstr>_</vt:lpwstr>
  </property>
  <property fmtid="{D5CDD505-2E9C-101B-9397-08002B2CF9AE}" pid="6" name="sflag">
    <vt:lpwstr>1373896797</vt:lpwstr>
  </property>
</Properties>
</file>