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2"/>
  </p:notesMasterIdLst>
  <p:handoutMasterIdLst>
    <p:handoutMasterId r:id="rId13"/>
  </p:handoutMasterIdLst>
  <p:sldIdLst>
    <p:sldId id="500" r:id="rId2"/>
    <p:sldId id="501" r:id="rId3"/>
    <p:sldId id="502" r:id="rId4"/>
    <p:sldId id="503" r:id="rId5"/>
    <p:sldId id="504" r:id="rId6"/>
    <p:sldId id="505" r:id="rId7"/>
    <p:sldId id="506" r:id="rId8"/>
    <p:sldId id="507" r:id="rId9"/>
    <p:sldId id="509" r:id="rId10"/>
    <p:sldId id="51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11156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WUR </a:t>
            </a: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3" y="6477000"/>
            <a:ext cx="2837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6015873" y="210234"/>
            <a:ext cx="257576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802.11-17/0651r0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685800" y="210234"/>
            <a:ext cx="7341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2" indent="-457200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May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5635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802.11-17/0651r0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May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Indication for WUR Duty Cycle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</a:t>
            </a:r>
            <a:r>
              <a:rPr lang="en-US" altLang="ko-KR" sz="1800" smtClean="0">
                <a:latin typeface="Times New Roman" pitchFamily="18" charset="0"/>
                <a:ea typeface="굴림" pitchFamily="34" charset="-127"/>
              </a:rPr>
              <a:t>:</a:t>
            </a:r>
            <a:r>
              <a:rPr lang="en-US" altLang="ko-KR" sz="1800" b="0" smtClean="0">
                <a:latin typeface="Times New Roman" pitchFamily="18" charset="0"/>
                <a:ea typeface="굴림" pitchFamily="34" charset="-127"/>
              </a:rPr>
              <a:t> 2017-05-08</a:t>
            </a:r>
            <a:endParaRPr lang="en-US" altLang="ko-KR" sz="1800" b="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246630"/>
              </p:ext>
            </p:extLst>
          </p:nvPr>
        </p:nvGraphicFramePr>
        <p:xfrm>
          <a:off x="895350" y="2590800"/>
          <a:ext cx="7334250" cy="10820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Minyoung</a:t>
                      </a:r>
                      <a:r>
                        <a:rPr lang="en-US" sz="1200" baseline="0" dirty="0" smtClean="0"/>
                        <a:t> Park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minyoung.park@intel.com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</a:t>
            </a:r>
            <a:r>
              <a:rPr lang="en-US" sz="2000" dirty="0" smtClean="0"/>
              <a:t>11-17-0342-04-00ba </a:t>
            </a:r>
            <a:r>
              <a:rPr lang="en-US" sz="2000" dirty="0"/>
              <a:t>WUR Negotiation and Acknowledgement Procedure Follow up</a:t>
            </a:r>
            <a:endParaRPr lang="en-US" sz="2000" dirty="0" smtClean="0"/>
          </a:p>
          <a:p>
            <a:r>
              <a:rPr lang="en-US" sz="2000" dirty="0" smtClean="0"/>
              <a:t>[</a:t>
            </a:r>
            <a:r>
              <a:rPr lang="en-US" sz="2000" dirty="0"/>
              <a:t>2] </a:t>
            </a:r>
            <a:r>
              <a:rPr lang="en-US" sz="2000" dirty="0" smtClean="0"/>
              <a:t>11-17-0364-00-00ba Low </a:t>
            </a:r>
            <a:r>
              <a:rPr lang="en-US" sz="2000" dirty="0"/>
              <a:t>Latency and Medium Utilization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7179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[1], it is agreed to have duty cycle mode for WUR STA</a:t>
            </a:r>
          </a:p>
          <a:p>
            <a:r>
              <a:rPr lang="en-US" sz="2000" dirty="0" smtClean="0"/>
              <a:t>In [2], the view of duty cycle schedule from the STA is shared</a:t>
            </a:r>
          </a:p>
          <a:p>
            <a:r>
              <a:rPr lang="en-US" sz="2000" dirty="0" smtClean="0"/>
              <a:t>In this presentation, we share our view of duty cycle service period/schedule negotiation, which aligns with the concept introduced in [2] with further flexibility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1199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Parameters for duty cycle schedule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essential parameters for duty cycle schedule negotiation</a:t>
            </a:r>
          </a:p>
          <a:p>
            <a:pPr lvl="1"/>
            <a:r>
              <a:rPr lang="en-US" dirty="0" smtClean="0"/>
              <a:t>On Duration </a:t>
            </a:r>
          </a:p>
          <a:p>
            <a:pPr lvl="1"/>
            <a:r>
              <a:rPr lang="en-US" dirty="0" smtClean="0"/>
              <a:t>Period</a:t>
            </a:r>
          </a:p>
          <a:p>
            <a:pPr lvl="1"/>
            <a:r>
              <a:rPr lang="en-US" dirty="0" smtClean="0"/>
              <a:t>Starting point of one schedule (through direct indication or reference point plus offset)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28600" y="6028621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743200" y="5647621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3200" y="5647621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743200" y="6186101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743200" y="5500301"/>
            <a:ext cx="381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895600" y="62000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Duration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86873" y="5171302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914400" y="5538264"/>
            <a:ext cx="0" cy="4903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524000" y="5538264"/>
            <a:ext cx="647700" cy="287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Offset</a:t>
            </a:r>
            <a:endParaRPr lang="en-US" dirty="0"/>
          </a:p>
        </p:txBody>
      </p:sp>
      <p:cxnSp>
        <p:nvCxnSpPr>
          <p:cNvPr id="20" name="Straight Arrow Connector 19"/>
          <p:cNvCxnSpPr>
            <a:endCxn id="8" idx="1"/>
          </p:cNvCxnSpPr>
          <p:nvPr/>
        </p:nvCxnSpPr>
        <p:spPr bwMode="auto">
          <a:xfrm>
            <a:off x="914400" y="5838121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66700" y="5259996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Reference point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228600" y="4875539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743200" y="4494539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553200" y="4494539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2743200" y="5033019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2743200" y="4347219"/>
            <a:ext cx="381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895600" y="5046919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Duration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186873" y="401822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2743200" y="4018220"/>
            <a:ext cx="0" cy="857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676400" y="4149393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Starting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13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for Essential </a:t>
            </a:r>
            <a:r>
              <a:rPr lang="en-US" dirty="0"/>
              <a:t>Parameters for duty cycle schedule 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Our considerations for the design are to </a:t>
            </a:r>
          </a:p>
          <a:p>
            <a:pPr lvl="1"/>
            <a:r>
              <a:rPr lang="en-US" sz="1600" dirty="0"/>
              <a:t>S</a:t>
            </a:r>
            <a:r>
              <a:rPr lang="en-US" sz="1600" dirty="0" smtClean="0"/>
              <a:t>implify the negotiation procedure</a:t>
            </a:r>
          </a:p>
          <a:p>
            <a:pPr lvl="1"/>
            <a:r>
              <a:rPr lang="en-US" sz="1600" dirty="0" smtClean="0"/>
              <a:t>Have flexibility on the STA side based on different power/latency constraints</a:t>
            </a:r>
          </a:p>
          <a:p>
            <a:pPr lvl="1"/>
            <a:r>
              <a:rPr lang="en-US" sz="1600" dirty="0" smtClean="0"/>
              <a:t>Have flexibility on the AP side for optimizing schedules of different STA</a:t>
            </a:r>
          </a:p>
          <a:p>
            <a:r>
              <a:rPr lang="en-US" sz="1800" dirty="0" smtClean="0"/>
              <a:t>Specifically, on the STA side,</a:t>
            </a:r>
          </a:p>
          <a:p>
            <a:pPr lvl="1"/>
            <a:r>
              <a:rPr lang="en-US" sz="1600" dirty="0" smtClean="0"/>
              <a:t>STA negotiates the on duration and period </a:t>
            </a:r>
            <a:r>
              <a:rPr lang="en-US" sz="1600" dirty="0"/>
              <a:t>based on different power/latency constraints</a:t>
            </a:r>
            <a:endParaRPr lang="en-US" sz="1600" dirty="0" smtClean="0"/>
          </a:p>
          <a:p>
            <a:pPr lvl="1"/>
            <a:r>
              <a:rPr lang="en-US" sz="1600" dirty="0" smtClean="0"/>
              <a:t>On duration and period follows certain rule indicated by AP (discuss below)</a:t>
            </a:r>
          </a:p>
          <a:p>
            <a:r>
              <a:rPr lang="en-US" sz="1800" dirty="0" smtClean="0"/>
              <a:t>On the AP side,</a:t>
            </a:r>
          </a:p>
          <a:p>
            <a:pPr lvl="1"/>
            <a:r>
              <a:rPr lang="en-US" sz="1600" dirty="0" smtClean="0"/>
              <a:t>AP decides the starting point to optimize schedule</a:t>
            </a:r>
          </a:p>
          <a:p>
            <a:pPr lvl="1"/>
            <a:r>
              <a:rPr lang="en-US" sz="1600" dirty="0" smtClean="0"/>
              <a:t>AP indicates a basic unit of period such that the period negotiated by the STA is a multiple of the indicated basic unit from AP</a:t>
            </a:r>
          </a:p>
          <a:p>
            <a:pPr lvl="1"/>
            <a:r>
              <a:rPr lang="en-US" sz="1600" dirty="0" smtClean="0"/>
              <a:t>AP announces a minimum wake-up </a:t>
            </a:r>
            <a:r>
              <a:rPr lang="en-US" sz="1600" dirty="0" smtClean="0"/>
              <a:t>duration </a:t>
            </a:r>
            <a:r>
              <a:rPr lang="en-US" sz="1600" dirty="0" smtClean="0"/>
              <a:t>so that STA does not negotiate an on duration that is too short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388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to illustrate the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AP indicates unit T for the period</a:t>
            </a:r>
          </a:p>
          <a:p>
            <a:r>
              <a:rPr lang="en-US" sz="1600" dirty="0" smtClean="0"/>
              <a:t>AP Indicates minimum wake-up duration ¼ T</a:t>
            </a:r>
          </a:p>
          <a:p>
            <a:r>
              <a:rPr lang="en-US" sz="1600" dirty="0" smtClean="0"/>
              <a:t>AP decides starting point</a:t>
            </a:r>
          </a:p>
          <a:p>
            <a:r>
              <a:rPr lang="en-US" sz="1600" dirty="0" smtClean="0"/>
              <a:t>STA negotiates on duration and period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311056" y="4594486"/>
            <a:ext cx="70866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8600" y="4315405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STA2</a:t>
            </a:r>
            <a:br>
              <a:rPr lang="en-US" sz="900" dirty="0"/>
            </a:br>
            <a:r>
              <a:rPr lang="en-US" sz="900" dirty="0"/>
              <a:t>DC=1/16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311056" y="5165986"/>
            <a:ext cx="7086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600" y="4894462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STA3</a:t>
            </a:r>
            <a:br>
              <a:rPr lang="en-US" sz="900" dirty="0"/>
            </a:br>
            <a:r>
              <a:rPr lang="en-US" sz="900" dirty="0"/>
              <a:t>DC=1/12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311056" y="5752394"/>
            <a:ext cx="7086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8600" y="5563929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STA4</a:t>
            </a:r>
            <a:br>
              <a:rPr lang="en-US" sz="900" dirty="0"/>
            </a:br>
            <a:r>
              <a:rPr lang="en-US" sz="900" dirty="0"/>
              <a:t>DC=1/3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771983" y="4375825"/>
            <a:ext cx="238447" cy="2186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3" name="Rectangle 12"/>
          <p:cNvSpPr/>
          <p:nvPr/>
        </p:nvSpPr>
        <p:spPr>
          <a:xfrm>
            <a:off x="5654456" y="4384466"/>
            <a:ext cx="285750" cy="211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4" name="Rectangle 13"/>
          <p:cNvSpPr/>
          <p:nvPr/>
        </p:nvSpPr>
        <p:spPr>
          <a:xfrm>
            <a:off x="1775711" y="4937385"/>
            <a:ext cx="234719" cy="220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5" name="Rectangle 14"/>
          <p:cNvSpPr/>
          <p:nvPr/>
        </p:nvSpPr>
        <p:spPr>
          <a:xfrm>
            <a:off x="4682906" y="4937385"/>
            <a:ext cx="242173" cy="220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1311056" y="3826475"/>
            <a:ext cx="70866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8600" y="3595228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STA1</a:t>
            </a:r>
            <a:br>
              <a:rPr lang="en-US" sz="900" dirty="0"/>
            </a:br>
            <a:r>
              <a:rPr lang="en-US" sz="900" dirty="0"/>
              <a:t>DC=1/4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68256" y="3597874"/>
            <a:ext cx="457201" cy="220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19" name="Rectangle 18"/>
          <p:cNvSpPr/>
          <p:nvPr/>
        </p:nvSpPr>
        <p:spPr>
          <a:xfrm>
            <a:off x="3711356" y="3597874"/>
            <a:ext cx="5715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0" name="Rectangle 19"/>
          <p:cNvSpPr/>
          <p:nvPr/>
        </p:nvSpPr>
        <p:spPr>
          <a:xfrm>
            <a:off x="5654456" y="3597874"/>
            <a:ext cx="5715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1" name="Rectangle 20"/>
          <p:cNvSpPr/>
          <p:nvPr/>
        </p:nvSpPr>
        <p:spPr>
          <a:xfrm>
            <a:off x="7597556" y="3597874"/>
            <a:ext cx="5715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2" name="Rectangle 21"/>
          <p:cNvSpPr/>
          <p:nvPr/>
        </p:nvSpPr>
        <p:spPr>
          <a:xfrm>
            <a:off x="7597556" y="4937385"/>
            <a:ext cx="28575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cxnSp>
        <p:nvCxnSpPr>
          <p:cNvPr id="23" name="Straight Connector 22"/>
          <p:cNvCxnSpPr/>
          <p:nvPr/>
        </p:nvCxnSpPr>
        <p:spPr>
          <a:xfrm>
            <a:off x="1768256" y="3261994"/>
            <a:ext cx="0" cy="2800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11356" y="3261994"/>
            <a:ext cx="0" cy="2800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654456" y="3261994"/>
            <a:ext cx="0" cy="2800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597556" y="3332810"/>
            <a:ext cx="0" cy="2800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682906" y="3261994"/>
            <a:ext cx="0" cy="2800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739806" y="3248327"/>
            <a:ext cx="0" cy="2800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6006" y="3319144"/>
            <a:ext cx="0" cy="2800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747261" y="5523794"/>
            <a:ext cx="964094" cy="236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1" name="Rectangle 30"/>
          <p:cNvSpPr/>
          <p:nvPr/>
        </p:nvSpPr>
        <p:spPr>
          <a:xfrm>
            <a:off x="5647001" y="5523794"/>
            <a:ext cx="986460" cy="236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cxnSp>
        <p:nvCxnSpPr>
          <p:cNvPr id="32" name="Straight Connector 31"/>
          <p:cNvCxnSpPr/>
          <p:nvPr/>
        </p:nvCxnSpPr>
        <p:spPr>
          <a:xfrm>
            <a:off x="8561652" y="3332810"/>
            <a:ext cx="0" cy="2800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775711" y="3254269"/>
            <a:ext cx="193564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1804373" y="3490594"/>
            <a:ext cx="421084" cy="421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635932" y="3113127"/>
            <a:ext cx="312906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/>
              <a:t>2T</a:t>
            </a:r>
            <a:endParaRPr lang="en-US" sz="900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823799" y="3333949"/>
            <a:ext cx="896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</a:t>
            </a:r>
            <a:r>
              <a:rPr lang="en-US" sz="900" baseline="-25000" dirty="0"/>
              <a:t>ON_1 </a:t>
            </a:r>
            <a:r>
              <a:rPr lang="en-US" sz="900" dirty="0"/>
              <a:t>= ½ T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1768256" y="4074893"/>
            <a:ext cx="3886200" cy="513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1768256" y="4262822"/>
            <a:ext cx="242174" cy="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591058" y="3921187"/>
            <a:ext cx="312906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/>
              <a:t>4T</a:t>
            </a:r>
            <a:endParaRPr lang="en-US" sz="900" baseline="-25000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1760802" y="4800154"/>
            <a:ext cx="2918378" cy="143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083550" y="4661654"/>
            <a:ext cx="312906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/>
              <a:t>3T</a:t>
            </a:r>
            <a:endParaRPr lang="en-US" sz="900" baseline="-25000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760306" y="5371627"/>
            <a:ext cx="2918378" cy="143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083054" y="5233128"/>
            <a:ext cx="312906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/>
              <a:t>3T</a:t>
            </a:r>
            <a:endParaRPr lang="en-US" sz="90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855145" y="4130806"/>
            <a:ext cx="896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</a:t>
            </a:r>
            <a:r>
              <a:rPr lang="en-US" sz="900" baseline="-25000" dirty="0"/>
              <a:t>ON_2 </a:t>
            </a:r>
            <a:r>
              <a:rPr lang="en-US" sz="900" dirty="0"/>
              <a:t>= ¼ 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75644" y="4795024"/>
            <a:ext cx="8963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</a:t>
            </a:r>
            <a:r>
              <a:rPr lang="en-US" sz="900" baseline="-25000" dirty="0"/>
              <a:t>ON_3 </a:t>
            </a:r>
            <a:r>
              <a:rPr lang="en-US" sz="900" dirty="0"/>
              <a:t>= ¼ 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896815" y="5816175"/>
            <a:ext cx="70724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900" dirty="0"/>
              <a:t>T</a:t>
            </a:r>
            <a:br>
              <a:rPr lang="en-US" sz="900" dirty="0"/>
            </a:br>
            <a:r>
              <a:rPr lang="en-US" sz="900" dirty="0"/>
              <a:t>(e.g. 10ms)</a:t>
            </a:r>
            <a:endParaRPr lang="en-US" sz="900" baseline="-250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2739806" y="5816175"/>
            <a:ext cx="97154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768256" y="2747532"/>
            <a:ext cx="1" cy="34287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758063" y="2770248"/>
            <a:ext cx="1" cy="34287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819400" y="2895600"/>
            <a:ext cx="1104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STA4 starts from t1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578151" y="6219801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597820" y="6219801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543111" y="6219801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26514" y="6219801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546183" y="6219801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91475" y="6219801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t5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455570" y="6219801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t6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400861" y="6219801"/>
            <a:ext cx="27443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t7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33400" y="2895600"/>
            <a:ext cx="1156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900" dirty="0"/>
              <a:t>STA1, STA2, STA3 </a:t>
            </a:r>
            <a:br>
              <a:rPr lang="en-US" sz="900" dirty="0"/>
            </a:br>
            <a:r>
              <a:rPr lang="en-US" sz="900" dirty="0"/>
              <a:t>starts from t0</a:t>
            </a:r>
          </a:p>
        </p:txBody>
      </p:sp>
    </p:spTree>
    <p:extLst>
      <p:ext uri="{BB962C8B-B14F-4D97-AF65-F5344CB8AC3E}">
        <p14:creationId xmlns:p14="http://schemas.microsoft.com/office/powerpoint/2010/main" val="221784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 WUR duty cycle schedule indication</a:t>
            </a:r>
          </a:p>
          <a:p>
            <a:r>
              <a:rPr lang="en-US" dirty="0" smtClean="0"/>
              <a:t>We propose the following</a:t>
            </a:r>
          </a:p>
          <a:p>
            <a:pPr lvl="1"/>
            <a:r>
              <a:rPr lang="en-US" dirty="0"/>
              <a:t>AP indicates </a:t>
            </a:r>
            <a:r>
              <a:rPr lang="en-US" dirty="0" smtClean="0"/>
              <a:t>the basic unit </a:t>
            </a:r>
            <a:r>
              <a:rPr lang="en-US" dirty="0"/>
              <a:t>for the </a:t>
            </a:r>
            <a:r>
              <a:rPr lang="en-US" dirty="0" smtClean="0"/>
              <a:t>period of WUR duty cycle</a:t>
            </a:r>
            <a:endParaRPr lang="en-US" dirty="0"/>
          </a:p>
          <a:p>
            <a:pPr lvl="1"/>
            <a:r>
              <a:rPr lang="en-US" dirty="0"/>
              <a:t>AP Indicates minimum wake-up </a:t>
            </a:r>
            <a:r>
              <a:rPr lang="en-US" dirty="0" smtClean="0"/>
              <a:t>duration for each WUR duty cycle schedule</a:t>
            </a:r>
            <a:endParaRPr lang="en-US" dirty="0"/>
          </a:p>
          <a:p>
            <a:pPr lvl="1"/>
            <a:r>
              <a:rPr lang="en-US" dirty="0"/>
              <a:t>AP decides starting point</a:t>
            </a:r>
          </a:p>
          <a:p>
            <a:pPr lvl="1"/>
            <a:r>
              <a:rPr lang="en-US" dirty="0"/>
              <a:t>STA </a:t>
            </a:r>
            <a:r>
              <a:rPr lang="en-US" dirty="0" smtClean="0"/>
              <a:t>negotiates on </a:t>
            </a:r>
            <a:r>
              <a:rPr lang="en-US" dirty="0"/>
              <a:t>duration and period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8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following?</a:t>
            </a:r>
          </a:p>
          <a:p>
            <a:pPr lvl="1"/>
            <a:r>
              <a:rPr lang="en-US" dirty="0" smtClean="0"/>
              <a:t>The period </a:t>
            </a:r>
            <a:r>
              <a:rPr lang="en-US" dirty="0"/>
              <a:t>of the WUR duty </a:t>
            </a:r>
            <a:r>
              <a:rPr lang="en-US" dirty="0" smtClean="0"/>
              <a:t>cycle as </a:t>
            </a:r>
            <a:r>
              <a:rPr lang="en-US" dirty="0"/>
              <a:t>shown below is a multiple of </a:t>
            </a:r>
            <a:r>
              <a:rPr lang="en-US" dirty="0" smtClean="0"/>
              <a:t>a </a:t>
            </a:r>
            <a:r>
              <a:rPr lang="en-US" dirty="0"/>
              <a:t>basic </a:t>
            </a:r>
            <a:r>
              <a:rPr lang="en-US" dirty="0" smtClean="0"/>
              <a:t>unit</a:t>
            </a:r>
          </a:p>
          <a:p>
            <a:pPr lvl="1"/>
            <a:r>
              <a:rPr lang="en-US" dirty="0" smtClean="0"/>
              <a:t>The basic unit is indicated by the AP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52400" y="4362519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2667000" y="3981519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477000" y="3981519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667000" y="4519999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667000" y="3834199"/>
            <a:ext cx="381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110673" y="3505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67000" y="4596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Duration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68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</a:t>
            </a:r>
            <a:r>
              <a:rPr lang="en-US" dirty="0" smtClean="0"/>
              <a:t>following?</a:t>
            </a:r>
            <a:endParaRPr lang="en-US" dirty="0"/>
          </a:p>
          <a:p>
            <a:pPr lvl="1"/>
            <a:r>
              <a:rPr lang="en-US" dirty="0" smtClean="0"/>
              <a:t>The on duration in each period for WUR duty cycle as shown below is </a:t>
            </a:r>
            <a:r>
              <a:rPr lang="en-US" dirty="0"/>
              <a:t>larger than or equal to </a:t>
            </a:r>
            <a:r>
              <a:rPr lang="en-US" dirty="0" smtClean="0"/>
              <a:t>a </a:t>
            </a:r>
            <a:r>
              <a:rPr lang="en-US" dirty="0"/>
              <a:t>minimum wake-up duration</a:t>
            </a:r>
          </a:p>
          <a:p>
            <a:pPr lvl="1"/>
            <a:r>
              <a:rPr lang="en-US" dirty="0"/>
              <a:t>The minimum </a:t>
            </a:r>
            <a:r>
              <a:rPr lang="en-US" dirty="0" smtClean="0"/>
              <a:t>wake-up duration is </a:t>
            </a:r>
            <a:r>
              <a:rPr lang="en-US" dirty="0"/>
              <a:t>indicated by the </a:t>
            </a:r>
            <a:r>
              <a:rPr lang="en-US" dirty="0" smtClean="0"/>
              <a:t>AP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52400" y="4362519"/>
            <a:ext cx="845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2667000" y="3981519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477000" y="3981519"/>
            <a:ext cx="990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667000" y="4519999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667000" y="3834199"/>
            <a:ext cx="381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110673" y="3505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67000" y="4596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Duration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66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</a:t>
            </a:r>
            <a:r>
              <a:rPr lang="en-US" dirty="0" smtClean="0"/>
              <a:t>following?</a:t>
            </a:r>
            <a:endParaRPr lang="en-US" dirty="0"/>
          </a:p>
          <a:p>
            <a:pPr lvl="1"/>
            <a:r>
              <a:rPr lang="en-US" dirty="0" smtClean="0"/>
              <a:t>AP </a:t>
            </a:r>
            <a:r>
              <a:rPr lang="en-US" dirty="0"/>
              <a:t>decides the </a:t>
            </a:r>
            <a:r>
              <a:rPr lang="en-US" dirty="0" smtClean="0"/>
              <a:t>starting point for one WUR duty cycle schedule</a:t>
            </a:r>
          </a:p>
          <a:p>
            <a:pPr lvl="1"/>
            <a:r>
              <a:rPr lang="en-US" dirty="0" smtClean="0"/>
              <a:t>How to indicate the starting point (</a:t>
            </a:r>
            <a:r>
              <a:rPr lang="en-US" dirty="0"/>
              <a:t>i.e. reference point plus </a:t>
            </a:r>
            <a:r>
              <a:rPr lang="en-US" dirty="0" smtClean="0"/>
              <a:t>offset or direct indication) is TBD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868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90774</TotalTime>
  <Words>576</Words>
  <Application>Microsoft Office PowerPoint</Application>
  <PresentationFormat>On-screen Show (4:3)</PresentationFormat>
  <Paragraphs>128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Indication for WUR Duty Cycle</vt:lpstr>
      <vt:lpstr>Abstract</vt:lpstr>
      <vt:lpstr>Essential Parameters for duty cycle schedule negotiation</vt:lpstr>
      <vt:lpstr>Negotiation for Essential Parameters for duty cycle schedule negotiation</vt:lpstr>
      <vt:lpstr>An example to illustrate the proposal</vt:lpstr>
      <vt:lpstr>Conclusion</vt:lpstr>
      <vt:lpstr>Straw Poll 1</vt:lpstr>
      <vt:lpstr>Straw Poll 2</vt:lpstr>
      <vt:lpstr>Straw Poll 3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1970</cp:revision>
  <cp:lastPrinted>1998-02-10T13:28:06Z</cp:lastPrinted>
  <dcterms:created xsi:type="dcterms:W3CDTF">2008-03-19T13:28:15Z</dcterms:created>
  <dcterms:modified xsi:type="dcterms:W3CDTF">2017-05-07T03:22:59Z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