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9"/>
  </p:notesMasterIdLst>
  <p:handoutMasterIdLst>
    <p:handoutMasterId r:id="rId10"/>
  </p:handoutMasterIdLst>
  <p:sldIdLst>
    <p:sldId id="270" r:id="rId2"/>
    <p:sldId id="288" r:id="rId3"/>
    <p:sldId id="289" r:id="rId4"/>
    <p:sldId id="283" r:id="rId5"/>
    <p:sldId id="290" r:id="rId6"/>
    <p:sldId id="287" r:id="rId7"/>
    <p:sldId id="286"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1" autoAdjust="0"/>
  </p:normalViewPr>
  <p:slideViewPr>
    <p:cSldViewPr>
      <p:cViewPr varScale="1">
        <p:scale>
          <a:sx n="73" d="100"/>
          <a:sy n="73" d="100"/>
        </p:scale>
        <p:origin x="-1284"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802.11-17/0642r2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MAC and Wakeup Frame</a:t>
            </a:r>
            <a:endParaRPr lang="en-US" dirty="0"/>
          </a:p>
        </p:txBody>
      </p:sp>
      <p:sp>
        <p:nvSpPr>
          <p:cNvPr id="4" name="Date Placeholder 3"/>
          <p:cNvSpPr>
            <a:spLocks noGrp="1"/>
          </p:cNvSpPr>
          <p:nvPr>
            <p:ph type="dt" sz="half" idx="10"/>
          </p:nvPr>
        </p:nvSpPr>
        <p:spPr>
          <a:xfrm>
            <a:off x="696913" y="55602"/>
            <a:ext cx="878446" cy="553998"/>
          </a:xfrm>
        </p:spPr>
        <p:txBody>
          <a:bodyPr/>
          <a:lstStyle/>
          <a:p>
            <a:endParaRPr lang="en-US" dirty="0" smtClean="0"/>
          </a:p>
          <a:p>
            <a:r>
              <a:rPr lang="en-US" dirty="0" smtClean="0"/>
              <a:t>Jan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Wakeup Frame Recap</a:t>
            </a:r>
            <a:r>
              <a:rPr lang="en-US" sz="2800" baseline="30000" dirty="0" smtClean="0"/>
              <a:t>[2][3]</a:t>
            </a:r>
            <a:endParaRPr lang="en-US" sz="2800" baseline="30000" dirty="0"/>
          </a:p>
        </p:txBody>
      </p:sp>
      <p:sp>
        <p:nvSpPr>
          <p:cNvPr id="121" name="Content Placeholder 2"/>
          <p:cNvSpPr txBox="1">
            <a:spLocks/>
          </p:cNvSpPr>
          <p:nvPr/>
        </p:nvSpPr>
        <p:spPr bwMode="auto">
          <a:xfrm>
            <a:off x="0" y="990600"/>
            <a:ext cx="9144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12-bit BSS color is long enough to avoid color collision.</a:t>
            </a:r>
          </a:p>
          <a:p>
            <a:pPr marL="342900" indent="-342900">
              <a:spcBef>
                <a:spcPct val="20000"/>
              </a:spcBef>
              <a:buClr>
                <a:srgbClr val="D7381B"/>
              </a:buClr>
              <a:buFontTx/>
              <a:buChar char="•"/>
              <a:defRPr/>
            </a:pPr>
            <a:r>
              <a:rPr lang="en-US" sz="1800" kern="0" dirty="0" smtClean="0">
                <a:latin typeface="+mn-lt"/>
              </a:rPr>
              <a:t>AID can indicate broadcast/multicast/unicast receivers.</a:t>
            </a:r>
          </a:p>
          <a:p>
            <a:pPr marL="800100" lvl="1" indent="-342900">
              <a:spcBef>
                <a:spcPct val="20000"/>
              </a:spcBef>
              <a:buClr>
                <a:srgbClr val="D7381B"/>
              </a:buClr>
              <a:buFont typeface="Arial" pitchFamily="34" charset="0"/>
              <a:buChar char="‒"/>
              <a:defRPr/>
            </a:pPr>
            <a:r>
              <a:rPr lang="en-US" sz="1800" kern="0" dirty="0" smtClean="0">
                <a:latin typeface="+mn-lt"/>
              </a:rPr>
              <a:t>AID may not needed for broadcast announcement, e.g. if multiple BSSID is not supported</a:t>
            </a:r>
          </a:p>
          <a:p>
            <a:pPr marL="342900" indent="-342900">
              <a:spcBef>
                <a:spcPct val="20000"/>
              </a:spcBef>
              <a:buClr>
                <a:srgbClr val="D7381B"/>
              </a:buClr>
              <a:buFontTx/>
              <a:buChar char="•"/>
              <a:defRPr/>
            </a:pPr>
            <a:r>
              <a:rPr lang="en-US" sz="1800" kern="0" dirty="0" smtClean="0">
                <a:latin typeface="+mn-lt"/>
              </a:rPr>
              <a:t>Payload of Wakeup frame may not be needed to decrease WUR frame overhead, or  Wakeup frame can have different length to </a:t>
            </a:r>
            <a:r>
              <a:rPr lang="en-US" sz="1800" kern="0" dirty="0" smtClean="0"/>
              <a:t>decrease WUR frame overhead</a:t>
            </a:r>
            <a:endParaRPr lang="en-US" sz="1800" kern="0" dirty="0" smtClean="0">
              <a:latin typeface="+mn-lt"/>
            </a:endParaRPr>
          </a:p>
          <a:p>
            <a:pPr marL="342900" indent="-342900">
              <a:spcBef>
                <a:spcPct val="20000"/>
              </a:spcBef>
              <a:buClr>
                <a:srgbClr val="D7381B"/>
              </a:buClr>
              <a:buFontTx/>
              <a:buChar char="•"/>
              <a:defRPr/>
            </a:pPr>
            <a:r>
              <a:rPr lang="en-US" sz="1800" kern="0" dirty="0" smtClean="0">
                <a:latin typeface="+mn-lt"/>
              </a:rPr>
              <a:t>Type combined AID can indicate different type of wakeup signals</a:t>
            </a:r>
          </a:p>
          <a:p>
            <a:pPr marL="800100" lvl="1" indent="-342900">
              <a:spcBef>
                <a:spcPct val="20000"/>
              </a:spcBef>
              <a:buClr>
                <a:srgbClr val="D7381B"/>
              </a:buClr>
              <a:buFont typeface="Arial" pitchFamily="34" charset="0"/>
              <a:buChar char="‒"/>
              <a:defRPr/>
            </a:pPr>
            <a:r>
              <a:rPr lang="en-US" sz="1800" kern="0" dirty="0" smtClean="0">
                <a:latin typeface="+mn-lt"/>
              </a:rPr>
              <a:t>Unicast data/management frame wakeup,</a:t>
            </a:r>
          </a:p>
          <a:p>
            <a:pPr marL="800100" lvl="1" indent="-342900">
              <a:spcBef>
                <a:spcPct val="20000"/>
              </a:spcBef>
              <a:buClr>
                <a:srgbClr val="D7381B"/>
              </a:buClr>
              <a:buFont typeface="Arial" pitchFamily="34" charset="0"/>
              <a:buChar char="‒"/>
              <a:defRPr/>
            </a:pPr>
            <a:r>
              <a:rPr lang="en-US" sz="1800" kern="0" dirty="0" smtClean="0">
                <a:latin typeface="+mn-lt"/>
              </a:rPr>
              <a:t>Broadcast data frame wakeup,</a:t>
            </a:r>
          </a:p>
          <a:p>
            <a:pPr marL="800100" lvl="1" indent="-342900">
              <a:spcBef>
                <a:spcPct val="20000"/>
              </a:spcBef>
              <a:buClr>
                <a:srgbClr val="D7381B"/>
              </a:buClr>
              <a:buFont typeface="Arial" pitchFamily="34" charset="0"/>
              <a:buChar char="‒"/>
              <a:defRPr/>
            </a:pPr>
            <a:r>
              <a:rPr lang="en-US" sz="1800" kern="0" dirty="0" smtClean="0">
                <a:latin typeface="+mn-lt"/>
              </a:rPr>
              <a:t>Broadcast management frame wakeup or management info announcement to announce new BSS operation parameters, e.g. </a:t>
            </a:r>
          </a:p>
          <a:p>
            <a:pPr marL="1257300" lvl="2" indent="-342900">
              <a:spcBef>
                <a:spcPct val="20000"/>
              </a:spcBef>
              <a:buClr>
                <a:srgbClr val="D7381B"/>
              </a:buClr>
              <a:buFontTx/>
              <a:buChar char="•"/>
              <a:defRPr/>
            </a:pPr>
            <a:r>
              <a:rPr lang="en-US" sz="1800" kern="0" dirty="0" smtClean="0">
                <a:latin typeface="+mn-lt"/>
              </a:rPr>
              <a:t>new BSS operation parameter announcement, BSS operation channel, TSF time sync,</a:t>
            </a:r>
          </a:p>
          <a:p>
            <a:pPr marL="1257300" lvl="2" indent="-342900">
              <a:spcBef>
                <a:spcPct val="20000"/>
              </a:spcBef>
              <a:buClr>
                <a:srgbClr val="D7381B"/>
              </a:buClr>
              <a:buFontTx/>
              <a:buChar char="•"/>
              <a:defRPr/>
            </a:pPr>
            <a:r>
              <a:rPr lang="en-US" sz="1800" kern="0" dirty="0" smtClean="0">
                <a:latin typeface="+mn-lt"/>
              </a:rPr>
              <a:t>BSS recovery announcement,</a:t>
            </a:r>
          </a:p>
          <a:p>
            <a:pPr marL="1257300" lvl="2" indent="-342900">
              <a:spcBef>
                <a:spcPct val="20000"/>
              </a:spcBef>
              <a:buClr>
                <a:srgbClr val="D7381B"/>
              </a:buClr>
              <a:buFontTx/>
              <a:buChar char="•"/>
              <a:defRPr/>
            </a:pPr>
            <a:r>
              <a:rPr lang="en-US" sz="1800" kern="0" dirty="0" smtClean="0">
                <a:latin typeface="+mn-lt"/>
              </a:rPr>
              <a:t>Beacon announcement,</a:t>
            </a:r>
          </a:p>
        </p:txBody>
      </p:sp>
      <p:sp>
        <p:nvSpPr>
          <p:cNvPr id="60" name="Slide Number Placeholder 4"/>
          <p:cNvSpPr>
            <a:spLocks noGrp="1"/>
          </p:cNvSpPr>
          <p:nvPr>
            <p:ph type="sldNum" sz="quarter" idx="4294967295"/>
          </p:nvPr>
        </p:nvSpPr>
        <p:spPr>
          <a:xfrm>
            <a:off x="4344988" y="6477000"/>
            <a:ext cx="530225" cy="182562"/>
          </a:xfrm>
          <a:prstGeom prst="rect">
            <a:avLst/>
          </a:prstGeom>
          <a:noFill/>
        </p:spPr>
        <p:txBody>
          <a:bodyPr/>
          <a:lstStyle/>
          <a:p>
            <a:r>
              <a:rPr lang="en-US" sz="900" dirty="0"/>
              <a:t>Slide </a:t>
            </a:r>
            <a:fld id="{8ECFE58B-6F90-4BB0-B09C-F6AB727C71EB}" type="slidenum">
              <a:rPr lang="en-US" sz="900"/>
              <a:pPr/>
              <a:t>2</a:t>
            </a:fld>
            <a:endParaRPr lang="en-US" sz="900" dirty="0"/>
          </a:p>
        </p:txBody>
      </p:sp>
      <p:sp>
        <p:nvSpPr>
          <p:cNvPr id="5" name="Rectangle 4"/>
          <p:cNvSpPr/>
          <p:nvPr/>
        </p:nvSpPr>
        <p:spPr bwMode="auto">
          <a:xfrm>
            <a:off x="2362200" y="5737309"/>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3048000" y="5737309"/>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4572000" y="5737309"/>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7239000" y="5737309"/>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438400" y="5813509"/>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352800" y="5813509"/>
            <a:ext cx="728084" cy="253916"/>
          </a:xfrm>
          <a:prstGeom prst="rect">
            <a:avLst/>
          </a:prstGeom>
          <a:noFill/>
        </p:spPr>
        <p:txBody>
          <a:bodyPr wrap="none" rtlCol="0">
            <a:spAutoFit/>
          </a:bodyPr>
          <a:lstStyle/>
          <a:p>
            <a:r>
              <a:rPr lang="en-US" sz="1050" dirty="0" smtClean="0"/>
              <a:t>BSS Color</a:t>
            </a:r>
            <a:endParaRPr lang="en-US" sz="1050" dirty="0"/>
          </a:p>
        </p:txBody>
      </p:sp>
      <p:sp>
        <p:nvSpPr>
          <p:cNvPr id="11" name="TextBox 10"/>
          <p:cNvSpPr txBox="1"/>
          <p:nvPr/>
        </p:nvSpPr>
        <p:spPr>
          <a:xfrm>
            <a:off x="5134278" y="5813509"/>
            <a:ext cx="428322" cy="253916"/>
          </a:xfrm>
          <a:prstGeom prst="rect">
            <a:avLst/>
          </a:prstGeom>
          <a:noFill/>
        </p:spPr>
        <p:txBody>
          <a:bodyPr wrap="none" rtlCol="0">
            <a:spAutoFit/>
          </a:bodyPr>
          <a:lstStyle/>
          <a:p>
            <a:r>
              <a:rPr lang="en-US" sz="1050" dirty="0" smtClean="0"/>
              <a:t>AID</a:t>
            </a:r>
            <a:endParaRPr lang="en-US" sz="1050" dirty="0"/>
          </a:p>
        </p:txBody>
      </p:sp>
      <p:sp>
        <p:nvSpPr>
          <p:cNvPr id="12" name="TextBox 11"/>
          <p:cNvSpPr txBox="1"/>
          <p:nvPr/>
        </p:nvSpPr>
        <p:spPr>
          <a:xfrm>
            <a:off x="7363314" y="5813509"/>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1946702" y="6118309"/>
            <a:ext cx="415498" cy="253916"/>
          </a:xfrm>
          <a:prstGeom prst="rect">
            <a:avLst/>
          </a:prstGeom>
          <a:noFill/>
        </p:spPr>
        <p:txBody>
          <a:bodyPr wrap="none" rtlCol="0">
            <a:spAutoFit/>
          </a:bodyPr>
          <a:lstStyle/>
          <a:p>
            <a:r>
              <a:rPr lang="en-US" sz="1050" dirty="0" smtClean="0"/>
              <a:t>Bits:</a:t>
            </a:r>
            <a:endParaRPr lang="en-US" sz="1050" dirty="0"/>
          </a:p>
        </p:txBody>
      </p:sp>
      <p:sp>
        <p:nvSpPr>
          <p:cNvPr id="14" name="TextBox 13"/>
          <p:cNvSpPr txBox="1"/>
          <p:nvPr/>
        </p:nvSpPr>
        <p:spPr>
          <a:xfrm>
            <a:off x="2480102" y="6118309"/>
            <a:ext cx="247184" cy="253916"/>
          </a:xfrm>
          <a:prstGeom prst="rect">
            <a:avLst/>
          </a:prstGeom>
          <a:noFill/>
        </p:spPr>
        <p:txBody>
          <a:bodyPr wrap="none" rtlCol="0">
            <a:spAutoFit/>
          </a:bodyPr>
          <a:lstStyle/>
          <a:p>
            <a:r>
              <a:rPr lang="en-US" sz="1050" dirty="0" smtClean="0"/>
              <a:t>3</a:t>
            </a:r>
            <a:endParaRPr lang="en-US" sz="1050" dirty="0"/>
          </a:p>
        </p:txBody>
      </p:sp>
      <p:sp>
        <p:nvSpPr>
          <p:cNvPr id="15" name="TextBox 14"/>
          <p:cNvSpPr txBox="1"/>
          <p:nvPr/>
        </p:nvSpPr>
        <p:spPr>
          <a:xfrm>
            <a:off x="3546902" y="6118309"/>
            <a:ext cx="319318" cy="253916"/>
          </a:xfrm>
          <a:prstGeom prst="rect">
            <a:avLst/>
          </a:prstGeom>
          <a:noFill/>
        </p:spPr>
        <p:txBody>
          <a:bodyPr wrap="none" rtlCol="0">
            <a:spAutoFit/>
          </a:bodyPr>
          <a:lstStyle/>
          <a:p>
            <a:r>
              <a:rPr lang="en-US" sz="1050" dirty="0" smtClean="0"/>
              <a:t>12</a:t>
            </a:r>
            <a:endParaRPr lang="en-US" sz="1050" dirty="0"/>
          </a:p>
        </p:txBody>
      </p:sp>
      <p:sp>
        <p:nvSpPr>
          <p:cNvPr id="16" name="TextBox 15"/>
          <p:cNvSpPr txBox="1"/>
          <p:nvPr/>
        </p:nvSpPr>
        <p:spPr>
          <a:xfrm>
            <a:off x="5100500" y="6118309"/>
            <a:ext cx="309700" cy="253916"/>
          </a:xfrm>
          <a:prstGeom prst="rect">
            <a:avLst/>
          </a:prstGeom>
          <a:noFill/>
        </p:spPr>
        <p:txBody>
          <a:bodyPr wrap="none" rtlCol="0">
            <a:spAutoFit/>
          </a:bodyPr>
          <a:lstStyle/>
          <a:p>
            <a:r>
              <a:rPr lang="en-US" sz="1050" dirty="0" smtClean="0"/>
              <a:t>11</a:t>
            </a:r>
            <a:endParaRPr lang="en-US" sz="1050" dirty="0"/>
          </a:p>
        </p:txBody>
      </p:sp>
      <p:sp>
        <p:nvSpPr>
          <p:cNvPr id="17" name="TextBox 16"/>
          <p:cNvSpPr txBox="1"/>
          <p:nvPr/>
        </p:nvSpPr>
        <p:spPr>
          <a:xfrm>
            <a:off x="7462700" y="6118309"/>
            <a:ext cx="247184" cy="253916"/>
          </a:xfrm>
          <a:prstGeom prst="rect">
            <a:avLst/>
          </a:prstGeom>
          <a:noFill/>
        </p:spPr>
        <p:txBody>
          <a:bodyPr wrap="none" rtlCol="0">
            <a:spAutoFit/>
          </a:bodyPr>
          <a:lstStyle/>
          <a:p>
            <a:r>
              <a:rPr lang="en-US" sz="1050" dirty="0" smtClean="0"/>
              <a:t>4</a:t>
            </a:r>
            <a:endParaRPr lang="en-US" sz="1050" dirty="0"/>
          </a:p>
        </p:txBody>
      </p:sp>
      <p:sp>
        <p:nvSpPr>
          <p:cNvPr id="18" name="Rectangle 17"/>
          <p:cNvSpPr/>
          <p:nvPr/>
        </p:nvSpPr>
        <p:spPr bwMode="auto">
          <a:xfrm>
            <a:off x="6096000" y="5737309"/>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TextBox 18"/>
          <p:cNvSpPr txBox="1"/>
          <p:nvPr/>
        </p:nvSpPr>
        <p:spPr>
          <a:xfrm>
            <a:off x="6324600" y="6118309"/>
            <a:ext cx="453970" cy="253916"/>
          </a:xfrm>
          <a:prstGeom prst="rect">
            <a:avLst/>
          </a:prstGeom>
          <a:noFill/>
        </p:spPr>
        <p:txBody>
          <a:bodyPr wrap="none" rtlCol="0">
            <a:spAutoFit/>
          </a:bodyPr>
          <a:lstStyle/>
          <a:p>
            <a:r>
              <a:rPr lang="en-US" sz="1050" dirty="0" smtClean="0"/>
              <a:t>TBD</a:t>
            </a:r>
            <a:endParaRPr lang="en-US" sz="1050" dirty="0"/>
          </a:p>
        </p:txBody>
      </p:sp>
      <p:sp>
        <p:nvSpPr>
          <p:cNvPr id="20" name="TextBox 19"/>
          <p:cNvSpPr txBox="1"/>
          <p:nvPr/>
        </p:nvSpPr>
        <p:spPr>
          <a:xfrm>
            <a:off x="6096000" y="5813509"/>
            <a:ext cx="1210588" cy="253916"/>
          </a:xfrm>
          <a:prstGeom prst="rect">
            <a:avLst/>
          </a:prstGeom>
          <a:noFill/>
        </p:spPr>
        <p:txBody>
          <a:bodyPr wrap="none" rtlCol="0">
            <a:spAutoFit/>
          </a:bodyPr>
          <a:lstStyle/>
          <a:p>
            <a:r>
              <a:rPr lang="en-US" sz="1050" dirty="0" smtClean="0"/>
              <a:t>Payload (Optional)</a:t>
            </a:r>
            <a:endParaRPr lang="en-US" sz="105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Wakeup Frame Recap</a:t>
            </a:r>
            <a:r>
              <a:rPr lang="en-US" sz="2800" baseline="30000" dirty="0" smtClean="0"/>
              <a:t>[3]</a:t>
            </a:r>
            <a:endParaRPr lang="en-US" sz="2800" baseline="30000" dirty="0"/>
          </a:p>
        </p:txBody>
      </p:sp>
      <p:sp>
        <p:nvSpPr>
          <p:cNvPr id="121" name="Content Placeholder 2"/>
          <p:cNvSpPr txBox="1">
            <a:spLocks/>
          </p:cNvSpPr>
          <p:nvPr/>
        </p:nvSpPr>
        <p:spPr bwMode="auto">
          <a:xfrm>
            <a:off x="0" y="990600"/>
            <a:ext cx="9144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t>A group STAs can wake up together to receive group frames, receive DL MU PPDU.</a:t>
            </a:r>
          </a:p>
          <a:p>
            <a:pPr marL="342900" indent="-342900">
              <a:spcBef>
                <a:spcPct val="20000"/>
              </a:spcBef>
              <a:buClr>
                <a:srgbClr val="D7381B"/>
              </a:buClr>
              <a:buFontTx/>
              <a:buChar char="•"/>
              <a:defRPr/>
            </a:pPr>
            <a:r>
              <a:rPr lang="en-US" sz="1600" kern="0" dirty="0" smtClean="0"/>
              <a:t>Static groups (group ID, group member) which are similar to 11ac’s DL MU group are maintained through Action frame.</a:t>
            </a:r>
          </a:p>
          <a:p>
            <a:pPr marL="800100" lvl="1" indent="-342900">
              <a:spcBef>
                <a:spcPct val="20000"/>
              </a:spcBef>
              <a:buClr>
                <a:srgbClr val="D7381B"/>
              </a:buClr>
              <a:buFont typeface="Arial" pitchFamily="34" charset="0"/>
              <a:buChar char="‒"/>
              <a:defRPr/>
            </a:pPr>
            <a:r>
              <a:rPr lang="en-US" sz="1600" dirty="0" smtClean="0"/>
              <a:t>An AP can allocates some AIDs which are not used by associated STAs as group ID</a:t>
            </a:r>
            <a:r>
              <a:rPr lang="en-US" sz="1600" kern="0" dirty="0" smtClean="0"/>
              <a:t>. </a:t>
            </a:r>
          </a:p>
          <a:p>
            <a:pPr marL="342900" indent="-342900">
              <a:spcBef>
                <a:spcPct val="20000"/>
              </a:spcBef>
              <a:buClr>
                <a:srgbClr val="D7381B"/>
              </a:buClr>
              <a:buFont typeface="Arial" pitchFamily="34" charset="0"/>
              <a:buChar char="•"/>
              <a:defRPr/>
            </a:pPr>
            <a:r>
              <a:rPr lang="en-US" sz="1600" kern="0" dirty="0" smtClean="0"/>
              <a:t>Dynamic group (multicast group without group announcement/negotiation) are defined through different methods:</a:t>
            </a:r>
          </a:p>
          <a:p>
            <a:pPr marL="800100" lvl="1" indent="-342900">
              <a:spcBef>
                <a:spcPct val="20000"/>
              </a:spcBef>
              <a:buClr>
                <a:srgbClr val="D7381B"/>
              </a:buClr>
              <a:buFont typeface="Arial" pitchFamily="34" charset="0"/>
              <a:buChar char="‒"/>
              <a:defRPr/>
            </a:pPr>
            <a:r>
              <a:rPr lang="en-US" sz="1600" kern="0" dirty="0" smtClean="0"/>
              <a:t>Part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t>The hash result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t>AID bit map which is similar to AID bitmap of TIM element is in LP Wakeup frame and/or sequential multiple LP Wakeup frames with SIFS inter-frame space.</a:t>
            </a:r>
          </a:p>
          <a:p>
            <a:pPr marL="800100" lvl="1" indent="-342900">
              <a:spcBef>
                <a:spcPct val="20000"/>
              </a:spcBef>
              <a:buClr>
                <a:srgbClr val="D7381B"/>
              </a:buClr>
              <a:buFont typeface="Arial" pitchFamily="34" charset="0"/>
              <a:buChar char="‒"/>
              <a:defRPr/>
            </a:pPr>
            <a:r>
              <a:rPr lang="en-US" sz="1600" kern="0" dirty="0" smtClean="0"/>
              <a:t> AID set which includes multiple AIDs is in LP Wakeup frame and/or sequential multiple LP Wakeup frames with SIFS inter-frame space.  </a:t>
            </a:r>
          </a:p>
          <a:p>
            <a:pPr marL="800100" lvl="1" indent="-342900">
              <a:spcBef>
                <a:spcPct val="20000"/>
              </a:spcBef>
              <a:buClr>
                <a:srgbClr val="D7381B"/>
              </a:buClr>
              <a:buFont typeface="Arial" pitchFamily="34" charset="0"/>
              <a:buChar char="‒"/>
              <a:defRPr/>
            </a:pPr>
            <a:endParaRPr lang="en-US" sz="1600" kern="0" dirty="0" smtClean="0"/>
          </a:p>
          <a:p>
            <a:pPr marL="342900" indent="-342900">
              <a:spcBef>
                <a:spcPct val="20000"/>
              </a:spcBef>
              <a:buClr>
                <a:srgbClr val="D7381B"/>
              </a:buClr>
              <a:buFont typeface="Arial" pitchFamily="34" charset="0"/>
              <a:buChar char="•"/>
              <a:defRPr/>
            </a:pPr>
            <a:r>
              <a:rPr lang="en-US" sz="1600" kern="0" dirty="0" smtClean="0"/>
              <a:t>It seems that part of multicast MAC address or hash result of multicast MAC address being put in AID field of LP Wakeup frame is better for the reception of group frames. AID set/bitmap and/or sequential multiple LP Wakeup frames is better for DL MU reception.</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3</a:t>
            </a:fld>
            <a:endParaRPr lang="en-US" sz="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Proposed WUR Wake Up Frame</a:t>
            </a:r>
            <a:endParaRPr lang="en-US" sz="2800" dirty="0"/>
          </a:p>
        </p:txBody>
      </p:sp>
      <p:sp>
        <p:nvSpPr>
          <p:cNvPr id="121" name="Content Placeholder 2"/>
          <p:cNvSpPr txBox="1">
            <a:spLocks/>
          </p:cNvSpPr>
          <p:nvPr/>
        </p:nvSpPr>
        <p:spPr bwMode="auto">
          <a:xfrm>
            <a:off x="0" y="990600"/>
            <a:ext cx="9144000" cy="3429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The Wakeup frame include </a:t>
            </a:r>
          </a:p>
          <a:p>
            <a:pPr marL="800100" lvl="1" indent="-342900">
              <a:spcBef>
                <a:spcPct val="20000"/>
              </a:spcBef>
              <a:buClr>
                <a:srgbClr val="D7381B"/>
              </a:buClr>
              <a:buFont typeface="Arial" pitchFamily="34" charset="0"/>
              <a:buChar char="‒"/>
              <a:defRPr/>
            </a:pPr>
            <a:r>
              <a:rPr lang="en-US" sz="1800" kern="0" dirty="0" smtClean="0">
                <a:latin typeface="+mn-lt"/>
              </a:rPr>
              <a:t>Type, </a:t>
            </a:r>
          </a:p>
          <a:p>
            <a:pPr marL="1257300" lvl="2" indent="-342900">
              <a:spcBef>
                <a:spcPct val="20000"/>
              </a:spcBef>
              <a:buClr>
                <a:srgbClr val="D7381B"/>
              </a:buClr>
              <a:buFontTx/>
              <a:buChar char="•"/>
              <a:defRPr/>
            </a:pPr>
            <a:r>
              <a:rPr lang="en-US" sz="1800" kern="0" dirty="0" smtClean="0">
                <a:latin typeface="+mn-lt"/>
              </a:rPr>
              <a:t>unicast, </a:t>
            </a:r>
          </a:p>
          <a:p>
            <a:pPr marL="1257300" lvl="2" indent="-342900">
              <a:spcBef>
                <a:spcPct val="20000"/>
              </a:spcBef>
              <a:buClr>
                <a:srgbClr val="D7381B"/>
              </a:buClr>
              <a:buFontTx/>
              <a:buChar char="•"/>
              <a:defRPr/>
            </a:pPr>
            <a:r>
              <a:rPr lang="en-US" sz="1800" kern="0" dirty="0" smtClean="0">
                <a:latin typeface="+mn-lt"/>
              </a:rPr>
              <a:t>broadcast for data, </a:t>
            </a:r>
          </a:p>
          <a:p>
            <a:pPr marL="1257300" lvl="2" indent="-342900">
              <a:spcBef>
                <a:spcPct val="20000"/>
              </a:spcBef>
              <a:buClr>
                <a:srgbClr val="D7381B"/>
              </a:buClr>
              <a:buFontTx/>
              <a:buChar char="•"/>
              <a:defRPr/>
            </a:pPr>
            <a:r>
              <a:rPr lang="en-US" sz="1800" kern="0" dirty="0" smtClean="0">
                <a:latin typeface="+mn-lt"/>
              </a:rPr>
              <a:t>broadcast for new management info, </a:t>
            </a:r>
          </a:p>
          <a:p>
            <a:pPr marL="1257300" lvl="2" indent="-342900">
              <a:spcBef>
                <a:spcPct val="20000"/>
              </a:spcBef>
              <a:buClr>
                <a:srgbClr val="D7381B"/>
              </a:buClr>
              <a:buFontTx/>
              <a:buChar char="•"/>
              <a:defRPr/>
            </a:pPr>
            <a:r>
              <a:rPr lang="en-US" sz="1800" kern="0" dirty="0" smtClean="0">
                <a:latin typeface="+mn-lt"/>
              </a:rPr>
              <a:t>multicast</a:t>
            </a:r>
          </a:p>
          <a:p>
            <a:pPr marL="800100" lvl="1" indent="-342900">
              <a:spcBef>
                <a:spcPct val="20000"/>
              </a:spcBef>
              <a:buClr>
                <a:srgbClr val="D7381B"/>
              </a:buClr>
              <a:buFont typeface="Arial" pitchFamily="34" charset="0"/>
              <a:buChar char="‒"/>
              <a:defRPr/>
            </a:pPr>
            <a:r>
              <a:rPr lang="en-US" sz="1800" kern="0" dirty="0" smtClean="0">
                <a:latin typeface="+mn-lt"/>
              </a:rPr>
              <a:t>BSS Identifier,</a:t>
            </a:r>
          </a:p>
          <a:p>
            <a:pPr marL="800100" lvl="1" indent="-342900">
              <a:spcBef>
                <a:spcPct val="20000"/>
              </a:spcBef>
              <a:buClr>
                <a:srgbClr val="D7381B"/>
              </a:buClr>
              <a:buFont typeface="Arial" pitchFamily="34" charset="0"/>
              <a:buChar char="‒"/>
              <a:defRPr/>
            </a:pPr>
            <a:r>
              <a:rPr lang="en-US" sz="1800" kern="0" dirty="0" smtClean="0">
                <a:latin typeface="+mn-lt"/>
              </a:rPr>
              <a:t>Optional AID,</a:t>
            </a:r>
          </a:p>
          <a:p>
            <a:pPr marL="800100" lvl="1" indent="-342900">
              <a:spcBef>
                <a:spcPct val="20000"/>
              </a:spcBef>
              <a:buClr>
                <a:srgbClr val="D7381B"/>
              </a:buClr>
              <a:buFont typeface="Arial" pitchFamily="34" charset="0"/>
              <a:buChar char="‒"/>
              <a:defRPr/>
            </a:pPr>
            <a:r>
              <a:rPr lang="en-US" sz="1800" kern="0" dirty="0" smtClean="0">
                <a:latin typeface="+mn-lt"/>
              </a:rPr>
              <a:t>Optional payload,</a:t>
            </a:r>
          </a:p>
          <a:p>
            <a:pPr marL="800100" lvl="1" indent="-342900">
              <a:spcBef>
                <a:spcPct val="20000"/>
              </a:spcBef>
              <a:buClr>
                <a:srgbClr val="D7381B"/>
              </a:buClr>
              <a:buFont typeface="Arial" pitchFamily="34" charset="0"/>
              <a:buChar char="‒"/>
              <a:defRPr/>
            </a:pPr>
            <a:r>
              <a:rPr lang="en-US" sz="1800" kern="0" dirty="0" smtClean="0">
                <a:latin typeface="+mn-lt"/>
              </a:rPr>
              <a:t>FCS</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4</a:t>
            </a:fld>
            <a:endParaRPr lang="en-US" sz="900" dirty="0"/>
          </a:p>
        </p:txBody>
      </p:sp>
      <p:sp>
        <p:nvSpPr>
          <p:cNvPr id="34" name="Rectangle 33"/>
          <p:cNvSpPr/>
          <p:nvPr/>
        </p:nvSpPr>
        <p:spPr bwMode="auto">
          <a:xfrm>
            <a:off x="2362200" y="5613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5" name="Rectangle 34"/>
          <p:cNvSpPr/>
          <p:nvPr/>
        </p:nvSpPr>
        <p:spPr bwMode="auto">
          <a:xfrm>
            <a:off x="3048000" y="5613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9" name="Rectangle 38"/>
          <p:cNvSpPr/>
          <p:nvPr/>
        </p:nvSpPr>
        <p:spPr bwMode="auto">
          <a:xfrm>
            <a:off x="4572000" y="5613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40" name="Rectangle 39"/>
          <p:cNvSpPr/>
          <p:nvPr/>
        </p:nvSpPr>
        <p:spPr bwMode="auto">
          <a:xfrm>
            <a:off x="7239000" y="5613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41" name="TextBox 40"/>
          <p:cNvSpPr txBox="1"/>
          <p:nvPr/>
        </p:nvSpPr>
        <p:spPr>
          <a:xfrm>
            <a:off x="2438400" y="5689684"/>
            <a:ext cx="461986" cy="261610"/>
          </a:xfrm>
          <a:prstGeom prst="rect">
            <a:avLst/>
          </a:prstGeom>
          <a:noFill/>
        </p:spPr>
        <p:txBody>
          <a:bodyPr wrap="none" rtlCol="0">
            <a:spAutoFit/>
          </a:bodyPr>
          <a:lstStyle/>
          <a:p>
            <a:r>
              <a:rPr lang="en-US" sz="1050" dirty="0" smtClean="0"/>
              <a:t>Type</a:t>
            </a:r>
            <a:endParaRPr lang="en-US" sz="1050" dirty="0"/>
          </a:p>
        </p:txBody>
      </p:sp>
      <p:sp>
        <p:nvSpPr>
          <p:cNvPr id="42" name="TextBox 41"/>
          <p:cNvSpPr txBox="1"/>
          <p:nvPr/>
        </p:nvSpPr>
        <p:spPr>
          <a:xfrm>
            <a:off x="3352800" y="5689684"/>
            <a:ext cx="728084" cy="253916"/>
          </a:xfrm>
          <a:prstGeom prst="rect">
            <a:avLst/>
          </a:prstGeom>
          <a:noFill/>
        </p:spPr>
        <p:txBody>
          <a:bodyPr wrap="none" rtlCol="0">
            <a:spAutoFit/>
          </a:bodyPr>
          <a:lstStyle/>
          <a:p>
            <a:r>
              <a:rPr lang="en-US" sz="1050" dirty="0" smtClean="0"/>
              <a:t>BSS Color</a:t>
            </a:r>
            <a:endParaRPr lang="en-US" sz="1050" dirty="0"/>
          </a:p>
        </p:txBody>
      </p:sp>
      <p:sp>
        <p:nvSpPr>
          <p:cNvPr id="43" name="TextBox 42"/>
          <p:cNvSpPr txBox="1"/>
          <p:nvPr/>
        </p:nvSpPr>
        <p:spPr>
          <a:xfrm>
            <a:off x="5134278" y="5689684"/>
            <a:ext cx="987771" cy="253916"/>
          </a:xfrm>
          <a:prstGeom prst="rect">
            <a:avLst/>
          </a:prstGeom>
          <a:noFill/>
        </p:spPr>
        <p:txBody>
          <a:bodyPr wrap="none" rtlCol="0">
            <a:spAutoFit/>
          </a:bodyPr>
          <a:lstStyle/>
          <a:p>
            <a:r>
              <a:rPr lang="en-US" sz="1050" dirty="0" smtClean="0"/>
              <a:t>AID (optional)</a:t>
            </a:r>
            <a:endParaRPr lang="en-US" sz="1050" dirty="0"/>
          </a:p>
        </p:txBody>
      </p:sp>
      <p:sp>
        <p:nvSpPr>
          <p:cNvPr id="44" name="TextBox 43"/>
          <p:cNvSpPr txBox="1"/>
          <p:nvPr/>
        </p:nvSpPr>
        <p:spPr>
          <a:xfrm>
            <a:off x="7363314" y="5689684"/>
            <a:ext cx="409086" cy="253916"/>
          </a:xfrm>
          <a:prstGeom prst="rect">
            <a:avLst/>
          </a:prstGeom>
          <a:noFill/>
        </p:spPr>
        <p:txBody>
          <a:bodyPr wrap="none" rtlCol="0">
            <a:spAutoFit/>
          </a:bodyPr>
          <a:lstStyle/>
          <a:p>
            <a:r>
              <a:rPr lang="en-US" sz="1050" dirty="0" smtClean="0"/>
              <a:t>FCS</a:t>
            </a:r>
            <a:endParaRPr lang="en-US" sz="1050" dirty="0"/>
          </a:p>
        </p:txBody>
      </p:sp>
      <p:sp>
        <p:nvSpPr>
          <p:cNvPr id="45" name="TextBox 44"/>
          <p:cNvSpPr txBox="1"/>
          <p:nvPr/>
        </p:nvSpPr>
        <p:spPr>
          <a:xfrm>
            <a:off x="1946702" y="5994484"/>
            <a:ext cx="415498" cy="253916"/>
          </a:xfrm>
          <a:prstGeom prst="rect">
            <a:avLst/>
          </a:prstGeom>
          <a:noFill/>
        </p:spPr>
        <p:txBody>
          <a:bodyPr wrap="none" rtlCol="0">
            <a:spAutoFit/>
          </a:bodyPr>
          <a:lstStyle/>
          <a:p>
            <a:r>
              <a:rPr lang="en-US" sz="1050" dirty="0" smtClean="0"/>
              <a:t>Bits:</a:t>
            </a:r>
            <a:endParaRPr lang="en-US" sz="1050" dirty="0"/>
          </a:p>
        </p:txBody>
      </p:sp>
      <p:sp>
        <p:nvSpPr>
          <p:cNvPr id="46" name="TextBox 45"/>
          <p:cNvSpPr txBox="1"/>
          <p:nvPr/>
        </p:nvSpPr>
        <p:spPr>
          <a:xfrm>
            <a:off x="2480102" y="5994484"/>
            <a:ext cx="251992" cy="253916"/>
          </a:xfrm>
          <a:prstGeom prst="rect">
            <a:avLst/>
          </a:prstGeom>
          <a:noFill/>
        </p:spPr>
        <p:txBody>
          <a:bodyPr wrap="none" rtlCol="0">
            <a:spAutoFit/>
          </a:bodyPr>
          <a:lstStyle/>
          <a:p>
            <a:r>
              <a:rPr lang="en-US" sz="1050" dirty="0" smtClean="0"/>
              <a:t>4</a:t>
            </a:r>
            <a:endParaRPr lang="en-US" sz="1050" dirty="0"/>
          </a:p>
        </p:txBody>
      </p:sp>
      <p:sp>
        <p:nvSpPr>
          <p:cNvPr id="47" name="TextBox 46"/>
          <p:cNvSpPr txBox="1"/>
          <p:nvPr/>
        </p:nvSpPr>
        <p:spPr>
          <a:xfrm>
            <a:off x="3546902" y="5994484"/>
            <a:ext cx="319318" cy="253916"/>
          </a:xfrm>
          <a:prstGeom prst="rect">
            <a:avLst/>
          </a:prstGeom>
          <a:noFill/>
        </p:spPr>
        <p:txBody>
          <a:bodyPr wrap="none" rtlCol="0">
            <a:spAutoFit/>
          </a:bodyPr>
          <a:lstStyle/>
          <a:p>
            <a:r>
              <a:rPr lang="en-US" sz="1050" dirty="0" smtClean="0"/>
              <a:t>12</a:t>
            </a:r>
            <a:endParaRPr lang="en-US" sz="1050" dirty="0"/>
          </a:p>
        </p:txBody>
      </p:sp>
      <p:sp>
        <p:nvSpPr>
          <p:cNvPr id="48" name="TextBox 47"/>
          <p:cNvSpPr txBox="1"/>
          <p:nvPr/>
        </p:nvSpPr>
        <p:spPr>
          <a:xfrm>
            <a:off x="5100500" y="5994484"/>
            <a:ext cx="309700" cy="253916"/>
          </a:xfrm>
          <a:prstGeom prst="rect">
            <a:avLst/>
          </a:prstGeom>
          <a:noFill/>
        </p:spPr>
        <p:txBody>
          <a:bodyPr wrap="none" rtlCol="0">
            <a:spAutoFit/>
          </a:bodyPr>
          <a:lstStyle/>
          <a:p>
            <a:r>
              <a:rPr lang="en-US" sz="1050" dirty="0" smtClean="0"/>
              <a:t>11</a:t>
            </a:r>
            <a:endParaRPr lang="en-US" sz="1050" dirty="0"/>
          </a:p>
        </p:txBody>
      </p:sp>
      <p:sp>
        <p:nvSpPr>
          <p:cNvPr id="49" name="TextBox 48"/>
          <p:cNvSpPr txBox="1"/>
          <p:nvPr/>
        </p:nvSpPr>
        <p:spPr>
          <a:xfrm>
            <a:off x="7462700" y="5994484"/>
            <a:ext cx="251992" cy="253916"/>
          </a:xfrm>
          <a:prstGeom prst="rect">
            <a:avLst/>
          </a:prstGeom>
          <a:noFill/>
        </p:spPr>
        <p:txBody>
          <a:bodyPr wrap="none" rtlCol="0">
            <a:spAutoFit/>
          </a:bodyPr>
          <a:lstStyle/>
          <a:p>
            <a:r>
              <a:rPr lang="en-US" sz="1050" dirty="0" smtClean="0"/>
              <a:t>8</a:t>
            </a:r>
            <a:endParaRPr lang="en-US" sz="1050" dirty="0"/>
          </a:p>
        </p:txBody>
      </p:sp>
      <p:sp>
        <p:nvSpPr>
          <p:cNvPr id="50" name="Rectangle 49"/>
          <p:cNvSpPr/>
          <p:nvPr/>
        </p:nvSpPr>
        <p:spPr bwMode="auto">
          <a:xfrm>
            <a:off x="6096000" y="5613484"/>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1" name="TextBox 50"/>
          <p:cNvSpPr txBox="1"/>
          <p:nvPr/>
        </p:nvSpPr>
        <p:spPr>
          <a:xfrm>
            <a:off x="6324600" y="5994484"/>
            <a:ext cx="453970" cy="253916"/>
          </a:xfrm>
          <a:prstGeom prst="rect">
            <a:avLst/>
          </a:prstGeom>
          <a:noFill/>
        </p:spPr>
        <p:txBody>
          <a:bodyPr wrap="none" rtlCol="0">
            <a:spAutoFit/>
          </a:bodyPr>
          <a:lstStyle/>
          <a:p>
            <a:r>
              <a:rPr lang="en-US" sz="1050" dirty="0" smtClean="0"/>
              <a:t>TBD</a:t>
            </a:r>
            <a:endParaRPr lang="en-US" sz="1050" dirty="0"/>
          </a:p>
        </p:txBody>
      </p:sp>
      <p:sp>
        <p:nvSpPr>
          <p:cNvPr id="52" name="TextBox 51"/>
          <p:cNvSpPr txBox="1"/>
          <p:nvPr/>
        </p:nvSpPr>
        <p:spPr>
          <a:xfrm>
            <a:off x="6096000" y="5689684"/>
            <a:ext cx="1210588" cy="253916"/>
          </a:xfrm>
          <a:prstGeom prst="rect">
            <a:avLst/>
          </a:prstGeom>
          <a:noFill/>
        </p:spPr>
        <p:txBody>
          <a:bodyPr wrap="none" rtlCol="0">
            <a:spAutoFit/>
          </a:bodyPr>
          <a:lstStyle/>
          <a:p>
            <a:r>
              <a:rPr lang="en-US" sz="1050" dirty="0" smtClean="0"/>
              <a:t>Payload (Optional)</a:t>
            </a:r>
            <a:endParaRPr lang="en-US" sz="105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1</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LP WUR frames </a:t>
            </a:r>
            <a:r>
              <a:rPr lang="en-US" sz="1800" kern="0" dirty="0" smtClean="0"/>
              <a:t>at least include the following fields </a:t>
            </a:r>
            <a:endParaRPr lang="en-US" sz="1800" kern="0" dirty="0" smtClean="0">
              <a:latin typeface="+mn-lt"/>
            </a:endParaRPr>
          </a:p>
          <a:p>
            <a:pPr marL="800100" lvl="1" indent="-342900">
              <a:spcBef>
                <a:spcPct val="20000"/>
              </a:spcBef>
              <a:buClr>
                <a:srgbClr val="D7381B"/>
              </a:buClr>
              <a:buFont typeface="Arial" pitchFamily="34" charset="0"/>
              <a:buChar char="‒"/>
              <a:defRPr/>
            </a:pPr>
            <a:r>
              <a:rPr lang="en-US" sz="1800" kern="0" dirty="0" smtClean="0">
                <a:latin typeface="+mn-lt"/>
              </a:rPr>
              <a:t>Type</a:t>
            </a:r>
          </a:p>
          <a:p>
            <a:pPr marL="800100" lvl="1" indent="-342900">
              <a:spcBef>
                <a:spcPct val="20000"/>
              </a:spcBef>
              <a:buClr>
                <a:srgbClr val="D7381B"/>
              </a:buClr>
              <a:buFont typeface="Arial" pitchFamily="34" charset="0"/>
              <a:buChar char="‒"/>
              <a:defRPr/>
            </a:pPr>
            <a:r>
              <a:rPr lang="en-US" sz="1800" kern="0" dirty="0" smtClean="0">
                <a:latin typeface="+mn-lt"/>
              </a:rPr>
              <a:t>AP identifier</a:t>
            </a:r>
          </a:p>
          <a:p>
            <a:pPr marL="800100" lvl="1" indent="-342900">
              <a:spcBef>
                <a:spcPct val="20000"/>
              </a:spcBef>
              <a:buClr>
                <a:srgbClr val="D7381B"/>
              </a:buClr>
              <a:buFont typeface="Arial" pitchFamily="34" charset="0"/>
              <a:buChar char="‒"/>
              <a:defRPr/>
            </a:pPr>
            <a:r>
              <a:rPr lang="en-US" sz="1800" kern="0" dirty="0" smtClean="0">
                <a:latin typeface="+mn-lt"/>
              </a:rPr>
              <a:t>FCS</a:t>
            </a:r>
          </a:p>
          <a:p>
            <a:pPr marL="800100" lvl="1" indent="-342900">
              <a:spcBef>
                <a:spcPct val="20000"/>
              </a:spcBef>
              <a:buClr>
                <a:srgbClr val="D7381B"/>
              </a:buClr>
              <a:buFont typeface="Arial" pitchFamily="34" charset="0"/>
              <a:buChar char="‒"/>
              <a:defRPr/>
            </a:pP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5</a:t>
            </a:fld>
            <a:endParaRPr lang="en-US" sz="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2</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to have </a:t>
            </a:r>
            <a:r>
              <a:rPr lang="en-US" sz="1800" kern="0" smtClean="0">
                <a:latin typeface="+mn-lt"/>
              </a:rPr>
              <a:t>STA identifier in </a:t>
            </a:r>
            <a:r>
              <a:rPr lang="en-US" sz="1800" kern="0" dirty="0" smtClean="0">
                <a:latin typeface="+mn-lt"/>
              </a:rPr>
              <a:t>unicast WUR frame</a:t>
            </a:r>
          </a:p>
          <a:p>
            <a:pPr marL="800100" lvl="1" indent="-342900">
              <a:spcBef>
                <a:spcPct val="20000"/>
              </a:spcBef>
              <a:buClr>
                <a:srgbClr val="D7381B"/>
              </a:buClr>
              <a:buFont typeface="Arial" pitchFamily="34" charset="0"/>
              <a:buChar char="‒"/>
              <a:defRPr/>
            </a:pP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6</a:t>
            </a:fld>
            <a:endParaRPr lang="en-US" sz="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Reference</a:t>
            </a:r>
            <a:endParaRPr lang="en-US" sz="2800" dirty="0"/>
          </a:p>
        </p:txBody>
      </p:sp>
      <p:sp>
        <p:nvSpPr>
          <p:cNvPr id="7" name="Content Placeholder 6"/>
          <p:cNvSpPr>
            <a:spLocks noGrp="1"/>
          </p:cNvSpPr>
          <p:nvPr>
            <p:ph idx="1"/>
          </p:nvPr>
        </p:nvSpPr>
        <p:spPr>
          <a:xfrm>
            <a:off x="228600" y="1295400"/>
            <a:ext cx="8686800" cy="2971800"/>
          </a:xfrm>
        </p:spPr>
        <p:txBody>
          <a:bodyPr>
            <a:normAutofit/>
          </a:bodyPr>
          <a:lstStyle/>
          <a:p>
            <a:pPr>
              <a:buNone/>
            </a:pPr>
            <a:r>
              <a:rPr lang="en-US" sz="1800" b="0" dirty="0" smtClean="0"/>
              <a:t>[1] </a:t>
            </a:r>
            <a:r>
              <a:rPr lang="en-US" sz="1600" dirty="0" smtClean="0"/>
              <a:t>11-16/1460R01 WUR MAC consideration</a:t>
            </a:r>
          </a:p>
          <a:p>
            <a:pPr>
              <a:buNone/>
            </a:pPr>
            <a:r>
              <a:rPr lang="en-US" sz="1600" dirty="0" smtClean="0"/>
              <a:t>[2] 11-17/124R0 WUR MAC and Wakeup Frame</a:t>
            </a:r>
          </a:p>
          <a:p>
            <a:pPr>
              <a:buNone/>
            </a:pPr>
            <a:r>
              <a:rPr lang="en-US" sz="1600" dirty="0" smtClean="0"/>
              <a:t>[3] 11-17/437R0 WUR MAC and Wakeup Frame</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7</a:t>
            </a:fld>
            <a:endParaRPr lang="en-US" sz="900"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116903</TotalTime>
  <Words>518</Words>
  <Application>Microsoft Office PowerPoint</Application>
  <PresentationFormat>On-screen Show (4:3)</PresentationFormat>
  <Paragraphs>94</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802-11-Submission</vt:lpstr>
      <vt:lpstr>WUR MAC and Wakeup Frame</vt:lpstr>
      <vt:lpstr>Wakeup Frame Recap[2][3]</vt:lpstr>
      <vt:lpstr>Wakeup Frame Recap[3]</vt:lpstr>
      <vt:lpstr>Proposed WUR Wake Up Frame</vt:lpstr>
      <vt:lpstr>Straw Poll 1</vt:lpstr>
      <vt:lpstr>Straw Poll 2</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1926</cp:revision>
  <cp:lastPrinted>1998-02-10T13:28:06Z</cp:lastPrinted>
  <dcterms:created xsi:type="dcterms:W3CDTF">2007-05-21T21:00:37Z</dcterms:created>
  <dcterms:modified xsi:type="dcterms:W3CDTF">2017-05-11T06:19:57Z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