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64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106" d="100"/>
          <a:sy n="106" d="100"/>
        </p:scale>
        <p:origin x="-542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802.11-17/0625r0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4.png"/><Relationship Id="rId39" Type="http://schemas.openxmlformats.org/officeDocument/2006/relationships/image" Target="../media/image16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12.png"/><Relationship Id="rId42" Type="http://schemas.openxmlformats.org/officeDocument/2006/relationships/image" Target="../media/image1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3.emf"/><Relationship Id="rId33" Type="http://schemas.openxmlformats.org/officeDocument/2006/relationships/image" Target="../media/image11.png"/><Relationship Id="rId38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7.png"/><Relationship Id="rId41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notesSlide" Target="../notesSlides/notesSlide4.xml"/><Relationship Id="rId28" Type="http://schemas.openxmlformats.org/officeDocument/2006/relationships/image" Target="../media/image6.png"/><Relationship Id="rId36" Type="http://schemas.microsoft.com/office/2007/relationships/hdphoto" Target="../media/hdphoto1.wdp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5.png"/><Relationship Id="rId18" Type="http://schemas.openxmlformats.org/officeDocument/2006/relationships/image" Target="../media/image13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3.xml"/><Relationship Id="rId16" Type="http://schemas.openxmlformats.org/officeDocument/2006/relationships/image" Target="../media/image8.png"/><Relationship Id="rId20" Type="http://schemas.openxmlformats.org/officeDocument/2006/relationships/image" Target="../media/image14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.emf"/><Relationship Id="rId5" Type="http://schemas.openxmlformats.org/officeDocument/2006/relationships/tags" Target="../tags/tag26.xml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5.xml"/><Relationship Id="rId19" Type="http://schemas.microsoft.com/office/2007/relationships/hdphoto" Target="../media/hdphoto1.wdp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2.xml"/><Relationship Id="rId7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3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6.xml"/><Relationship Id="rId7" Type="http://schemas.openxmlformats.org/officeDocument/2006/relationships/image" Target="../media/image10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0.xml"/><Relationship Id="rId7" Type="http://schemas.openxmlformats.org/officeDocument/2006/relationships/image" Target="../media/image20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Overview </a:t>
            </a:r>
            <a:r>
              <a:rPr lang="en-GB" dirty="0">
                <a:solidFill>
                  <a:schemeClr val="tx1"/>
                </a:solidFill>
              </a:rPr>
              <a:t>on Use </a:t>
            </a:r>
            <a:r>
              <a:rPr lang="en-GB" dirty="0" smtClean="0">
                <a:solidFill>
                  <a:schemeClr val="tx1"/>
                </a:solidFill>
              </a:rPr>
              <a:t>Cases for Light Communication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63973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2017-05-02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055925"/>
              </p:ext>
            </p:extLst>
          </p:nvPr>
        </p:nvGraphicFramePr>
        <p:xfrm>
          <a:off x="519113" y="2282825"/>
          <a:ext cx="809942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Document" r:id="rId4" imgW="8235535" imgH="2968355" progId="Word.Document.8">
                  <p:embed/>
                </p:oleObj>
              </mc:Choice>
              <mc:Fallback>
                <p:oleObj name="Document" r:id="rId4" imgW="8235535" imgH="296835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2825"/>
                        <a:ext cx="8099425" cy="291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sz="2000" b="0" dirty="0"/>
              <a:t>Penguin Automated Systems Inc. (Penguin ASI), Naughton, ON, Canada, 2012. [Online]. Available: http://www.penguinasi.com</a:t>
            </a:r>
          </a:p>
          <a:p>
            <a:r>
              <a:rPr lang="en-US" sz="2000" b="0" dirty="0" err="1"/>
              <a:t>Hao</a:t>
            </a:r>
            <a:r>
              <a:rPr lang="en-US" sz="2000" b="0" dirty="0"/>
              <a:t> et al., </a:t>
            </a:r>
            <a:r>
              <a:rPr lang="en-US" sz="2000" b="0" dirty="0" smtClean="0"/>
              <a:t>“COBRA</a:t>
            </a:r>
            <a:r>
              <a:rPr lang="en-US" sz="2000" b="0" dirty="0"/>
              <a:t>: Color Barcode Streaming for Smartphone Systems,” </a:t>
            </a:r>
            <a:r>
              <a:rPr lang="en-US" sz="2000" b="0" dirty="0" err="1"/>
              <a:t>MobiSys</a:t>
            </a:r>
            <a:r>
              <a:rPr lang="en-US" sz="2000" b="0" dirty="0"/>
              <a:t> ’12. New York, NY, USA: ACM, 2012, pp. 85–98</a:t>
            </a:r>
            <a:r>
              <a:rPr lang="en-US" sz="2000" b="0" dirty="0" smtClean="0"/>
              <a:t>.</a:t>
            </a:r>
          </a:p>
          <a:p>
            <a:r>
              <a:rPr lang="en-US" sz="2000" b="0" dirty="0"/>
              <a:t>OICETS (Optical </a:t>
            </a:r>
            <a:r>
              <a:rPr lang="en-US" sz="2000" b="0" dirty="0" err="1"/>
              <a:t>Interorbit</a:t>
            </a:r>
            <a:r>
              <a:rPr lang="en-US" sz="2000" b="0" dirty="0"/>
              <a:t> Communications Engineering Test Satellite) / </a:t>
            </a:r>
            <a:r>
              <a:rPr lang="en-US" sz="2000" b="0" dirty="0" err="1"/>
              <a:t>Kirari</a:t>
            </a:r>
            <a:r>
              <a:rPr lang="en-US" sz="2000" b="0" dirty="0"/>
              <a:t> https://directory.eoportal.org/web/eoportal/satellite-missions/o/oicets</a:t>
            </a:r>
          </a:p>
          <a:p>
            <a:r>
              <a:rPr lang="en-US" sz="2000" b="0" dirty="0"/>
              <a:t>O. </a:t>
            </a:r>
            <a:r>
              <a:rPr lang="en-US" sz="2000" b="0" dirty="0" err="1"/>
              <a:t>Bouchet</a:t>
            </a:r>
            <a:r>
              <a:rPr lang="en-US" sz="2000" b="0" dirty="0"/>
              <a:t>, et al </a:t>
            </a:r>
            <a:r>
              <a:rPr lang="en-US" sz="2000" b="0" dirty="0" smtClean="0"/>
              <a:t>“Visible-light </a:t>
            </a:r>
            <a:r>
              <a:rPr lang="en-US" sz="2000" b="0" dirty="0"/>
              <a:t>communication system enabling </a:t>
            </a:r>
            <a:r>
              <a:rPr lang="en-US" sz="2000" b="0" dirty="0" smtClean="0"/>
              <a:t>73 Mb/s </a:t>
            </a:r>
            <a:r>
              <a:rPr lang="en-US" sz="2000" b="0" dirty="0"/>
              <a:t>data streaming</a:t>
            </a:r>
            <a:r>
              <a:rPr lang="en-US" sz="2000" b="0" dirty="0" smtClean="0"/>
              <a:t>,” IEEE </a:t>
            </a:r>
            <a:r>
              <a:rPr lang="en-US" sz="2000" b="0" dirty="0" err="1"/>
              <a:t>Globecom</a:t>
            </a:r>
            <a:r>
              <a:rPr lang="en-US" sz="2000" b="0" dirty="0"/>
              <a:t> 2010, Miami, Florida, December, 2010</a:t>
            </a:r>
            <a:r>
              <a:rPr lang="en-US" sz="2000" b="0" dirty="0" smtClean="0"/>
              <a:t>.</a:t>
            </a:r>
          </a:p>
          <a:p>
            <a:endParaRPr lang="en-US" sz="2000" b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contains use cases for Optical Wireless Communication (OWC) / Light Communication (LC) </a:t>
            </a:r>
            <a:r>
              <a:rPr lang="en-GB" dirty="0"/>
              <a:t>classified into different application areas</a:t>
            </a:r>
            <a:r>
              <a:rPr lang="en-GB" dirty="0" smtClean="0"/>
              <a:t>:</a:t>
            </a:r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Visible Light Communication (VLC),</a:t>
            </a:r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Free-Space Optics (FSO),</a:t>
            </a:r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and </a:t>
            </a:r>
            <a:r>
              <a:rPr lang="en-GB" dirty="0" smtClean="0"/>
              <a:t>miscellaneous applications. 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Light Communication (LC) offers new solutions to support existing or enable new use cases in different fields of communication by using the optical spectrum.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Important use cases are addressing connectivity or lower distance applications (Screen-2-Camera, Visible Light Communication).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Free-space optics can also provide outdoor solutions for distances of hundreds of meters.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LC is also of interest for specific outdoor solutions for long-range communications (airborne, submarine).</a:t>
            </a:r>
          </a:p>
          <a:p>
            <a:pPr>
              <a:buFont typeface="Times New Roman" pitchFamily="16" charset="0"/>
              <a:buChar char="•"/>
            </a:pPr>
            <a:endParaRPr lang="en-GB" dirty="0" smtClean="0"/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  <p:grpSp>
        <p:nvGrpSpPr>
          <p:cNvPr id="10271" name="Gruppieren 10270"/>
          <p:cNvGrpSpPr/>
          <p:nvPr/>
        </p:nvGrpSpPr>
        <p:grpSpPr>
          <a:xfrm>
            <a:off x="179512" y="1340768"/>
            <a:ext cx="8715546" cy="4968552"/>
            <a:chOff x="179512" y="980728"/>
            <a:chExt cx="8715546" cy="4968552"/>
          </a:xfrm>
        </p:grpSpPr>
        <p:cxnSp>
          <p:nvCxnSpPr>
            <p:cNvPr id="200" name="Straight Connector 123"/>
            <p:cNvCxnSpPr/>
            <p:nvPr/>
          </p:nvCxnSpPr>
          <p:spPr>
            <a:xfrm flipH="1" flipV="1">
              <a:off x="5913947" y="4102098"/>
              <a:ext cx="1037017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1" name="Picture 9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747" y="3515917"/>
              <a:ext cx="815964" cy="5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3" name="AutoShape 6"/>
            <p:cNvCxnSpPr>
              <a:cxnSpLocks noChangeShapeType="1"/>
              <a:stCxn id="234" idx="2"/>
              <a:endCxn id="280" idx="0"/>
            </p:cNvCxnSpPr>
            <p:nvPr/>
          </p:nvCxnSpPr>
          <p:spPr bwMode="gray">
            <a:xfrm rot="5400000">
              <a:off x="3093746" y="1962335"/>
              <a:ext cx="210228" cy="86620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A4A4A4"/>
              </a:solidFill>
              <a:round/>
              <a:headEnd/>
              <a:tailEnd/>
            </a:ln>
            <a:effectLst/>
          </p:spPr>
        </p:cxnSp>
        <p:sp>
          <p:nvSpPr>
            <p:cNvPr id="204" name="AutoShape 13" descr="Verlauf_weiss_grau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5882653" y="4309902"/>
              <a:ext cx="1206885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Mobile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Backhaul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05" name="AutoShape 16"/>
            <p:cNvCxnSpPr>
              <a:cxnSpLocks noChangeShapeType="1"/>
              <a:endCxn id="204" idx="1"/>
            </p:cNvCxnSpPr>
            <p:nvPr/>
          </p:nvCxnSpPr>
          <p:spPr bwMode="gray">
            <a:xfrm rot="16200000" flipH="1">
              <a:off x="4943151" y="3542066"/>
              <a:ext cx="1696098" cy="182907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grpSp>
          <p:nvGrpSpPr>
            <p:cNvPr id="206" name="Group 8"/>
            <p:cNvGrpSpPr>
              <a:grpSpLocks noChangeAspect="1"/>
            </p:cNvGrpSpPr>
            <p:nvPr/>
          </p:nvGrpSpPr>
          <p:grpSpPr>
            <a:xfrm>
              <a:off x="2556996" y="3281418"/>
              <a:ext cx="740726" cy="540942"/>
              <a:chOff x="622420" y="3532604"/>
              <a:chExt cx="1294292" cy="945200"/>
            </a:xfrm>
          </p:grpSpPr>
          <p:pic>
            <p:nvPicPr>
              <p:cNvPr id="207" name="Bild 8"/>
              <p:cNvPicPr>
                <a:picLocks noChangeAspect="1"/>
              </p:cNvPicPr>
              <p:nvPr/>
            </p:nvPicPr>
            <p:blipFill rotWithShape="1">
              <a:blip r:embed="rId2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059" t="7640" r="5059" b="7640"/>
              <a:stretch/>
            </p:blipFill>
            <p:spPr>
              <a:xfrm>
                <a:off x="622420" y="3532604"/>
                <a:ext cx="1294292" cy="941349"/>
              </a:xfrm>
              <a:prstGeom prst="rect">
                <a:avLst/>
              </a:prstGeom>
            </p:spPr>
          </p:pic>
          <p:sp>
            <p:nvSpPr>
              <p:cNvPr id="208" name="Isosceles Triangle 104"/>
              <p:cNvSpPr/>
              <p:nvPr/>
            </p:nvSpPr>
            <p:spPr bwMode="gray">
              <a:xfrm>
                <a:off x="799495" y="3611050"/>
                <a:ext cx="1079160" cy="866754"/>
              </a:xfrm>
              <a:custGeom>
                <a:avLst/>
                <a:gdLst>
                  <a:gd name="connsiteX0" fmla="*/ 0 w 796527"/>
                  <a:gd name="connsiteY0" fmla="*/ 865113 h 865113"/>
                  <a:gd name="connsiteX1" fmla="*/ 398264 w 796527"/>
                  <a:gd name="connsiteY1" fmla="*/ 0 h 865113"/>
                  <a:gd name="connsiteX2" fmla="*/ 796527 w 796527"/>
                  <a:gd name="connsiteY2" fmla="*/ 865113 h 865113"/>
                  <a:gd name="connsiteX3" fmla="*/ 0 w 796527"/>
                  <a:gd name="connsiteY3" fmla="*/ 865113 h 865113"/>
                  <a:gd name="connsiteX0" fmla="*/ 0 w 796527"/>
                  <a:gd name="connsiteY0" fmla="*/ 865113 h 865113"/>
                  <a:gd name="connsiteX1" fmla="*/ 398264 w 796527"/>
                  <a:gd name="connsiteY1" fmla="*/ 0 h 865113"/>
                  <a:gd name="connsiteX2" fmla="*/ 462793 w 796527"/>
                  <a:gd name="connsiteY2" fmla="*/ 121385 h 865113"/>
                  <a:gd name="connsiteX3" fmla="*/ 796527 w 796527"/>
                  <a:gd name="connsiteY3" fmla="*/ 865113 h 865113"/>
                  <a:gd name="connsiteX4" fmla="*/ 0 w 796527"/>
                  <a:gd name="connsiteY4" fmla="*/ 865113 h 865113"/>
                  <a:gd name="connsiteX0" fmla="*/ 0 w 796527"/>
                  <a:gd name="connsiteY0" fmla="*/ 841837 h 841837"/>
                  <a:gd name="connsiteX1" fmla="*/ 172158 w 796527"/>
                  <a:gd name="connsiteY1" fmla="*/ 0 h 841837"/>
                  <a:gd name="connsiteX2" fmla="*/ 462793 w 796527"/>
                  <a:gd name="connsiteY2" fmla="*/ 98109 h 841837"/>
                  <a:gd name="connsiteX3" fmla="*/ 796527 w 796527"/>
                  <a:gd name="connsiteY3" fmla="*/ 841837 h 841837"/>
                  <a:gd name="connsiteX4" fmla="*/ 0 w 796527"/>
                  <a:gd name="connsiteY4" fmla="*/ 841837 h 841837"/>
                  <a:gd name="connsiteX0" fmla="*/ 0 w 796527"/>
                  <a:gd name="connsiteY0" fmla="*/ 841837 h 841837"/>
                  <a:gd name="connsiteX1" fmla="*/ 172158 w 796527"/>
                  <a:gd name="connsiteY1" fmla="*/ 0 h 841837"/>
                  <a:gd name="connsiteX2" fmla="*/ 668949 w 796527"/>
                  <a:gd name="connsiteY2" fmla="*/ 38258 h 841837"/>
                  <a:gd name="connsiteX3" fmla="*/ 796527 w 796527"/>
                  <a:gd name="connsiteY3" fmla="*/ 841837 h 841837"/>
                  <a:gd name="connsiteX4" fmla="*/ 0 w 796527"/>
                  <a:gd name="connsiteY4" fmla="*/ 841837 h 841837"/>
                  <a:gd name="connsiteX0" fmla="*/ 0 w 796527"/>
                  <a:gd name="connsiteY0" fmla="*/ 841837 h 841837"/>
                  <a:gd name="connsiteX1" fmla="*/ 172158 w 796527"/>
                  <a:gd name="connsiteY1" fmla="*/ 0 h 841837"/>
                  <a:gd name="connsiteX2" fmla="*/ 668949 w 796527"/>
                  <a:gd name="connsiteY2" fmla="*/ 38258 h 841837"/>
                  <a:gd name="connsiteX3" fmla="*/ 489394 w 796527"/>
                  <a:gd name="connsiteY3" fmla="*/ 28282 h 841837"/>
                  <a:gd name="connsiteX4" fmla="*/ 796527 w 796527"/>
                  <a:gd name="connsiteY4" fmla="*/ 841837 h 841837"/>
                  <a:gd name="connsiteX5" fmla="*/ 0 w 796527"/>
                  <a:gd name="connsiteY5" fmla="*/ 841837 h 841837"/>
                  <a:gd name="connsiteX0" fmla="*/ 0 w 796527"/>
                  <a:gd name="connsiteY0" fmla="*/ 841837 h 841837"/>
                  <a:gd name="connsiteX1" fmla="*/ 172158 w 796527"/>
                  <a:gd name="connsiteY1" fmla="*/ 0 h 841837"/>
                  <a:gd name="connsiteX2" fmla="*/ 668949 w 796527"/>
                  <a:gd name="connsiteY2" fmla="*/ 38258 h 841837"/>
                  <a:gd name="connsiteX3" fmla="*/ 688899 w 796527"/>
                  <a:gd name="connsiteY3" fmla="*/ 108084 h 841837"/>
                  <a:gd name="connsiteX4" fmla="*/ 796527 w 796527"/>
                  <a:gd name="connsiteY4" fmla="*/ 841837 h 841837"/>
                  <a:gd name="connsiteX5" fmla="*/ 0 w 796527"/>
                  <a:gd name="connsiteY5" fmla="*/ 841837 h 841837"/>
                  <a:gd name="connsiteX0" fmla="*/ 0 w 796527"/>
                  <a:gd name="connsiteY0" fmla="*/ 870080 h 870080"/>
                  <a:gd name="connsiteX1" fmla="*/ 172158 w 796527"/>
                  <a:gd name="connsiteY1" fmla="*/ 28243 h 870080"/>
                  <a:gd name="connsiteX2" fmla="*/ 426217 w 796527"/>
                  <a:gd name="connsiteY2" fmla="*/ 0 h 870080"/>
                  <a:gd name="connsiteX3" fmla="*/ 688899 w 796527"/>
                  <a:gd name="connsiteY3" fmla="*/ 136327 h 870080"/>
                  <a:gd name="connsiteX4" fmla="*/ 796527 w 796527"/>
                  <a:gd name="connsiteY4" fmla="*/ 870080 h 870080"/>
                  <a:gd name="connsiteX5" fmla="*/ 0 w 796527"/>
                  <a:gd name="connsiteY5" fmla="*/ 870080 h 870080"/>
                  <a:gd name="connsiteX0" fmla="*/ 0 w 796527"/>
                  <a:gd name="connsiteY0" fmla="*/ 870080 h 870080"/>
                  <a:gd name="connsiteX1" fmla="*/ 172158 w 796527"/>
                  <a:gd name="connsiteY1" fmla="*/ 28243 h 870080"/>
                  <a:gd name="connsiteX2" fmla="*/ 426217 w 796527"/>
                  <a:gd name="connsiteY2" fmla="*/ 0 h 870080"/>
                  <a:gd name="connsiteX3" fmla="*/ 672274 w 796527"/>
                  <a:gd name="connsiteY3" fmla="*/ 69825 h 870080"/>
                  <a:gd name="connsiteX4" fmla="*/ 796527 w 796527"/>
                  <a:gd name="connsiteY4" fmla="*/ 870080 h 870080"/>
                  <a:gd name="connsiteX5" fmla="*/ 0 w 796527"/>
                  <a:gd name="connsiteY5" fmla="*/ 870080 h 870080"/>
                  <a:gd name="connsiteX0" fmla="*/ 0 w 966107"/>
                  <a:gd name="connsiteY0" fmla="*/ 863430 h 870080"/>
                  <a:gd name="connsiteX1" fmla="*/ 341738 w 966107"/>
                  <a:gd name="connsiteY1" fmla="*/ 28243 h 870080"/>
                  <a:gd name="connsiteX2" fmla="*/ 595797 w 966107"/>
                  <a:gd name="connsiteY2" fmla="*/ 0 h 870080"/>
                  <a:gd name="connsiteX3" fmla="*/ 841854 w 966107"/>
                  <a:gd name="connsiteY3" fmla="*/ 69825 h 870080"/>
                  <a:gd name="connsiteX4" fmla="*/ 966107 w 966107"/>
                  <a:gd name="connsiteY4" fmla="*/ 870080 h 870080"/>
                  <a:gd name="connsiteX5" fmla="*/ 0 w 966107"/>
                  <a:gd name="connsiteY5" fmla="*/ 863430 h 870080"/>
                  <a:gd name="connsiteX0" fmla="*/ 0 w 1032608"/>
                  <a:gd name="connsiteY0" fmla="*/ 863430 h 866754"/>
                  <a:gd name="connsiteX1" fmla="*/ 341738 w 1032608"/>
                  <a:gd name="connsiteY1" fmla="*/ 28243 h 866754"/>
                  <a:gd name="connsiteX2" fmla="*/ 595797 w 1032608"/>
                  <a:gd name="connsiteY2" fmla="*/ 0 h 866754"/>
                  <a:gd name="connsiteX3" fmla="*/ 841854 w 1032608"/>
                  <a:gd name="connsiteY3" fmla="*/ 69825 h 866754"/>
                  <a:gd name="connsiteX4" fmla="*/ 1032608 w 1032608"/>
                  <a:gd name="connsiteY4" fmla="*/ 866754 h 866754"/>
                  <a:gd name="connsiteX5" fmla="*/ 0 w 1032608"/>
                  <a:gd name="connsiteY5" fmla="*/ 863430 h 866754"/>
                  <a:gd name="connsiteX0" fmla="*/ 0 w 1079160"/>
                  <a:gd name="connsiteY0" fmla="*/ 863430 h 866754"/>
                  <a:gd name="connsiteX1" fmla="*/ 341738 w 1079160"/>
                  <a:gd name="connsiteY1" fmla="*/ 28243 h 866754"/>
                  <a:gd name="connsiteX2" fmla="*/ 595797 w 1079160"/>
                  <a:gd name="connsiteY2" fmla="*/ 0 h 866754"/>
                  <a:gd name="connsiteX3" fmla="*/ 841854 w 1079160"/>
                  <a:gd name="connsiteY3" fmla="*/ 69825 h 866754"/>
                  <a:gd name="connsiteX4" fmla="*/ 1079160 w 1079160"/>
                  <a:gd name="connsiteY4" fmla="*/ 866754 h 866754"/>
                  <a:gd name="connsiteX5" fmla="*/ 0 w 1079160"/>
                  <a:gd name="connsiteY5" fmla="*/ 863430 h 866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9160" h="866754">
                    <a:moveTo>
                      <a:pt x="0" y="863430"/>
                    </a:moveTo>
                    <a:lnTo>
                      <a:pt x="341738" y="28243"/>
                    </a:lnTo>
                    <a:lnTo>
                      <a:pt x="595797" y="0"/>
                    </a:lnTo>
                    <a:lnTo>
                      <a:pt x="841854" y="69825"/>
                    </a:lnTo>
                    <a:lnTo>
                      <a:pt x="1079160" y="866754"/>
                    </a:lnTo>
                    <a:lnTo>
                      <a:pt x="0" y="863430"/>
                    </a:lnTo>
                    <a:close/>
                  </a:path>
                </a:pathLst>
              </a:custGeom>
              <a:gradFill>
                <a:gsLst>
                  <a:gs pos="0">
                    <a:srgbClr val="FFD329">
                      <a:lumMod val="75000"/>
                    </a:srgbClr>
                  </a:gs>
                  <a:gs pos="50000">
                    <a:srgbClr val="FFD329">
                      <a:lumMod val="60000"/>
                      <a:lumOff val="40000"/>
                      <a:alpha val="50000"/>
                    </a:srgbClr>
                  </a:gs>
                  <a:gs pos="100000">
                    <a:srgbClr val="FFD329">
                      <a:lumMod val="40000"/>
                      <a:lumOff val="60000"/>
                      <a:alpha val="25000"/>
                    </a:srgbClr>
                  </a:gs>
                </a:gsLst>
                <a:lin ang="5400000" scaled="0"/>
              </a:gra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marL="0" marR="0" lvl="0" indent="3175" algn="ctr" defTabSz="457293" eaLnBrk="1" fontAlgn="auto" latinLnBrk="0" hangingPunct="1">
                  <a:lnSpc>
                    <a:spcPct val="104000"/>
                  </a:lnSpc>
                  <a:spcBef>
                    <a:spcPct val="25000"/>
                  </a:spcBef>
                  <a:spcAft>
                    <a:spcPts val="0"/>
                  </a:spcAft>
                  <a:buClr>
                    <a:srgbClr val="E20074"/>
                  </a:buClr>
                  <a:buSzPct val="75000"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Tele-GroteskNor"/>
                  <a:ea typeface="+mn-ea"/>
                  <a:cs typeface="Arial" charset="0"/>
                </a:endParaRPr>
              </a:p>
            </p:txBody>
          </p:sp>
        </p:grpSp>
        <p:cxnSp>
          <p:nvCxnSpPr>
            <p:cNvPr id="209" name="AutoShape 31"/>
            <p:cNvCxnSpPr>
              <a:cxnSpLocks noChangeShapeType="1"/>
              <a:endCxn id="270" idx="1"/>
            </p:cNvCxnSpPr>
            <p:nvPr/>
          </p:nvCxnSpPr>
          <p:spPr bwMode="gray">
            <a:xfrm rot="16200000" flipH="1">
              <a:off x="6692953" y="3503556"/>
              <a:ext cx="1810257" cy="145768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grpSp>
          <p:nvGrpSpPr>
            <p:cNvPr id="210" name="Group 19"/>
            <p:cNvGrpSpPr/>
            <p:nvPr/>
          </p:nvGrpSpPr>
          <p:grpSpPr>
            <a:xfrm>
              <a:off x="4138144" y="3481842"/>
              <a:ext cx="1037017" cy="590151"/>
              <a:chOff x="2986864" y="3721035"/>
              <a:chExt cx="1260000" cy="717048"/>
            </a:xfrm>
          </p:grpSpPr>
          <p:cxnSp>
            <p:nvCxnSpPr>
              <p:cNvPr id="211" name="Straight Connector 91"/>
              <p:cNvCxnSpPr/>
              <p:nvPr/>
            </p:nvCxnSpPr>
            <p:spPr>
              <a:xfrm flipH="1" flipV="1">
                <a:off x="2986864" y="4431473"/>
                <a:ext cx="1260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12" name="Group 11"/>
              <p:cNvGrpSpPr>
                <a:grpSpLocks noChangeAspect="1"/>
              </p:cNvGrpSpPr>
              <p:nvPr/>
            </p:nvGrpSpPr>
            <p:grpSpPr>
              <a:xfrm>
                <a:off x="3013383" y="3721035"/>
                <a:ext cx="1219192" cy="717048"/>
                <a:chOff x="2793113" y="3579742"/>
                <a:chExt cx="1523990" cy="896310"/>
              </a:xfrm>
            </p:grpSpPr>
            <p:grpSp>
              <p:nvGrpSpPr>
                <p:cNvPr id="213" name="Group 45"/>
                <p:cNvGrpSpPr>
                  <a:grpSpLocks noChangeAspect="1"/>
                </p:cNvGrpSpPr>
                <p:nvPr/>
              </p:nvGrpSpPr>
              <p:grpSpPr>
                <a:xfrm>
                  <a:off x="3090824" y="3579742"/>
                  <a:ext cx="1226279" cy="890568"/>
                  <a:chOff x="3195636" y="3391577"/>
                  <a:chExt cx="1377841" cy="1000638"/>
                </a:xfrm>
              </p:grpSpPr>
              <p:sp>
                <p:nvSpPr>
                  <p:cNvPr id="215" name="Isosceles Triangle 44"/>
                  <p:cNvSpPr/>
                  <p:nvPr/>
                </p:nvSpPr>
                <p:spPr bwMode="gray">
                  <a:xfrm>
                    <a:off x="3504535" y="3452233"/>
                    <a:ext cx="894974" cy="92928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FFD329">
                          <a:lumMod val="75000"/>
                        </a:srgbClr>
                      </a:gs>
                      <a:gs pos="50000">
                        <a:srgbClr val="FFD329">
                          <a:lumMod val="60000"/>
                          <a:lumOff val="40000"/>
                          <a:alpha val="50000"/>
                        </a:srgbClr>
                      </a:gs>
                      <a:gs pos="100000">
                        <a:srgbClr val="FFD329">
                          <a:lumMod val="40000"/>
                          <a:lumOff val="60000"/>
                          <a:alpha val="25000"/>
                        </a:srgbClr>
                      </a:gs>
                    </a:gsLst>
                    <a:lin ang="5400000" scaled="0"/>
                  </a:gradFill>
                  <a:ln w="1905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72000" bIns="36000" rtlCol="0" anchor="ctr"/>
                  <a:lstStyle/>
                  <a:p>
                    <a:pPr marL="0" marR="0" lvl="0" indent="3175" algn="ctr" defTabSz="457293" eaLnBrk="1" fontAlgn="auto" latinLnBrk="0" hangingPunct="1">
                      <a:lnSpc>
                        <a:spcPct val="104000"/>
                      </a:lnSpc>
                      <a:spcBef>
                        <a:spcPct val="25000"/>
                      </a:spcBef>
                      <a:spcAft>
                        <a:spcPts val="0"/>
                      </a:spcAft>
                      <a:buClr>
                        <a:srgbClr val="E20074"/>
                      </a:buClr>
                      <a:buSzPct val="75000"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4B4B4B"/>
                      </a:solidFill>
                      <a:effectLst/>
                      <a:uLnTx/>
                      <a:uFillTx/>
                      <a:latin typeface="Tele-GroteskNor"/>
                      <a:ea typeface="+mn-ea"/>
                      <a:cs typeface="Arial" charset="0"/>
                    </a:endParaRPr>
                  </a:p>
                </p:txBody>
              </p:sp>
              <p:pic>
                <p:nvPicPr>
                  <p:cNvPr id="216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95636" y="3391577"/>
                    <a:ext cx="1377841" cy="10006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7" name="Grafik 70"/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9885332">
                    <a:off x="4005990" y="3937783"/>
                    <a:ext cx="396000" cy="396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4" name="Picture 3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3113" y="4180552"/>
                  <a:ext cx="900000" cy="295500"/>
                </a:xfrm>
                <a:prstGeom prst="rect">
                  <a:avLst/>
                </a:prstGeom>
              </p:spPr>
            </p:pic>
          </p:grpSp>
        </p:grpSp>
        <p:sp>
          <p:nvSpPr>
            <p:cNvPr id="218" name="Rectangle 2"/>
            <p:cNvSpPr>
              <a:spLocks noChangeArrowheads="1"/>
            </p:cNvSpPr>
            <p:nvPr/>
          </p:nvSpPr>
          <p:spPr bwMode="gray">
            <a:xfrm>
              <a:off x="2066688" y="2729017"/>
              <a:ext cx="227859" cy="11486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</a:pPr>
              <a:endParaRPr lang="de-DE" sz="1600" dirty="0">
                <a:solidFill>
                  <a:srgbClr val="4B4B4B"/>
                </a:solidFill>
                <a:latin typeface="Tele-GroteskNor" pitchFamily="2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19" name="AutoShape 5"/>
            <p:cNvCxnSpPr>
              <a:cxnSpLocks noChangeShapeType="1"/>
              <a:stCxn id="281" idx="2"/>
              <a:endCxn id="234" idx="0"/>
            </p:cNvCxnSpPr>
            <p:nvPr/>
          </p:nvCxnSpPr>
          <p:spPr bwMode="gray">
            <a:xfrm rot="5400000">
              <a:off x="3945752" y="1226295"/>
              <a:ext cx="304738" cy="932321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220" name="AutoShape 7" descr="Verlauf_weiss_grau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329730" y="2941693"/>
              <a:ext cx="1176989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Office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Lighting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21" name="AutoShape 8"/>
            <p:cNvCxnSpPr>
              <a:cxnSpLocks noChangeShapeType="1"/>
              <a:endCxn id="220" idx="1"/>
            </p:cNvCxnSpPr>
            <p:nvPr/>
          </p:nvCxnSpPr>
          <p:spPr bwMode="gray">
            <a:xfrm rot="16200000" flipH="1">
              <a:off x="1992516" y="2776145"/>
              <a:ext cx="525313" cy="149115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2" name="AutoShape 9"/>
            <p:cNvCxnSpPr>
              <a:cxnSpLocks noChangeShapeType="1"/>
              <a:stCxn id="281" idx="2"/>
              <a:endCxn id="260" idx="0"/>
            </p:cNvCxnSpPr>
            <p:nvPr/>
          </p:nvCxnSpPr>
          <p:spPr bwMode="gray">
            <a:xfrm rot="5400000">
              <a:off x="2589892" y="-129567"/>
              <a:ext cx="304737" cy="364404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A4A4A4"/>
              </a:solidFill>
              <a:round/>
              <a:headEnd/>
              <a:tailEnd/>
            </a:ln>
            <a:effectLst/>
          </p:spPr>
        </p:cxnSp>
        <p:sp>
          <p:nvSpPr>
            <p:cNvPr id="223" name="AutoShape 11" descr="Verlauf_weiss_grau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329730" y="3923838"/>
              <a:ext cx="1176989" cy="51327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EMI sensitive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areas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 (e.g. plane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cabins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)</a:t>
              </a:r>
            </a:p>
          </p:txBody>
        </p:sp>
        <p:sp>
          <p:nvSpPr>
            <p:cNvPr id="224" name="AutoShape 12" descr="Verlauf_weiss_grau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041487" y="3073394"/>
              <a:ext cx="1192525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Streetlight-2-Customer</a:t>
              </a:r>
            </a:p>
          </p:txBody>
        </p:sp>
        <p:sp>
          <p:nvSpPr>
            <p:cNvPr id="225" name="AutoShape 13" descr="Verlauf_weiss_grau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4026084" y="4309902"/>
              <a:ext cx="1206885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Vehicle-2-Vehicle</a:t>
              </a:r>
            </a:p>
          </p:txBody>
        </p:sp>
        <p:cxnSp>
          <p:nvCxnSpPr>
            <p:cNvPr id="226" name="AutoShape 14"/>
            <p:cNvCxnSpPr>
              <a:cxnSpLocks noChangeShapeType="1"/>
              <a:endCxn id="223" idx="1"/>
            </p:cNvCxnSpPr>
            <p:nvPr/>
          </p:nvCxnSpPr>
          <p:spPr bwMode="gray">
            <a:xfrm rot="16200000" flipH="1">
              <a:off x="1506418" y="3357163"/>
              <a:ext cx="1497510" cy="149114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7" name="AutoShape 15"/>
            <p:cNvCxnSpPr>
              <a:cxnSpLocks noChangeShapeType="1"/>
              <a:endCxn id="224" idx="1"/>
            </p:cNvCxnSpPr>
            <p:nvPr/>
          </p:nvCxnSpPr>
          <p:spPr bwMode="gray">
            <a:xfrm rot="16200000" flipH="1">
              <a:off x="3729141" y="2932715"/>
              <a:ext cx="426383" cy="198307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8" name="AutoShape 16"/>
            <p:cNvCxnSpPr>
              <a:cxnSpLocks noChangeShapeType="1"/>
              <a:endCxn id="225" idx="1"/>
            </p:cNvCxnSpPr>
            <p:nvPr/>
          </p:nvCxnSpPr>
          <p:spPr bwMode="gray">
            <a:xfrm rot="16200000" flipH="1">
              <a:off x="3090700" y="3546184"/>
              <a:ext cx="1687861" cy="182907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229" name="Rectangle 17"/>
            <p:cNvSpPr>
              <a:spLocks noChangeArrowheads="1"/>
            </p:cNvSpPr>
            <p:nvPr/>
          </p:nvSpPr>
          <p:spPr bwMode="gray">
            <a:xfrm>
              <a:off x="4547756" y="2729017"/>
              <a:ext cx="227859" cy="11486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</a:pPr>
              <a:endParaRPr lang="de-DE" sz="1600" dirty="0">
                <a:solidFill>
                  <a:srgbClr val="4B4B4B"/>
                </a:solidFill>
                <a:latin typeface="Tele-GroteskNor" pitchFamily="2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30" name="AutoShape 29"/>
            <p:cNvCxnSpPr>
              <a:cxnSpLocks noChangeShapeType="1"/>
              <a:stCxn id="235" idx="2"/>
              <a:endCxn id="277" idx="0"/>
            </p:cNvCxnSpPr>
            <p:nvPr/>
          </p:nvCxnSpPr>
          <p:spPr bwMode="gray">
            <a:xfrm>
              <a:off x="6336486" y="2290321"/>
              <a:ext cx="0" cy="210228"/>
            </a:xfrm>
            <a:prstGeom prst="straightConnector1">
              <a:avLst/>
            </a:prstGeom>
            <a:noFill/>
            <a:ln w="19050">
              <a:solidFill>
                <a:srgbClr val="A4A4A4"/>
              </a:solidFill>
              <a:round/>
              <a:headEnd/>
              <a:tailEnd/>
            </a:ln>
            <a:effectLst/>
          </p:spPr>
        </p:cxnSp>
        <p:sp>
          <p:nvSpPr>
            <p:cNvPr id="231" name="AutoShape 30" descr="Verlauf_weiss_grau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844318" y="3073394"/>
              <a:ext cx="1176273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WTTB/H</a:t>
              </a:r>
            </a:p>
          </p:txBody>
        </p:sp>
        <p:cxnSp>
          <p:nvCxnSpPr>
            <p:cNvPr id="232" name="AutoShape 31"/>
            <p:cNvCxnSpPr>
              <a:cxnSpLocks noChangeShapeType="1"/>
              <a:endCxn id="231" idx="1"/>
            </p:cNvCxnSpPr>
            <p:nvPr/>
          </p:nvCxnSpPr>
          <p:spPr bwMode="gray">
            <a:xfrm rot="16200000" flipH="1">
              <a:off x="5500810" y="2901553"/>
              <a:ext cx="541249" cy="145768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cxnSp>
          <p:nvCxnSpPr>
            <p:cNvPr id="233" name="AutoShape 39"/>
            <p:cNvCxnSpPr>
              <a:cxnSpLocks noChangeShapeType="1"/>
              <a:stCxn id="281" idx="2"/>
              <a:endCxn id="235" idx="0"/>
            </p:cNvCxnSpPr>
            <p:nvPr/>
          </p:nvCxnSpPr>
          <p:spPr bwMode="gray">
            <a:xfrm rot="16200000" flipH="1">
              <a:off x="5298014" y="806352"/>
              <a:ext cx="304738" cy="177220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234" name="AutoShap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891234" y="1844824"/>
              <a:ext cx="1481451" cy="445497"/>
            </a:xfrm>
            <a:prstGeom prst="rect">
              <a:avLst/>
            </a:prstGeom>
            <a:solidFill>
              <a:srgbClr val="E20074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Illumination </a:t>
              </a:r>
            </a:p>
          </p:txBody>
        </p:sp>
        <p:sp>
          <p:nvSpPr>
            <p:cNvPr id="235" name="AutoShap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5595760" y="1844824"/>
              <a:ext cx="1481451" cy="445497"/>
            </a:xfrm>
            <a:prstGeom prst="rect">
              <a:avLst/>
            </a:prstGeom>
            <a:solidFill>
              <a:srgbClr val="E20074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Free Space </a:t>
              </a:r>
              <a:r>
                <a:rPr kumimoji="0" lang="de-DE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Optics</a:t>
              </a:r>
              <a:endPara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ea typeface="MS PGothic" pitchFamily="34" charset="-128"/>
                <a:cs typeface="Times New Roman" pitchFamily="18" charset="0"/>
              </a:endParaRPr>
            </a:p>
          </p:txBody>
        </p:sp>
        <p:grpSp>
          <p:nvGrpSpPr>
            <p:cNvPr id="236" name="Group 20"/>
            <p:cNvGrpSpPr/>
            <p:nvPr/>
          </p:nvGrpSpPr>
          <p:grpSpPr>
            <a:xfrm>
              <a:off x="3927974" y="4818428"/>
              <a:ext cx="1362936" cy="255755"/>
              <a:chOff x="2731502" y="5367879"/>
              <a:chExt cx="1656000" cy="310749"/>
            </a:xfrm>
          </p:grpSpPr>
          <p:cxnSp>
            <p:nvCxnSpPr>
              <p:cNvPr id="237" name="Straight Connector 93"/>
              <p:cNvCxnSpPr/>
              <p:nvPr/>
            </p:nvCxnSpPr>
            <p:spPr>
              <a:xfrm flipH="1" flipV="1">
                <a:off x="2731502" y="5644409"/>
                <a:ext cx="1656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8" name="Group 4"/>
              <p:cNvGrpSpPr>
                <a:grpSpLocks noChangeAspect="1"/>
              </p:cNvGrpSpPr>
              <p:nvPr/>
            </p:nvGrpSpPr>
            <p:grpSpPr>
              <a:xfrm>
                <a:off x="2763172" y="5367879"/>
                <a:ext cx="1578062" cy="310749"/>
                <a:chOff x="3151356" y="5102019"/>
                <a:chExt cx="1734916" cy="341637"/>
              </a:xfrm>
            </p:grpSpPr>
            <p:sp>
              <p:nvSpPr>
                <p:cNvPr id="239" name="Isosceles Triangle 57"/>
                <p:cNvSpPr/>
                <p:nvPr/>
              </p:nvSpPr>
              <p:spPr bwMode="gray">
                <a:xfrm rot="5400000" flipV="1">
                  <a:off x="3838119" y="5055451"/>
                  <a:ext cx="311637" cy="404773"/>
                </a:xfrm>
                <a:prstGeom prst="triangle">
                  <a:avLst/>
                </a:prstGeom>
                <a:gradFill>
                  <a:gsLst>
                    <a:gs pos="0">
                      <a:srgbClr val="DD0101"/>
                    </a:gs>
                    <a:gs pos="50000">
                      <a:srgbClr val="FE8080">
                        <a:alpha val="49804"/>
                      </a:srgbClr>
                    </a:gs>
                    <a:gs pos="100000">
                      <a:srgbClr val="FFA9A9">
                        <a:alpha val="24706"/>
                      </a:srgbClr>
                    </a:gs>
                  </a:gsLst>
                  <a:lin ang="5400000" scaled="0"/>
                </a:gra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72000" tIns="0" rIns="72000" bIns="36000" rtlCol="0" anchor="ctr"/>
                <a:lstStyle/>
                <a:p>
                  <a:pPr marL="0" marR="0" lvl="0" indent="3175" algn="ctr" defTabSz="457293" eaLnBrk="1" fontAlgn="auto" latinLnBrk="0" hangingPunct="1">
                    <a:lnSpc>
                      <a:spcPct val="104000"/>
                    </a:lnSpc>
                    <a:spcBef>
                      <a:spcPct val="25000"/>
                    </a:spcBef>
                    <a:spcAft>
                      <a:spcPts val="0"/>
                    </a:spcAft>
                    <a:buClr>
                      <a:srgbClr val="E20074"/>
                    </a:buClr>
                    <a:buSzPct val="75000"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latin typeface="Tele-GroteskNor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0" name="Isosceles Triangle 106"/>
                <p:cNvSpPr/>
                <p:nvPr/>
              </p:nvSpPr>
              <p:spPr bwMode="gray">
                <a:xfrm rot="5400000">
                  <a:off x="3899802" y="5097828"/>
                  <a:ext cx="311637" cy="380019"/>
                </a:xfrm>
                <a:prstGeom prst="triangle">
                  <a:avLst/>
                </a:prstGeom>
                <a:gradFill>
                  <a:gsLst>
                    <a:gs pos="0">
                      <a:srgbClr val="FFD329">
                        <a:lumMod val="75000"/>
                      </a:srgbClr>
                    </a:gs>
                    <a:gs pos="50000">
                      <a:srgbClr val="FFD329">
                        <a:lumMod val="60000"/>
                        <a:lumOff val="40000"/>
                        <a:alpha val="50000"/>
                      </a:srgbClr>
                    </a:gs>
                    <a:gs pos="100000">
                      <a:srgbClr val="FFD329">
                        <a:lumMod val="40000"/>
                        <a:lumOff val="60000"/>
                        <a:alpha val="25000"/>
                      </a:srgbClr>
                    </a:gs>
                  </a:gsLst>
                  <a:lin ang="5400000" scaled="0"/>
                </a:gra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72000" tIns="0" rIns="72000" bIns="36000" rtlCol="0" anchor="ctr"/>
                <a:lstStyle/>
                <a:p>
                  <a:pPr marL="0" marR="0" lvl="0" indent="3175" algn="ctr" defTabSz="457293" eaLnBrk="1" fontAlgn="auto" latinLnBrk="0" hangingPunct="1">
                    <a:lnSpc>
                      <a:spcPct val="104000"/>
                    </a:lnSpc>
                    <a:spcBef>
                      <a:spcPct val="25000"/>
                    </a:spcBef>
                    <a:spcAft>
                      <a:spcPts val="0"/>
                    </a:spcAft>
                    <a:buClr>
                      <a:srgbClr val="E20074"/>
                    </a:buClr>
                    <a:buSzPct val="75000"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latin typeface="Tele-GroteskNor"/>
                    <a:ea typeface="+mn-ea"/>
                    <a:cs typeface="Arial" charset="0"/>
                  </a:endParaRPr>
                </a:p>
              </p:txBody>
            </p:sp>
            <p:pic>
              <p:nvPicPr>
                <p:cNvPr id="241" name="Picture 55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166272" y="5169636"/>
                  <a:ext cx="720000" cy="236400"/>
                </a:xfrm>
                <a:prstGeom prst="rect">
                  <a:avLst/>
                </a:prstGeom>
              </p:spPr>
            </p:pic>
            <p:pic>
              <p:nvPicPr>
                <p:cNvPr id="242" name="Picture 56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151356" y="5169636"/>
                  <a:ext cx="720000" cy="236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3" name="Group 10"/>
            <p:cNvGrpSpPr>
              <a:grpSpLocks noChangeAspect="1"/>
            </p:cNvGrpSpPr>
            <p:nvPr/>
          </p:nvGrpSpPr>
          <p:grpSpPr>
            <a:xfrm>
              <a:off x="2472830" y="4496526"/>
              <a:ext cx="915875" cy="454169"/>
              <a:chOff x="608300" y="5119643"/>
              <a:chExt cx="1495566" cy="749764"/>
            </a:xfrm>
          </p:grpSpPr>
          <p:pic>
            <p:nvPicPr>
              <p:cNvPr id="244" name="Picture 15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63866" y="5149784"/>
                <a:ext cx="540000" cy="71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Isosceles Triangle 105"/>
              <p:cNvSpPr/>
              <p:nvPr/>
            </p:nvSpPr>
            <p:spPr bwMode="gray">
              <a:xfrm>
                <a:off x="1609901" y="5193286"/>
                <a:ext cx="223965" cy="601334"/>
              </a:xfrm>
              <a:prstGeom prst="triangle">
                <a:avLst/>
              </a:prstGeom>
              <a:gradFill>
                <a:gsLst>
                  <a:gs pos="0">
                    <a:srgbClr val="FFD329">
                      <a:lumMod val="75000"/>
                    </a:srgbClr>
                  </a:gs>
                  <a:gs pos="50000">
                    <a:srgbClr val="FFD329">
                      <a:lumMod val="60000"/>
                      <a:lumOff val="40000"/>
                      <a:alpha val="50000"/>
                    </a:srgbClr>
                  </a:gs>
                  <a:gs pos="100000">
                    <a:srgbClr val="FFD329">
                      <a:lumMod val="40000"/>
                      <a:lumOff val="60000"/>
                      <a:alpha val="25000"/>
                    </a:srgbClr>
                  </a:gs>
                </a:gsLst>
                <a:lin ang="5400000" scaled="0"/>
              </a:gra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marL="0" marR="0" lvl="0" indent="3175" algn="ctr" defTabSz="457293" eaLnBrk="1" fontAlgn="auto" latinLnBrk="0" hangingPunct="1">
                  <a:lnSpc>
                    <a:spcPct val="104000"/>
                  </a:lnSpc>
                  <a:spcBef>
                    <a:spcPct val="25000"/>
                  </a:spcBef>
                  <a:spcAft>
                    <a:spcPts val="0"/>
                  </a:spcAft>
                  <a:buClr>
                    <a:srgbClr val="E20074"/>
                  </a:buClr>
                  <a:buSzPct val="75000"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Tele-GroteskNor"/>
                  <a:ea typeface="+mn-ea"/>
                  <a:cs typeface="Arial" charset="0"/>
                </a:endParaRPr>
              </a:p>
            </p:txBody>
          </p:sp>
          <p:pic>
            <p:nvPicPr>
              <p:cNvPr id="246" name="Picture 15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86083" y="5149784"/>
                <a:ext cx="540000" cy="71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7" name="Picture 15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8300" y="5149784"/>
                <a:ext cx="540000" cy="71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8" name="Isosceles Triangle 67"/>
              <p:cNvSpPr/>
              <p:nvPr/>
            </p:nvSpPr>
            <p:spPr bwMode="gray">
              <a:xfrm>
                <a:off x="1142600" y="5193286"/>
                <a:ext cx="223965" cy="601334"/>
              </a:xfrm>
              <a:prstGeom prst="triangle">
                <a:avLst/>
              </a:prstGeom>
              <a:gradFill>
                <a:gsLst>
                  <a:gs pos="0">
                    <a:srgbClr val="FFD329">
                      <a:lumMod val="75000"/>
                    </a:srgbClr>
                  </a:gs>
                  <a:gs pos="50000">
                    <a:srgbClr val="FFD329">
                      <a:lumMod val="60000"/>
                      <a:lumOff val="40000"/>
                      <a:alpha val="50000"/>
                    </a:srgbClr>
                  </a:gs>
                  <a:gs pos="100000">
                    <a:srgbClr val="FFD329">
                      <a:lumMod val="40000"/>
                      <a:lumOff val="60000"/>
                      <a:alpha val="25000"/>
                    </a:srgbClr>
                  </a:gs>
                </a:gsLst>
                <a:lin ang="5400000" scaled="0"/>
              </a:gra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marL="0" marR="0" lvl="0" indent="3175" algn="ctr" defTabSz="457293" eaLnBrk="1" fontAlgn="auto" latinLnBrk="0" hangingPunct="1">
                  <a:lnSpc>
                    <a:spcPct val="104000"/>
                  </a:lnSpc>
                  <a:spcBef>
                    <a:spcPct val="25000"/>
                  </a:spcBef>
                  <a:spcAft>
                    <a:spcPts val="0"/>
                  </a:spcAft>
                  <a:buClr>
                    <a:srgbClr val="E20074"/>
                  </a:buClr>
                  <a:buSzPct val="75000"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Tele-GroteskNor"/>
                  <a:ea typeface="+mn-ea"/>
                  <a:cs typeface="Arial" charset="0"/>
                </a:endParaRPr>
              </a:p>
            </p:txBody>
          </p:sp>
          <p:sp>
            <p:nvSpPr>
              <p:cNvPr id="249" name="Isosceles Triangle 68"/>
              <p:cNvSpPr/>
              <p:nvPr/>
            </p:nvSpPr>
            <p:spPr bwMode="gray">
              <a:xfrm>
                <a:off x="675298" y="5193286"/>
                <a:ext cx="223965" cy="601334"/>
              </a:xfrm>
              <a:prstGeom prst="triangle">
                <a:avLst/>
              </a:prstGeom>
              <a:gradFill>
                <a:gsLst>
                  <a:gs pos="0">
                    <a:srgbClr val="FFD329">
                      <a:lumMod val="75000"/>
                    </a:srgbClr>
                  </a:gs>
                  <a:gs pos="50000">
                    <a:srgbClr val="FFD329">
                      <a:lumMod val="60000"/>
                      <a:lumOff val="40000"/>
                      <a:alpha val="50000"/>
                    </a:srgbClr>
                  </a:gs>
                  <a:gs pos="100000">
                    <a:srgbClr val="FFD329">
                      <a:lumMod val="40000"/>
                      <a:lumOff val="60000"/>
                      <a:alpha val="25000"/>
                    </a:srgbClr>
                  </a:gs>
                </a:gsLst>
                <a:lin ang="5400000" scaled="0"/>
              </a:gra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marL="0" marR="0" lvl="0" indent="3175" algn="ctr" defTabSz="457293" eaLnBrk="1" fontAlgn="auto" latinLnBrk="0" hangingPunct="1">
                  <a:lnSpc>
                    <a:spcPct val="104000"/>
                  </a:lnSpc>
                  <a:spcBef>
                    <a:spcPct val="25000"/>
                  </a:spcBef>
                  <a:spcAft>
                    <a:spcPts val="0"/>
                  </a:spcAft>
                  <a:buClr>
                    <a:srgbClr val="E20074"/>
                  </a:buClr>
                  <a:buSzPct val="75000"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Tele-GroteskNor"/>
                  <a:ea typeface="+mn-ea"/>
                  <a:cs typeface="Arial" charset="0"/>
                </a:endParaRPr>
              </a:p>
            </p:txBody>
          </p:sp>
          <p:pic>
            <p:nvPicPr>
              <p:cNvPr id="250" name="Picture 9"/>
              <p:cNvPicPr>
                <a:picLocks noChangeAspect="1" noChangeArrowheads="1"/>
              </p:cNvPicPr>
              <p:nvPr/>
            </p:nvPicPr>
            <p:blipFill rotWithShape="1">
              <a:blip r:embed="rId3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7811" r="38426" b="72923"/>
              <a:stretch/>
            </p:blipFill>
            <p:spPr bwMode="auto">
              <a:xfrm>
                <a:off x="1617866" y="5125125"/>
                <a:ext cx="216000" cy="26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1" name="Picture 9"/>
              <p:cNvPicPr>
                <a:picLocks noChangeAspect="1" noChangeArrowheads="1"/>
              </p:cNvPicPr>
              <p:nvPr/>
            </p:nvPicPr>
            <p:blipFill rotWithShape="1">
              <a:blip r:embed="rId3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7811" r="38426" b="72923"/>
              <a:stretch/>
            </p:blipFill>
            <p:spPr bwMode="auto">
              <a:xfrm>
                <a:off x="1153058" y="5119643"/>
                <a:ext cx="216000" cy="26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2" name="Picture 9"/>
              <p:cNvPicPr>
                <a:picLocks noChangeAspect="1" noChangeArrowheads="1"/>
              </p:cNvPicPr>
              <p:nvPr/>
            </p:nvPicPr>
            <p:blipFill rotWithShape="1">
              <a:blip r:embed="rId3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7811" r="38426" b="72923"/>
              <a:stretch/>
            </p:blipFill>
            <p:spPr bwMode="auto">
              <a:xfrm>
                <a:off x="689393" y="5125125"/>
                <a:ext cx="216000" cy="26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3" name="Straight Connector 7"/>
              <p:cNvCxnSpPr/>
              <p:nvPr/>
            </p:nvCxnSpPr>
            <p:spPr>
              <a:xfrm flipH="1" flipV="1">
                <a:off x="663866" y="5119643"/>
                <a:ext cx="1281943" cy="2741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254" name="Picture 4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09" y="4645036"/>
              <a:ext cx="980076" cy="62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5" name="AutoShape 18"/>
            <p:cNvCxnSpPr>
              <a:cxnSpLocks noChangeShapeType="1"/>
              <a:stCxn id="260" idx="2"/>
              <a:endCxn id="261" idx="0"/>
            </p:cNvCxnSpPr>
            <p:nvPr/>
          </p:nvCxnSpPr>
          <p:spPr bwMode="gray">
            <a:xfrm>
              <a:off x="920238" y="2290320"/>
              <a:ext cx="0" cy="210229"/>
            </a:xfrm>
            <a:prstGeom prst="straightConnector1">
              <a:avLst/>
            </a:prstGeom>
            <a:noFill/>
            <a:ln w="19050">
              <a:solidFill>
                <a:srgbClr val="A4A4A4"/>
              </a:solidFill>
              <a:round/>
              <a:headEnd/>
              <a:tailEnd/>
            </a:ln>
            <a:effectLst/>
          </p:spPr>
        </p:cxnSp>
        <p:sp>
          <p:nvSpPr>
            <p:cNvPr id="256" name="AutoShape 19" descr="Verlauf_weiss_grau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452653" y="3073394"/>
              <a:ext cx="1176273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Device-2-Device</a:t>
              </a:r>
            </a:p>
          </p:txBody>
        </p:sp>
        <p:cxnSp>
          <p:nvCxnSpPr>
            <p:cNvPr id="257" name="AutoShape 20"/>
            <p:cNvCxnSpPr>
              <a:cxnSpLocks noChangeShapeType="1"/>
              <a:endCxn id="256" idx="1"/>
            </p:cNvCxnSpPr>
            <p:nvPr/>
          </p:nvCxnSpPr>
          <p:spPr bwMode="gray">
            <a:xfrm rot="16200000" flipH="1">
              <a:off x="190029" y="2982435"/>
              <a:ext cx="382991" cy="142259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258" name="AutoShape 21" descr="Verlauf_weiss_grau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56155" y="4309901"/>
              <a:ext cx="1176273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Color Barcodes</a:t>
              </a:r>
            </a:p>
          </p:txBody>
        </p:sp>
        <p:cxnSp>
          <p:nvCxnSpPr>
            <p:cNvPr id="259" name="AutoShape 24"/>
            <p:cNvCxnSpPr>
              <a:cxnSpLocks noChangeShapeType="1"/>
              <a:endCxn id="258" idx="1"/>
            </p:cNvCxnSpPr>
            <p:nvPr/>
          </p:nvCxnSpPr>
          <p:spPr bwMode="gray">
            <a:xfrm rot="16200000" flipH="1">
              <a:off x="-494500" y="3530913"/>
              <a:ext cx="1755549" cy="145760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260" name="AutoShap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79512" y="1844823"/>
              <a:ext cx="1481451" cy="445497"/>
            </a:xfrm>
            <a:prstGeom prst="rect">
              <a:avLst/>
            </a:prstGeom>
            <a:solidFill>
              <a:srgbClr val="E20074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Screen-2-Camera</a:t>
              </a:r>
            </a:p>
          </p:txBody>
        </p:sp>
        <p:sp>
          <p:nvSpPr>
            <p:cNvPr id="261" name="AutoShap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79512" y="2500549"/>
              <a:ext cx="1481451" cy="343334"/>
            </a:xfrm>
            <a:prstGeom prst="rect">
              <a:avLst/>
            </a:prstGeom>
            <a:solidFill>
              <a:srgbClr val="D0D0D0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36000" tIns="72000" rIns="36000" bIns="72000" anchor="ctr"/>
            <a:lstStyle/>
            <a:p>
              <a:pPr algn="ctr"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de-DE" sz="1400" dirty="0" smtClean="0">
                  <a:solidFill>
                    <a:srgbClr val="4B4B4B"/>
                  </a:solidFill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In- &amp; Outdoor (&lt; 1 m)</a:t>
              </a:r>
              <a:endParaRPr lang="de-DE" sz="1400" dirty="0">
                <a:solidFill>
                  <a:srgbClr val="4B4B4B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endParaRPr>
            </a:p>
          </p:txBody>
        </p:sp>
        <p:grpSp>
          <p:nvGrpSpPr>
            <p:cNvPr id="262" name="Group 12"/>
            <p:cNvGrpSpPr>
              <a:grpSpLocks noChangeAspect="1"/>
            </p:cNvGrpSpPr>
            <p:nvPr/>
          </p:nvGrpSpPr>
          <p:grpSpPr>
            <a:xfrm>
              <a:off x="570479" y="3500656"/>
              <a:ext cx="948129" cy="538249"/>
              <a:chOff x="5185124" y="3729129"/>
              <a:chExt cx="1218724" cy="691864"/>
            </a:xfrm>
          </p:grpSpPr>
          <p:pic>
            <p:nvPicPr>
              <p:cNvPr id="263" name="Grafik 70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848" y="379056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264" name="Isosceles Triangle 79"/>
              <p:cNvSpPr/>
              <p:nvPr/>
            </p:nvSpPr>
            <p:spPr bwMode="gray">
              <a:xfrm rot="16200000" flipH="1">
                <a:off x="5308548" y="3758282"/>
                <a:ext cx="691864" cy="633557"/>
              </a:xfrm>
              <a:prstGeom prst="triangle">
                <a:avLst/>
              </a:prstGeom>
              <a:gradFill>
                <a:gsLst>
                  <a:gs pos="0">
                    <a:srgbClr val="FFD329">
                      <a:lumMod val="75000"/>
                    </a:srgbClr>
                  </a:gs>
                  <a:gs pos="50000">
                    <a:srgbClr val="FFD329">
                      <a:lumMod val="60000"/>
                      <a:lumOff val="40000"/>
                      <a:alpha val="50000"/>
                    </a:srgbClr>
                  </a:gs>
                  <a:gs pos="100000">
                    <a:srgbClr val="FFD329">
                      <a:lumMod val="40000"/>
                      <a:lumOff val="60000"/>
                      <a:alpha val="25000"/>
                    </a:srgbClr>
                  </a:gs>
                </a:gsLst>
                <a:lin ang="5400000" scaled="0"/>
              </a:gra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marL="0" marR="0" lvl="0" indent="3175" algn="ctr" defTabSz="457293" eaLnBrk="1" fontAlgn="auto" latinLnBrk="0" hangingPunct="1">
                  <a:lnSpc>
                    <a:spcPct val="104000"/>
                  </a:lnSpc>
                  <a:spcBef>
                    <a:spcPct val="25000"/>
                  </a:spcBef>
                  <a:spcAft>
                    <a:spcPts val="0"/>
                  </a:spcAft>
                  <a:buClr>
                    <a:srgbClr val="E20074"/>
                  </a:buClr>
                  <a:buSzPct val="75000"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Tele-GroteskNor"/>
                  <a:ea typeface="+mn-ea"/>
                  <a:cs typeface="Arial" charset="0"/>
                </a:endParaRPr>
              </a:p>
            </p:txBody>
          </p:sp>
          <p:pic>
            <p:nvPicPr>
              <p:cNvPr id="265" name="Picture 9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5124" y="3789887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266" name="AutoShap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7413607" y="1844824"/>
              <a:ext cx="1481451" cy="445497"/>
            </a:xfrm>
            <a:prstGeom prst="rect">
              <a:avLst/>
            </a:prstGeom>
            <a:solidFill>
              <a:srgbClr val="E20074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Other</a:t>
              </a:r>
            </a:p>
          </p:txBody>
        </p:sp>
        <p:cxnSp>
          <p:nvCxnSpPr>
            <p:cNvPr id="267" name="AutoShape 39"/>
            <p:cNvCxnSpPr>
              <a:cxnSpLocks noChangeShapeType="1"/>
              <a:stCxn id="281" idx="2"/>
              <a:endCxn id="266" idx="0"/>
            </p:cNvCxnSpPr>
            <p:nvPr/>
          </p:nvCxnSpPr>
          <p:spPr bwMode="gray">
            <a:xfrm rot="16200000" flipH="1">
              <a:off x="6206938" y="-102571"/>
              <a:ext cx="304738" cy="359005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cxnSp>
          <p:nvCxnSpPr>
            <p:cNvPr id="268" name="AutoShape 29"/>
            <p:cNvCxnSpPr>
              <a:cxnSpLocks noChangeShapeType="1"/>
              <a:stCxn id="266" idx="2"/>
              <a:endCxn id="276" idx="0"/>
            </p:cNvCxnSpPr>
            <p:nvPr/>
          </p:nvCxnSpPr>
          <p:spPr bwMode="gray">
            <a:xfrm>
              <a:off x="8154333" y="2290321"/>
              <a:ext cx="0" cy="210228"/>
            </a:xfrm>
            <a:prstGeom prst="straightConnector1">
              <a:avLst/>
            </a:prstGeom>
            <a:noFill/>
            <a:ln w="19050">
              <a:solidFill>
                <a:srgbClr val="A4A4A4"/>
              </a:solidFill>
              <a:round/>
              <a:headEnd/>
              <a:tailEnd/>
            </a:ln>
            <a:effectLst/>
          </p:spPr>
        </p:cxnSp>
        <p:cxnSp>
          <p:nvCxnSpPr>
            <p:cNvPr id="269" name="AutoShape 31"/>
            <p:cNvCxnSpPr>
              <a:cxnSpLocks noChangeShapeType="1"/>
              <a:endCxn id="283" idx="1"/>
            </p:cNvCxnSpPr>
            <p:nvPr/>
          </p:nvCxnSpPr>
          <p:spPr bwMode="gray">
            <a:xfrm rot="16200000" flipH="1">
              <a:off x="1120715" y="3961672"/>
              <a:ext cx="2265571" cy="145765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270" name="AutoShape 30" descr="Verlauf_weiss_grau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7670967" y="4309902"/>
              <a:ext cx="1176273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Submarine Communication</a:t>
              </a:r>
            </a:p>
          </p:txBody>
        </p:sp>
        <p:grpSp>
          <p:nvGrpSpPr>
            <p:cNvPr id="271" name="Group 24"/>
            <p:cNvGrpSpPr/>
            <p:nvPr/>
          </p:nvGrpSpPr>
          <p:grpSpPr>
            <a:xfrm>
              <a:off x="2460287" y="5355784"/>
              <a:ext cx="937325" cy="593496"/>
              <a:chOff x="9660488" y="3682275"/>
              <a:chExt cx="1138872" cy="721112"/>
            </a:xfrm>
          </p:grpSpPr>
          <p:pic>
            <p:nvPicPr>
              <p:cNvPr id="272" name="Picture 28"/>
              <p:cNvPicPr>
                <a:picLocks noChangeAspect="1" noChangeArrowheads="1"/>
              </p:cNvPicPr>
              <p:nvPr/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5018">
                <a:off x="9660488" y="3682275"/>
                <a:ext cx="1138872" cy="721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3" name="Grafik 80"/>
              <p:cNvPicPr>
                <a:picLocks noChangeAspect="1"/>
              </p:cNvPicPr>
              <p:nvPr/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FFD32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189" y="3808831"/>
                <a:ext cx="468000" cy="468000"/>
              </a:xfrm>
              <a:prstGeom prst="rect">
                <a:avLst/>
              </a:prstGeom>
              <a:noFill/>
              <a:effectLst>
                <a:outerShdw blurRad="76200" dist="38100" dir="18900000" sy="23000" kx="-1200000" algn="bl" rotWithShape="0">
                  <a:prstClr val="black">
                    <a:alpha val="50000"/>
                  </a:prstClr>
                </a:outerShdw>
              </a:effectLst>
            </p:spPr>
          </p:pic>
        </p:grpSp>
        <p:sp>
          <p:nvSpPr>
            <p:cNvPr id="274" name="AutoShape 30" descr="Verlauf_weiss_grau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7670965" y="3073394"/>
              <a:ext cx="1176273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Airborne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 Communication</a:t>
              </a:r>
            </a:p>
          </p:txBody>
        </p:sp>
        <p:cxnSp>
          <p:nvCxnSpPr>
            <p:cNvPr id="275" name="AutoShape 31"/>
            <p:cNvCxnSpPr>
              <a:cxnSpLocks noChangeShapeType="1"/>
              <a:endCxn id="274" idx="1"/>
            </p:cNvCxnSpPr>
            <p:nvPr/>
          </p:nvCxnSpPr>
          <p:spPr bwMode="gray">
            <a:xfrm rot="16200000" flipH="1">
              <a:off x="7335424" y="2909522"/>
              <a:ext cx="525313" cy="145764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276" name="AutoShap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7413607" y="2500549"/>
              <a:ext cx="1481451" cy="343334"/>
            </a:xfrm>
            <a:prstGeom prst="rect">
              <a:avLst/>
            </a:prstGeom>
            <a:solidFill>
              <a:srgbClr val="D0D0D0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algn="ctr"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de-DE" sz="1400" dirty="0" smtClean="0">
                  <a:solidFill>
                    <a:srgbClr val="4B4B4B"/>
                  </a:solidFill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Outdoor (&gt; 500 m)</a:t>
              </a:r>
              <a:endParaRPr lang="de-DE" sz="1400" dirty="0">
                <a:solidFill>
                  <a:srgbClr val="4B4B4B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77" name="AutoShap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5595760" y="2500549"/>
              <a:ext cx="1481451" cy="343334"/>
            </a:xfrm>
            <a:prstGeom prst="rect">
              <a:avLst/>
            </a:prstGeom>
            <a:solidFill>
              <a:srgbClr val="D0D0D0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algn="ctr"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de-DE" sz="1400" dirty="0" smtClean="0">
                  <a:solidFill>
                    <a:srgbClr val="4B4B4B"/>
                  </a:solidFill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Outdoor (&lt; 500 m)</a:t>
              </a:r>
              <a:endParaRPr lang="de-DE" sz="1400" dirty="0">
                <a:solidFill>
                  <a:srgbClr val="4B4B4B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endParaRPr>
            </a:p>
          </p:txBody>
        </p:sp>
        <p:pic>
          <p:nvPicPr>
            <p:cNvPr id="278" name="Picture 32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4665" y="3473584"/>
              <a:ext cx="888871" cy="59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9" name="Picture 34"/>
            <p:cNvPicPr>
              <a:picLocks noChangeAspect="1" noChangeArrowheads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18"/>
            <a:stretch/>
          </p:blipFill>
          <p:spPr bwMode="auto">
            <a:xfrm>
              <a:off x="7814666" y="4699765"/>
              <a:ext cx="888871" cy="55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AutoShape 4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2024801" y="2500549"/>
              <a:ext cx="1481918" cy="343334"/>
            </a:xfrm>
            <a:prstGeom prst="rect">
              <a:avLst/>
            </a:prstGeom>
            <a:solidFill>
              <a:srgbClr val="D0D0D0"/>
            </a:solidFill>
            <a:ln w="57150" algn="ctr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de-DE" sz="1400" dirty="0" err="1" smtClean="0">
                  <a:solidFill>
                    <a:srgbClr val="4B4B4B"/>
                  </a:solidFill>
                  <a:latin typeface="Tele-GroteskFet" pitchFamily="2" charset="0"/>
                  <a:ea typeface="+mn-ea"/>
                  <a:cs typeface="Times New Roman" pitchFamily="18" charset="0"/>
                </a:rPr>
                <a:t>Indoor</a:t>
              </a:r>
              <a:r>
                <a:rPr lang="de-DE" sz="1400" dirty="0" smtClean="0">
                  <a:solidFill>
                    <a:srgbClr val="4B4B4B"/>
                  </a:solidFill>
                  <a:latin typeface="Tele-GroteskFet" pitchFamily="2" charset="0"/>
                  <a:ea typeface="+mn-ea"/>
                  <a:cs typeface="Times New Roman" pitchFamily="18" charset="0"/>
                </a:rPr>
                <a:t> (&lt; 10 m)</a:t>
              </a:r>
            </a:p>
          </p:txBody>
        </p:sp>
        <p:sp>
          <p:nvSpPr>
            <p:cNvPr id="281" name="AutoShap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1907704" y="980728"/>
              <a:ext cx="5313153" cy="559358"/>
            </a:xfrm>
            <a:prstGeom prst="rect">
              <a:avLst/>
            </a:prstGeom>
            <a:solidFill>
              <a:srgbClr val="E20074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MS PGothic" pitchFamily="34" charset="-128"/>
                  <a:cs typeface="Tele-GroteskNor" pitchFamily="2" charset="0"/>
                </a:rPr>
                <a:t>Visible Light /Optical Wireless Communications</a:t>
              </a:r>
            </a:p>
          </p:txBody>
        </p:sp>
        <p:sp>
          <p:nvSpPr>
            <p:cNvPr id="282" name="AutoShape 4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3727448" y="2500549"/>
              <a:ext cx="1481919" cy="343334"/>
            </a:xfrm>
            <a:prstGeom prst="rect">
              <a:avLst/>
            </a:prstGeom>
            <a:solidFill>
              <a:srgbClr val="D0D0D0"/>
            </a:solidFill>
            <a:ln w="57150" algn="ctr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de-DE" sz="1400" dirty="0" smtClean="0">
                  <a:solidFill>
                    <a:srgbClr val="4B4B4B"/>
                  </a:solidFill>
                  <a:latin typeface="Tele-GroteskFet" pitchFamily="2" charset="0"/>
                  <a:ea typeface="+mn-ea"/>
                  <a:cs typeface="Times New Roman" pitchFamily="18" charset="0"/>
                </a:rPr>
                <a:t>Outdoor (&lt; 20 m)</a:t>
              </a:r>
            </a:p>
          </p:txBody>
        </p:sp>
        <p:sp>
          <p:nvSpPr>
            <p:cNvPr id="283" name="AutoShape 30" descr="Verlauf_weiss_grau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2326381" y="4995674"/>
              <a:ext cx="1176273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Indoor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Localisation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84" name="AutoShape 6"/>
            <p:cNvCxnSpPr>
              <a:cxnSpLocks noChangeShapeType="1"/>
              <a:stCxn id="234" idx="2"/>
              <a:endCxn id="282" idx="0"/>
            </p:cNvCxnSpPr>
            <p:nvPr/>
          </p:nvCxnSpPr>
          <p:spPr bwMode="gray">
            <a:xfrm rot="16200000" flipH="1">
              <a:off x="3945070" y="1977211"/>
              <a:ext cx="210228" cy="83644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A4A4A4"/>
              </a:solidFill>
              <a:round/>
              <a:headEnd/>
              <a:tailEnd/>
            </a:ln>
            <a:effectLst/>
          </p:spPr>
        </p:cxnSp>
        <p:pic>
          <p:nvPicPr>
            <p:cNvPr id="285" name="Picture 132"/>
            <p:cNvPicPr>
              <a:picLocks noChangeAspect="1" noChangeArrowheads="1"/>
            </p:cNvPicPr>
            <p:nvPr/>
          </p:nvPicPr>
          <p:blipFill>
            <a:blip r:embed="rId40">
              <a:lum bright="24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589997" y="3648405"/>
              <a:ext cx="561023" cy="473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" name="Isosceles Triangle 134"/>
            <p:cNvSpPr/>
            <p:nvPr/>
          </p:nvSpPr>
          <p:spPr bwMode="gray">
            <a:xfrm rot="17272317">
              <a:off x="6388092" y="3433139"/>
              <a:ext cx="152046" cy="814901"/>
            </a:xfrm>
            <a:prstGeom prst="triangle">
              <a:avLst/>
            </a:prstGeom>
            <a:gradFill>
              <a:gsLst>
                <a:gs pos="0">
                  <a:srgbClr val="FFD329">
                    <a:lumMod val="75000"/>
                  </a:srgbClr>
                </a:gs>
                <a:gs pos="50000">
                  <a:srgbClr val="FFD329">
                    <a:lumMod val="60000"/>
                    <a:lumOff val="40000"/>
                    <a:alpha val="50000"/>
                  </a:srgbClr>
                </a:gs>
                <a:gs pos="100000">
                  <a:srgbClr val="FFD329">
                    <a:lumMod val="40000"/>
                    <a:lumOff val="60000"/>
                    <a:alpha val="20000"/>
                  </a:srgbClr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  <p:sp>
          <p:nvSpPr>
            <p:cNvPr id="287" name="Rounded Rectangle 6"/>
            <p:cNvSpPr/>
            <p:nvPr/>
          </p:nvSpPr>
          <p:spPr bwMode="gray">
            <a:xfrm>
              <a:off x="6038384" y="3699796"/>
              <a:ext cx="53401" cy="37628"/>
            </a:xfrm>
            <a:prstGeom prst="roundRect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  <p:sp>
          <p:nvSpPr>
            <p:cNvPr id="288" name="Rounded Rectangle 138"/>
            <p:cNvSpPr/>
            <p:nvPr/>
          </p:nvSpPr>
          <p:spPr bwMode="gray">
            <a:xfrm>
              <a:off x="6856366" y="3938008"/>
              <a:ext cx="53401" cy="37628"/>
            </a:xfrm>
            <a:prstGeom prst="roundRect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  <p:sp>
          <p:nvSpPr>
            <p:cNvPr id="289" name="Isosceles Triangle 139"/>
            <p:cNvSpPr/>
            <p:nvPr/>
          </p:nvSpPr>
          <p:spPr bwMode="gray">
            <a:xfrm rot="4865741">
              <a:off x="6290614" y="4584352"/>
              <a:ext cx="152046" cy="917339"/>
            </a:xfrm>
            <a:prstGeom prst="triangle">
              <a:avLst/>
            </a:prstGeom>
            <a:gradFill>
              <a:gsLst>
                <a:gs pos="0">
                  <a:srgbClr val="FFD329">
                    <a:lumMod val="75000"/>
                  </a:srgbClr>
                </a:gs>
                <a:gs pos="50000">
                  <a:srgbClr val="FFD329">
                    <a:lumMod val="60000"/>
                    <a:lumOff val="40000"/>
                    <a:alpha val="50000"/>
                  </a:srgbClr>
                </a:gs>
                <a:gs pos="100000">
                  <a:srgbClr val="FFD329">
                    <a:lumMod val="40000"/>
                    <a:lumOff val="60000"/>
                    <a:alpha val="20000"/>
                  </a:srgbClr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  <p:pic>
          <p:nvPicPr>
            <p:cNvPr id="290" name="Picture 140" descr="Antenne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633" y="4776667"/>
              <a:ext cx="190758" cy="508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1" name="Straight Connector 141"/>
            <p:cNvCxnSpPr/>
            <p:nvPr/>
          </p:nvCxnSpPr>
          <p:spPr>
            <a:xfrm flipH="1" flipV="1">
              <a:off x="5913947" y="5227335"/>
              <a:ext cx="888871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92" name="Picture 142"/>
            <p:cNvPicPr>
              <a:picLocks noChangeAspect="1"/>
            </p:cNvPicPr>
            <p:nvPr/>
          </p:nvPicPr>
          <p:blipFill rotWithShape="1">
            <a:blip r:embed="rId4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4B4B4B">
                  <a:lumMod val="75000"/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5" t="20082" r="77169" b="70786"/>
            <a:stretch/>
          </p:blipFill>
          <p:spPr bwMode="auto">
            <a:xfrm>
              <a:off x="5897647" y="4948927"/>
              <a:ext cx="334874" cy="28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3" name="Rounded Rectangle 143"/>
            <p:cNvSpPr/>
            <p:nvPr/>
          </p:nvSpPr>
          <p:spPr bwMode="gray">
            <a:xfrm>
              <a:off x="6790227" y="4965030"/>
              <a:ext cx="53401" cy="37628"/>
            </a:xfrm>
            <a:prstGeom prst="roundRect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  <p:sp>
          <p:nvSpPr>
            <p:cNvPr id="294" name="Rounded Rectangle 144"/>
            <p:cNvSpPr/>
            <p:nvPr/>
          </p:nvSpPr>
          <p:spPr bwMode="gray">
            <a:xfrm>
              <a:off x="6030525" y="5084925"/>
              <a:ext cx="53401" cy="37628"/>
            </a:xfrm>
            <a:prstGeom prst="roundRect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Visible Light Communication </a:t>
            </a:r>
            <a:r>
              <a:rPr lang="en-US" dirty="0" smtClean="0"/>
              <a:t>(Illumination)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0" y="1981200"/>
            <a:ext cx="3886200" cy="4208463"/>
          </a:xfrm>
          <a:ln/>
        </p:spPr>
        <p:txBody>
          <a:bodyPr/>
          <a:lstStyle/>
          <a:p>
            <a:r>
              <a:rPr lang="en-US" dirty="0" smtClean="0"/>
              <a:t>Indoor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Distance: &lt; 10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Office lighting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Plane cabins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err="1" smtClean="0"/>
              <a:t>Localisation</a:t>
            </a:r>
            <a:endParaRPr lang="en-US" b="0" dirty="0"/>
          </a:p>
          <a:p>
            <a:pPr marL="0" indent="0"/>
            <a:r>
              <a:rPr lang="en-US" dirty="0" smtClean="0"/>
              <a:t>Outdoor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Distance: &lt; 20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Streetlight-to-device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Vehicle-to-vehicle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83568" y="1924468"/>
            <a:ext cx="3266109" cy="4104456"/>
            <a:chOff x="683568" y="1924468"/>
            <a:chExt cx="3266109" cy="4104456"/>
          </a:xfrm>
        </p:grpSpPr>
        <p:cxnSp>
          <p:nvCxnSpPr>
            <p:cNvPr id="8" name="AutoShape 6"/>
            <p:cNvCxnSpPr>
              <a:cxnSpLocks noChangeShapeType="1"/>
              <a:stCxn id="30" idx="2"/>
              <a:endCxn id="53" idx="0"/>
            </p:cNvCxnSpPr>
            <p:nvPr/>
          </p:nvCxnSpPr>
          <p:spPr bwMode="gray">
            <a:xfrm rot="5400000">
              <a:off x="1752513" y="2041979"/>
              <a:ext cx="210228" cy="86620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A4A4A4"/>
              </a:solidFill>
              <a:round/>
              <a:headEnd/>
              <a:tailEnd/>
            </a:ln>
            <a:effectLst/>
          </p:spPr>
        </p:cxn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1215763" y="3361062"/>
              <a:ext cx="740726" cy="540942"/>
              <a:chOff x="622420" y="3532604"/>
              <a:chExt cx="1294292" cy="945200"/>
            </a:xfrm>
          </p:grpSpPr>
          <p:pic>
            <p:nvPicPr>
              <p:cNvPr id="10" name="Bild 8"/>
              <p:cNvPicPr>
                <a:picLocks noChangeAspect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059" t="7640" r="5059" b="7640"/>
              <a:stretch/>
            </p:blipFill>
            <p:spPr>
              <a:xfrm>
                <a:off x="622420" y="3532604"/>
                <a:ext cx="1294292" cy="941349"/>
              </a:xfrm>
              <a:prstGeom prst="rect">
                <a:avLst/>
              </a:prstGeom>
            </p:spPr>
          </p:pic>
          <p:sp>
            <p:nvSpPr>
              <p:cNvPr id="11" name="Isosceles Triangle 104"/>
              <p:cNvSpPr/>
              <p:nvPr/>
            </p:nvSpPr>
            <p:spPr bwMode="gray">
              <a:xfrm>
                <a:off x="799495" y="3611050"/>
                <a:ext cx="1079160" cy="866754"/>
              </a:xfrm>
              <a:custGeom>
                <a:avLst/>
                <a:gdLst>
                  <a:gd name="connsiteX0" fmla="*/ 0 w 796527"/>
                  <a:gd name="connsiteY0" fmla="*/ 865113 h 865113"/>
                  <a:gd name="connsiteX1" fmla="*/ 398264 w 796527"/>
                  <a:gd name="connsiteY1" fmla="*/ 0 h 865113"/>
                  <a:gd name="connsiteX2" fmla="*/ 796527 w 796527"/>
                  <a:gd name="connsiteY2" fmla="*/ 865113 h 865113"/>
                  <a:gd name="connsiteX3" fmla="*/ 0 w 796527"/>
                  <a:gd name="connsiteY3" fmla="*/ 865113 h 865113"/>
                  <a:gd name="connsiteX0" fmla="*/ 0 w 796527"/>
                  <a:gd name="connsiteY0" fmla="*/ 865113 h 865113"/>
                  <a:gd name="connsiteX1" fmla="*/ 398264 w 796527"/>
                  <a:gd name="connsiteY1" fmla="*/ 0 h 865113"/>
                  <a:gd name="connsiteX2" fmla="*/ 462793 w 796527"/>
                  <a:gd name="connsiteY2" fmla="*/ 121385 h 865113"/>
                  <a:gd name="connsiteX3" fmla="*/ 796527 w 796527"/>
                  <a:gd name="connsiteY3" fmla="*/ 865113 h 865113"/>
                  <a:gd name="connsiteX4" fmla="*/ 0 w 796527"/>
                  <a:gd name="connsiteY4" fmla="*/ 865113 h 865113"/>
                  <a:gd name="connsiteX0" fmla="*/ 0 w 796527"/>
                  <a:gd name="connsiteY0" fmla="*/ 841837 h 841837"/>
                  <a:gd name="connsiteX1" fmla="*/ 172158 w 796527"/>
                  <a:gd name="connsiteY1" fmla="*/ 0 h 841837"/>
                  <a:gd name="connsiteX2" fmla="*/ 462793 w 796527"/>
                  <a:gd name="connsiteY2" fmla="*/ 98109 h 841837"/>
                  <a:gd name="connsiteX3" fmla="*/ 796527 w 796527"/>
                  <a:gd name="connsiteY3" fmla="*/ 841837 h 841837"/>
                  <a:gd name="connsiteX4" fmla="*/ 0 w 796527"/>
                  <a:gd name="connsiteY4" fmla="*/ 841837 h 841837"/>
                  <a:gd name="connsiteX0" fmla="*/ 0 w 796527"/>
                  <a:gd name="connsiteY0" fmla="*/ 841837 h 841837"/>
                  <a:gd name="connsiteX1" fmla="*/ 172158 w 796527"/>
                  <a:gd name="connsiteY1" fmla="*/ 0 h 841837"/>
                  <a:gd name="connsiteX2" fmla="*/ 668949 w 796527"/>
                  <a:gd name="connsiteY2" fmla="*/ 38258 h 841837"/>
                  <a:gd name="connsiteX3" fmla="*/ 796527 w 796527"/>
                  <a:gd name="connsiteY3" fmla="*/ 841837 h 841837"/>
                  <a:gd name="connsiteX4" fmla="*/ 0 w 796527"/>
                  <a:gd name="connsiteY4" fmla="*/ 841837 h 841837"/>
                  <a:gd name="connsiteX0" fmla="*/ 0 w 796527"/>
                  <a:gd name="connsiteY0" fmla="*/ 841837 h 841837"/>
                  <a:gd name="connsiteX1" fmla="*/ 172158 w 796527"/>
                  <a:gd name="connsiteY1" fmla="*/ 0 h 841837"/>
                  <a:gd name="connsiteX2" fmla="*/ 668949 w 796527"/>
                  <a:gd name="connsiteY2" fmla="*/ 38258 h 841837"/>
                  <a:gd name="connsiteX3" fmla="*/ 489394 w 796527"/>
                  <a:gd name="connsiteY3" fmla="*/ 28282 h 841837"/>
                  <a:gd name="connsiteX4" fmla="*/ 796527 w 796527"/>
                  <a:gd name="connsiteY4" fmla="*/ 841837 h 841837"/>
                  <a:gd name="connsiteX5" fmla="*/ 0 w 796527"/>
                  <a:gd name="connsiteY5" fmla="*/ 841837 h 841837"/>
                  <a:gd name="connsiteX0" fmla="*/ 0 w 796527"/>
                  <a:gd name="connsiteY0" fmla="*/ 841837 h 841837"/>
                  <a:gd name="connsiteX1" fmla="*/ 172158 w 796527"/>
                  <a:gd name="connsiteY1" fmla="*/ 0 h 841837"/>
                  <a:gd name="connsiteX2" fmla="*/ 668949 w 796527"/>
                  <a:gd name="connsiteY2" fmla="*/ 38258 h 841837"/>
                  <a:gd name="connsiteX3" fmla="*/ 688899 w 796527"/>
                  <a:gd name="connsiteY3" fmla="*/ 108084 h 841837"/>
                  <a:gd name="connsiteX4" fmla="*/ 796527 w 796527"/>
                  <a:gd name="connsiteY4" fmla="*/ 841837 h 841837"/>
                  <a:gd name="connsiteX5" fmla="*/ 0 w 796527"/>
                  <a:gd name="connsiteY5" fmla="*/ 841837 h 841837"/>
                  <a:gd name="connsiteX0" fmla="*/ 0 w 796527"/>
                  <a:gd name="connsiteY0" fmla="*/ 870080 h 870080"/>
                  <a:gd name="connsiteX1" fmla="*/ 172158 w 796527"/>
                  <a:gd name="connsiteY1" fmla="*/ 28243 h 870080"/>
                  <a:gd name="connsiteX2" fmla="*/ 426217 w 796527"/>
                  <a:gd name="connsiteY2" fmla="*/ 0 h 870080"/>
                  <a:gd name="connsiteX3" fmla="*/ 688899 w 796527"/>
                  <a:gd name="connsiteY3" fmla="*/ 136327 h 870080"/>
                  <a:gd name="connsiteX4" fmla="*/ 796527 w 796527"/>
                  <a:gd name="connsiteY4" fmla="*/ 870080 h 870080"/>
                  <a:gd name="connsiteX5" fmla="*/ 0 w 796527"/>
                  <a:gd name="connsiteY5" fmla="*/ 870080 h 870080"/>
                  <a:gd name="connsiteX0" fmla="*/ 0 w 796527"/>
                  <a:gd name="connsiteY0" fmla="*/ 870080 h 870080"/>
                  <a:gd name="connsiteX1" fmla="*/ 172158 w 796527"/>
                  <a:gd name="connsiteY1" fmla="*/ 28243 h 870080"/>
                  <a:gd name="connsiteX2" fmla="*/ 426217 w 796527"/>
                  <a:gd name="connsiteY2" fmla="*/ 0 h 870080"/>
                  <a:gd name="connsiteX3" fmla="*/ 672274 w 796527"/>
                  <a:gd name="connsiteY3" fmla="*/ 69825 h 870080"/>
                  <a:gd name="connsiteX4" fmla="*/ 796527 w 796527"/>
                  <a:gd name="connsiteY4" fmla="*/ 870080 h 870080"/>
                  <a:gd name="connsiteX5" fmla="*/ 0 w 796527"/>
                  <a:gd name="connsiteY5" fmla="*/ 870080 h 870080"/>
                  <a:gd name="connsiteX0" fmla="*/ 0 w 966107"/>
                  <a:gd name="connsiteY0" fmla="*/ 863430 h 870080"/>
                  <a:gd name="connsiteX1" fmla="*/ 341738 w 966107"/>
                  <a:gd name="connsiteY1" fmla="*/ 28243 h 870080"/>
                  <a:gd name="connsiteX2" fmla="*/ 595797 w 966107"/>
                  <a:gd name="connsiteY2" fmla="*/ 0 h 870080"/>
                  <a:gd name="connsiteX3" fmla="*/ 841854 w 966107"/>
                  <a:gd name="connsiteY3" fmla="*/ 69825 h 870080"/>
                  <a:gd name="connsiteX4" fmla="*/ 966107 w 966107"/>
                  <a:gd name="connsiteY4" fmla="*/ 870080 h 870080"/>
                  <a:gd name="connsiteX5" fmla="*/ 0 w 966107"/>
                  <a:gd name="connsiteY5" fmla="*/ 863430 h 870080"/>
                  <a:gd name="connsiteX0" fmla="*/ 0 w 1032608"/>
                  <a:gd name="connsiteY0" fmla="*/ 863430 h 866754"/>
                  <a:gd name="connsiteX1" fmla="*/ 341738 w 1032608"/>
                  <a:gd name="connsiteY1" fmla="*/ 28243 h 866754"/>
                  <a:gd name="connsiteX2" fmla="*/ 595797 w 1032608"/>
                  <a:gd name="connsiteY2" fmla="*/ 0 h 866754"/>
                  <a:gd name="connsiteX3" fmla="*/ 841854 w 1032608"/>
                  <a:gd name="connsiteY3" fmla="*/ 69825 h 866754"/>
                  <a:gd name="connsiteX4" fmla="*/ 1032608 w 1032608"/>
                  <a:gd name="connsiteY4" fmla="*/ 866754 h 866754"/>
                  <a:gd name="connsiteX5" fmla="*/ 0 w 1032608"/>
                  <a:gd name="connsiteY5" fmla="*/ 863430 h 866754"/>
                  <a:gd name="connsiteX0" fmla="*/ 0 w 1079160"/>
                  <a:gd name="connsiteY0" fmla="*/ 863430 h 866754"/>
                  <a:gd name="connsiteX1" fmla="*/ 341738 w 1079160"/>
                  <a:gd name="connsiteY1" fmla="*/ 28243 h 866754"/>
                  <a:gd name="connsiteX2" fmla="*/ 595797 w 1079160"/>
                  <a:gd name="connsiteY2" fmla="*/ 0 h 866754"/>
                  <a:gd name="connsiteX3" fmla="*/ 841854 w 1079160"/>
                  <a:gd name="connsiteY3" fmla="*/ 69825 h 866754"/>
                  <a:gd name="connsiteX4" fmla="*/ 1079160 w 1079160"/>
                  <a:gd name="connsiteY4" fmla="*/ 866754 h 866754"/>
                  <a:gd name="connsiteX5" fmla="*/ 0 w 1079160"/>
                  <a:gd name="connsiteY5" fmla="*/ 863430 h 866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9160" h="866754">
                    <a:moveTo>
                      <a:pt x="0" y="863430"/>
                    </a:moveTo>
                    <a:lnTo>
                      <a:pt x="341738" y="28243"/>
                    </a:lnTo>
                    <a:lnTo>
                      <a:pt x="595797" y="0"/>
                    </a:lnTo>
                    <a:lnTo>
                      <a:pt x="841854" y="69825"/>
                    </a:lnTo>
                    <a:lnTo>
                      <a:pt x="1079160" y="866754"/>
                    </a:lnTo>
                    <a:lnTo>
                      <a:pt x="0" y="863430"/>
                    </a:lnTo>
                    <a:close/>
                  </a:path>
                </a:pathLst>
              </a:custGeom>
              <a:gradFill>
                <a:gsLst>
                  <a:gs pos="0">
                    <a:srgbClr val="FFD329">
                      <a:lumMod val="75000"/>
                    </a:srgbClr>
                  </a:gs>
                  <a:gs pos="50000">
                    <a:srgbClr val="FFD329">
                      <a:lumMod val="60000"/>
                      <a:lumOff val="40000"/>
                      <a:alpha val="50000"/>
                    </a:srgbClr>
                  </a:gs>
                  <a:gs pos="100000">
                    <a:srgbClr val="FFD329">
                      <a:lumMod val="40000"/>
                      <a:lumOff val="60000"/>
                      <a:alpha val="25000"/>
                    </a:srgbClr>
                  </a:gs>
                </a:gsLst>
                <a:lin ang="5400000" scaled="0"/>
              </a:gra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marL="0" marR="0" lvl="0" indent="3175" algn="ctr" defTabSz="457293" eaLnBrk="1" fontAlgn="auto" latinLnBrk="0" hangingPunct="1">
                  <a:lnSpc>
                    <a:spcPct val="104000"/>
                  </a:lnSpc>
                  <a:spcBef>
                    <a:spcPct val="25000"/>
                  </a:spcBef>
                  <a:spcAft>
                    <a:spcPts val="0"/>
                  </a:spcAft>
                  <a:buClr>
                    <a:srgbClr val="E20074"/>
                  </a:buClr>
                  <a:buSzPct val="75000"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Tele-GroteskNor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2" name="Group 19"/>
            <p:cNvGrpSpPr/>
            <p:nvPr/>
          </p:nvGrpSpPr>
          <p:grpSpPr>
            <a:xfrm>
              <a:off x="2796911" y="3561486"/>
              <a:ext cx="1037017" cy="590151"/>
              <a:chOff x="2986864" y="3721035"/>
              <a:chExt cx="1260000" cy="717048"/>
            </a:xfrm>
          </p:grpSpPr>
          <p:cxnSp>
            <p:nvCxnSpPr>
              <p:cNvPr id="13" name="Straight Connector 91"/>
              <p:cNvCxnSpPr/>
              <p:nvPr/>
            </p:nvCxnSpPr>
            <p:spPr>
              <a:xfrm flipH="1" flipV="1">
                <a:off x="2986864" y="4431473"/>
                <a:ext cx="1260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" name="Group 11"/>
              <p:cNvGrpSpPr>
                <a:grpSpLocks noChangeAspect="1"/>
              </p:cNvGrpSpPr>
              <p:nvPr/>
            </p:nvGrpSpPr>
            <p:grpSpPr>
              <a:xfrm>
                <a:off x="3013383" y="3721035"/>
                <a:ext cx="1219192" cy="717048"/>
                <a:chOff x="2793113" y="3579742"/>
                <a:chExt cx="1523990" cy="896310"/>
              </a:xfrm>
            </p:grpSpPr>
            <p:grpSp>
              <p:nvGrpSpPr>
                <p:cNvPr id="15" name="Group 45"/>
                <p:cNvGrpSpPr>
                  <a:grpSpLocks noChangeAspect="1"/>
                </p:cNvGrpSpPr>
                <p:nvPr/>
              </p:nvGrpSpPr>
              <p:grpSpPr>
                <a:xfrm>
                  <a:off x="3090824" y="3579742"/>
                  <a:ext cx="1226279" cy="890568"/>
                  <a:chOff x="3195636" y="3391577"/>
                  <a:chExt cx="1377841" cy="1000638"/>
                </a:xfrm>
              </p:grpSpPr>
              <p:sp>
                <p:nvSpPr>
                  <p:cNvPr id="17" name="Isosceles Triangle 44"/>
                  <p:cNvSpPr/>
                  <p:nvPr/>
                </p:nvSpPr>
                <p:spPr bwMode="gray">
                  <a:xfrm>
                    <a:off x="3504535" y="3452233"/>
                    <a:ext cx="894974" cy="929280"/>
                  </a:xfrm>
                  <a:prstGeom prst="triangle">
                    <a:avLst/>
                  </a:prstGeom>
                  <a:gradFill>
                    <a:gsLst>
                      <a:gs pos="0">
                        <a:srgbClr val="FFD329">
                          <a:lumMod val="75000"/>
                        </a:srgbClr>
                      </a:gs>
                      <a:gs pos="50000">
                        <a:srgbClr val="FFD329">
                          <a:lumMod val="60000"/>
                          <a:lumOff val="40000"/>
                          <a:alpha val="50000"/>
                        </a:srgbClr>
                      </a:gs>
                      <a:gs pos="100000">
                        <a:srgbClr val="FFD329">
                          <a:lumMod val="40000"/>
                          <a:lumOff val="60000"/>
                          <a:alpha val="25000"/>
                        </a:srgbClr>
                      </a:gs>
                    </a:gsLst>
                    <a:lin ang="5400000" scaled="0"/>
                  </a:gradFill>
                  <a:ln w="1905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72000" bIns="36000" rtlCol="0" anchor="ctr"/>
                  <a:lstStyle/>
                  <a:p>
                    <a:pPr marL="0" marR="0" lvl="0" indent="3175" algn="ctr" defTabSz="457293" eaLnBrk="1" fontAlgn="auto" latinLnBrk="0" hangingPunct="1">
                      <a:lnSpc>
                        <a:spcPct val="104000"/>
                      </a:lnSpc>
                      <a:spcBef>
                        <a:spcPct val="25000"/>
                      </a:spcBef>
                      <a:spcAft>
                        <a:spcPts val="0"/>
                      </a:spcAft>
                      <a:buClr>
                        <a:srgbClr val="E20074"/>
                      </a:buClr>
                      <a:buSzPct val="75000"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4B4B4B"/>
                      </a:solidFill>
                      <a:effectLst/>
                      <a:uLnTx/>
                      <a:uFillTx/>
                      <a:latin typeface="Tele-GroteskNor"/>
                      <a:ea typeface="+mn-ea"/>
                      <a:cs typeface="Arial" charset="0"/>
                    </a:endParaRPr>
                  </a:p>
                </p:txBody>
              </p:sp>
              <p:pic>
                <p:nvPicPr>
                  <p:cNvPr id="1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95636" y="3391577"/>
                    <a:ext cx="1377841" cy="10006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" name="Grafik 70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9885332">
                    <a:off x="4005990" y="3937783"/>
                    <a:ext cx="396000" cy="396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3113" y="4180552"/>
                  <a:ext cx="900000" cy="295500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Rectangle 2"/>
            <p:cNvSpPr>
              <a:spLocks noChangeArrowheads="1"/>
            </p:cNvSpPr>
            <p:nvPr/>
          </p:nvSpPr>
          <p:spPr bwMode="gray">
            <a:xfrm>
              <a:off x="725455" y="2808661"/>
              <a:ext cx="227859" cy="11486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</a:pPr>
              <a:endParaRPr lang="de-DE" sz="1600" dirty="0">
                <a:solidFill>
                  <a:srgbClr val="4B4B4B"/>
                </a:solidFill>
                <a:latin typeface="Tele-GroteskNor" pitchFamily="2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AutoShape 7" descr="Verlauf_weiss_grau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88497" y="3021337"/>
              <a:ext cx="1176989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Office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Lighting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2" name="AutoShape 8"/>
            <p:cNvCxnSpPr>
              <a:cxnSpLocks noChangeShapeType="1"/>
              <a:endCxn id="21" idx="1"/>
            </p:cNvCxnSpPr>
            <p:nvPr/>
          </p:nvCxnSpPr>
          <p:spPr bwMode="gray">
            <a:xfrm rot="16200000" flipH="1">
              <a:off x="651283" y="2855789"/>
              <a:ext cx="525313" cy="149115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23" name="AutoShape 11" descr="Verlauf_weiss_grau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988497" y="4003482"/>
              <a:ext cx="1176989" cy="51327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EMI sensitive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areas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 (e.g. plane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cabins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)</a:t>
              </a:r>
            </a:p>
          </p:txBody>
        </p:sp>
        <p:sp>
          <p:nvSpPr>
            <p:cNvPr id="24" name="AutoShape 12" descr="Verlauf_weiss_grau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700254" y="3153038"/>
              <a:ext cx="1192525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Streetlight-2-Customer</a:t>
              </a:r>
            </a:p>
          </p:txBody>
        </p:sp>
        <p:sp>
          <p:nvSpPr>
            <p:cNvPr id="25" name="AutoShape 13" descr="Verlauf_weiss_grau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684851" y="4389546"/>
              <a:ext cx="1206885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Vehicle-2-Vehicle</a:t>
              </a:r>
            </a:p>
          </p:txBody>
        </p:sp>
        <p:cxnSp>
          <p:nvCxnSpPr>
            <p:cNvPr id="26" name="AutoShape 14"/>
            <p:cNvCxnSpPr>
              <a:cxnSpLocks noChangeShapeType="1"/>
              <a:endCxn id="23" idx="1"/>
            </p:cNvCxnSpPr>
            <p:nvPr/>
          </p:nvCxnSpPr>
          <p:spPr bwMode="gray">
            <a:xfrm rot="16200000" flipH="1">
              <a:off x="165185" y="3436807"/>
              <a:ext cx="1497510" cy="149114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" name="AutoShape 15"/>
            <p:cNvCxnSpPr>
              <a:cxnSpLocks noChangeShapeType="1"/>
              <a:endCxn id="24" idx="1"/>
            </p:cNvCxnSpPr>
            <p:nvPr/>
          </p:nvCxnSpPr>
          <p:spPr bwMode="gray">
            <a:xfrm rot="16200000" flipH="1">
              <a:off x="2387908" y="3012359"/>
              <a:ext cx="426383" cy="198307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cxnSp>
          <p:nvCxnSpPr>
            <p:cNvPr id="28" name="AutoShape 16"/>
            <p:cNvCxnSpPr>
              <a:cxnSpLocks noChangeShapeType="1"/>
              <a:endCxn id="25" idx="1"/>
            </p:cNvCxnSpPr>
            <p:nvPr/>
          </p:nvCxnSpPr>
          <p:spPr bwMode="gray">
            <a:xfrm rot="16200000" flipH="1">
              <a:off x="1749467" y="3625828"/>
              <a:ext cx="1687861" cy="182907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29" name="Rectangle 17"/>
            <p:cNvSpPr>
              <a:spLocks noChangeArrowheads="1"/>
            </p:cNvSpPr>
            <p:nvPr/>
          </p:nvSpPr>
          <p:spPr bwMode="gray">
            <a:xfrm>
              <a:off x="3206523" y="2808661"/>
              <a:ext cx="227859" cy="11486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</a:pPr>
              <a:endParaRPr lang="de-DE" sz="1600" dirty="0">
                <a:solidFill>
                  <a:srgbClr val="4B4B4B"/>
                </a:solidFill>
                <a:latin typeface="Tele-GroteskNor" pitchFamily="2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AutoShap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550001" y="1924468"/>
              <a:ext cx="1481451" cy="445497"/>
            </a:xfrm>
            <a:prstGeom prst="rect">
              <a:avLst/>
            </a:prstGeom>
            <a:solidFill>
              <a:srgbClr val="E20074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Illumination </a:t>
              </a:r>
            </a:p>
          </p:txBody>
        </p:sp>
        <p:grpSp>
          <p:nvGrpSpPr>
            <p:cNvPr id="31" name="Group 20"/>
            <p:cNvGrpSpPr/>
            <p:nvPr/>
          </p:nvGrpSpPr>
          <p:grpSpPr>
            <a:xfrm>
              <a:off x="2586741" y="4898072"/>
              <a:ext cx="1362936" cy="255755"/>
              <a:chOff x="2731502" y="5367879"/>
              <a:chExt cx="1656000" cy="310749"/>
            </a:xfrm>
          </p:grpSpPr>
          <p:cxnSp>
            <p:nvCxnSpPr>
              <p:cNvPr id="32" name="Straight Connector 93"/>
              <p:cNvCxnSpPr/>
              <p:nvPr/>
            </p:nvCxnSpPr>
            <p:spPr>
              <a:xfrm flipH="1" flipV="1">
                <a:off x="2731502" y="5644409"/>
                <a:ext cx="16560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3" name="Group 4"/>
              <p:cNvGrpSpPr>
                <a:grpSpLocks noChangeAspect="1"/>
              </p:cNvGrpSpPr>
              <p:nvPr/>
            </p:nvGrpSpPr>
            <p:grpSpPr>
              <a:xfrm>
                <a:off x="2763172" y="5367879"/>
                <a:ext cx="1578062" cy="310749"/>
                <a:chOff x="3151356" y="5102019"/>
                <a:chExt cx="1734916" cy="341637"/>
              </a:xfrm>
            </p:grpSpPr>
            <p:sp>
              <p:nvSpPr>
                <p:cNvPr id="34" name="Isosceles Triangle 57"/>
                <p:cNvSpPr/>
                <p:nvPr/>
              </p:nvSpPr>
              <p:spPr bwMode="gray">
                <a:xfrm rot="5400000" flipV="1">
                  <a:off x="3838119" y="5055451"/>
                  <a:ext cx="311637" cy="404773"/>
                </a:xfrm>
                <a:prstGeom prst="triangle">
                  <a:avLst/>
                </a:prstGeom>
                <a:gradFill>
                  <a:gsLst>
                    <a:gs pos="0">
                      <a:srgbClr val="DD0101"/>
                    </a:gs>
                    <a:gs pos="50000">
                      <a:srgbClr val="FE8080">
                        <a:alpha val="49804"/>
                      </a:srgbClr>
                    </a:gs>
                    <a:gs pos="100000">
                      <a:srgbClr val="FFA9A9">
                        <a:alpha val="24706"/>
                      </a:srgbClr>
                    </a:gs>
                  </a:gsLst>
                  <a:lin ang="5400000" scaled="0"/>
                </a:gra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72000" tIns="0" rIns="72000" bIns="36000" rtlCol="0" anchor="ctr"/>
                <a:lstStyle/>
                <a:p>
                  <a:pPr marL="0" marR="0" lvl="0" indent="3175" algn="ctr" defTabSz="457293" eaLnBrk="1" fontAlgn="auto" latinLnBrk="0" hangingPunct="1">
                    <a:lnSpc>
                      <a:spcPct val="104000"/>
                    </a:lnSpc>
                    <a:spcBef>
                      <a:spcPct val="25000"/>
                    </a:spcBef>
                    <a:spcAft>
                      <a:spcPts val="0"/>
                    </a:spcAft>
                    <a:buClr>
                      <a:srgbClr val="E20074"/>
                    </a:buClr>
                    <a:buSzPct val="75000"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latin typeface="Tele-GroteskNor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5" name="Isosceles Triangle 106"/>
                <p:cNvSpPr/>
                <p:nvPr/>
              </p:nvSpPr>
              <p:spPr bwMode="gray">
                <a:xfrm rot="5400000">
                  <a:off x="3899802" y="5097828"/>
                  <a:ext cx="311637" cy="380019"/>
                </a:xfrm>
                <a:prstGeom prst="triangle">
                  <a:avLst/>
                </a:prstGeom>
                <a:gradFill>
                  <a:gsLst>
                    <a:gs pos="0">
                      <a:srgbClr val="FFD329">
                        <a:lumMod val="75000"/>
                      </a:srgbClr>
                    </a:gs>
                    <a:gs pos="50000">
                      <a:srgbClr val="FFD329">
                        <a:lumMod val="60000"/>
                        <a:lumOff val="40000"/>
                        <a:alpha val="50000"/>
                      </a:srgbClr>
                    </a:gs>
                    <a:gs pos="100000">
                      <a:srgbClr val="FFD329">
                        <a:lumMod val="40000"/>
                        <a:lumOff val="60000"/>
                        <a:alpha val="25000"/>
                      </a:srgbClr>
                    </a:gs>
                  </a:gsLst>
                  <a:lin ang="5400000" scaled="0"/>
                </a:gra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72000" tIns="0" rIns="72000" bIns="36000" rtlCol="0" anchor="ctr"/>
                <a:lstStyle/>
                <a:p>
                  <a:pPr marL="0" marR="0" lvl="0" indent="3175" algn="ctr" defTabSz="457293" eaLnBrk="1" fontAlgn="auto" latinLnBrk="0" hangingPunct="1">
                    <a:lnSpc>
                      <a:spcPct val="104000"/>
                    </a:lnSpc>
                    <a:spcBef>
                      <a:spcPct val="25000"/>
                    </a:spcBef>
                    <a:spcAft>
                      <a:spcPts val="0"/>
                    </a:spcAft>
                    <a:buClr>
                      <a:srgbClr val="E20074"/>
                    </a:buClr>
                    <a:buSzPct val="75000"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latin typeface="Tele-GroteskNor"/>
                    <a:ea typeface="+mn-ea"/>
                    <a:cs typeface="Arial" charset="0"/>
                  </a:endParaRPr>
                </a:p>
              </p:txBody>
            </p:sp>
            <p:pic>
              <p:nvPicPr>
                <p:cNvPr id="36" name="Picture 55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166272" y="5169636"/>
                  <a:ext cx="720000" cy="236400"/>
                </a:xfrm>
                <a:prstGeom prst="rect">
                  <a:avLst/>
                </a:prstGeom>
              </p:spPr>
            </p:pic>
            <p:pic>
              <p:nvPicPr>
                <p:cNvPr id="37" name="Picture 56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151356" y="5169636"/>
                  <a:ext cx="720000" cy="236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" name="Group 10"/>
            <p:cNvGrpSpPr>
              <a:grpSpLocks noChangeAspect="1"/>
            </p:cNvGrpSpPr>
            <p:nvPr/>
          </p:nvGrpSpPr>
          <p:grpSpPr>
            <a:xfrm>
              <a:off x="1131597" y="4576170"/>
              <a:ext cx="915875" cy="454169"/>
              <a:chOff x="608300" y="5119643"/>
              <a:chExt cx="1495566" cy="749764"/>
            </a:xfrm>
          </p:grpSpPr>
          <p:pic>
            <p:nvPicPr>
              <p:cNvPr id="39" name="Picture 1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63866" y="5149784"/>
                <a:ext cx="540000" cy="71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Isosceles Triangle 105"/>
              <p:cNvSpPr/>
              <p:nvPr/>
            </p:nvSpPr>
            <p:spPr bwMode="gray">
              <a:xfrm>
                <a:off x="1609901" y="5193286"/>
                <a:ext cx="223965" cy="601334"/>
              </a:xfrm>
              <a:prstGeom prst="triangle">
                <a:avLst/>
              </a:prstGeom>
              <a:gradFill>
                <a:gsLst>
                  <a:gs pos="0">
                    <a:srgbClr val="FFD329">
                      <a:lumMod val="75000"/>
                    </a:srgbClr>
                  </a:gs>
                  <a:gs pos="50000">
                    <a:srgbClr val="FFD329">
                      <a:lumMod val="60000"/>
                      <a:lumOff val="40000"/>
                      <a:alpha val="50000"/>
                    </a:srgbClr>
                  </a:gs>
                  <a:gs pos="100000">
                    <a:srgbClr val="FFD329">
                      <a:lumMod val="40000"/>
                      <a:lumOff val="60000"/>
                      <a:alpha val="25000"/>
                    </a:srgbClr>
                  </a:gs>
                </a:gsLst>
                <a:lin ang="5400000" scaled="0"/>
              </a:gra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marL="0" marR="0" lvl="0" indent="3175" algn="ctr" defTabSz="457293" eaLnBrk="1" fontAlgn="auto" latinLnBrk="0" hangingPunct="1">
                  <a:lnSpc>
                    <a:spcPct val="104000"/>
                  </a:lnSpc>
                  <a:spcBef>
                    <a:spcPct val="25000"/>
                  </a:spcBef>
                  <a:spcAft>
                    <a:spcPts val="0"/>
                  </a:spcAft>
                  <a:buClr>
                    <a:srgbClr val="E20074"/>
                  </a:buClr>
                  <a:buSzPct val="75000"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Tele-GroteskNor"/>
                  <a:ea typeface="+mn-ea"/>
                  <a:cs typeface="Arial" charset="0"/>
                </a:endParaRPr>
              </a:p>
            </p:txBody>
          </p:sp>
          <p:pic>
            <p:nvPicPr>
              <p:cNvPr id="41" name="Picture 1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86083" y="5149784"/>
                <a:ext cx="540000" cy="71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08300" y="5149784"/>
                <a:ext cx="540000" cy="71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Isosceles Triangle 67"/>
              <p:cNvSpPr/>
              <p:nvPr/>
            </p:nvSpPr>
            <p:spPr bwMode="gray">
              <a:xfrm>
                <a:off x="1142600" y="5193286"/>
                <a:ext cx="223965" cy="601334"/>
              </a:xfrm>
              <a:prstGeom prst="triangle">
                <a:avLst/>
              </a:prstGeom>
              <a:gradFill>
                <a:gsLst>
                  <a:gs pos="0">
                    <a:srgbClr val="FFD329">
                      <a:lumMod val="75000"/>
                    </a:srgbClr>
                  </a:gs>
                  <a:gs pos="50000">
                    <a:srgbClr val="FFD329">
                      <a:lumMod val="60000"/>
                      <a:lumOff val="40000"/>
                      <a:alpha val="50000"/>
                    </a:srgbClr>
                  </a:gs>
                  <a:gs pos="100000">
                    <a:srgbClr val="FFD329">
                      <a:lumMod val="40000"/>
                      <a:lumOff val="60000"/>
                      <a:alpha val="25000"/>
                    </a:srgbClr>
                  </a:gs>
                </a:gsLst>
                <a:lin ang="5400000" scaled="0"/>
              </a:gra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marL="0" marR="0" lvl="0" indent="3175" algn="ctr" defTabSz="457293" eaLnBrk="1" fontAlgn="auto" latinLnBrk="0" hangingPunct="1">
                  <a:lnSpc>
                    <a:spcPct val="104000"/>
                  </a:lnSpc>
                  <a:spcBef>
                    <a:spcPct val="25000"/>
                  </a:spcBef>
                  <a:spcAft>
                    <a:spcPts val="0"/>
                  </a:spcAft>
                  <a:buClr>
                    <a:srgbClr val="E20074"/>
                  </a:buClr>
                  <a:buSzPct val="75000"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Tele-GroteskNor"/>
                  <a:ea typeface="+mn-ea"/>
                  <a:cs typeface="Arial" charset="0"/>
                </a:endParaRPr>
              </a:p>
            </p:txBody>
          </p:sp>
          <p:sp>
            <p:nvSpPr>
              <p:cNvPr id="44" name="Isosceles Triangle 68"/>
              <p:cNvSpPr/>
              <p:nvPr/>
            </p:nvSpPr>
            <p:spPr bwMode="gray">
              <a:xfrm>
                <a:off x="675298" y="5193286"/>
                <a:ext cx="223965" cy="601334"/>
              </a:xfrm>
              <a:prstGeom prst="triangle">
                <a:avLst/>
              </a:prstGeom>
              <a:gradFill>
                <a:gsLst>
                  <a:gs pos="0">
                    <a:srgbClr val="FFD329">
                      <a:lumMod val="75000"/>
                    </a:srgbClr>
                  </a:gs>
                  <a:gs pos="50000">
                    <a:srgbClr val="FFD329">
                      <a:lumMod val="60000"/>
                      <a:lumOff val="40000"/>
                      <a:alpha val="50000"/>
                    </a:srgbClr>
                  </a:gs>
                  <a:gs pos="100000">
                    <a:srgbClr val="FFD329">
                      <a:lumMod val="40000"/>
                      <a:lumOff val="60000"/>
                      <a:alpha val="25000"/>
                    </a:srgbClr>
                  </a:gs>
                </a:gsLst>
                <a:lin ang="5400000" scaled="0"/>
              </a:gra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marL="0" marR="0" lvl="0" indent="3175" algn="ctr" defTabSz="457293" eaLnBrk="1" fontAlgn="auto" latinLnBrk="0" hangingPunct="1">
                  <a:lnSpc>
                    <a:spcPct val="104000"/>
                  </a:lnSpc>
                  <a:spcBef>
                    <a:spcPct val="25000"/>
                  </a:spcBef>
                  <a:spcAft>
                    <a:spcPts val="0"/>
                  </a:spcAft>
                  <a:buClr>
                    <a:srgbClr val="E20074"/>
                  </a:buClr>
                  <a:buSzPct val="75000"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Tele-GroteskNor"/>
                  <a:ea typeface="+mn-ea"/>
                  <a:cs typeface="Arial" charset="0"/>
                </a:endParaRPr>
              </a:p>
            </p:txBody>
          </p:sp>
          <p:pic>
            <p:nvPicPr>
              <p:cNvPr id="45" name="Picture 9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7811" r="38426" b="72923"/>
              <a:stretch/>
            </p:blipFill>
            <p:spPr bwMode="auto">
              <a:xfrm>
                <a:off x="1617866" y="5125125"/>
                <a:ext cx="216000" cy="26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9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7811" r="38426" b="72923"/>
              <a:stretch/>
            </p:blipFill>
            <p:spPr bwMode="auto">
              <a:xfrm>
                <a:off x="1153058" y="5119643"/>
                <a:ext cx="216000" cy="26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9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7811" r="38426" b="72923"/>
              <a:stretch/>
            </p:blipFill>
            <p:spPr bwMode="auto">
              <a:xfrm>
                <a:off x="689393" y="5125125"/>
                <a:ext cx="216000" cy="26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8" name="Straight Connector 7"/>
              <p:cNvCxnSpPr/>
              <p:nvPr/>
            </p:nvCxnSpPr>
            <p:spPr>
              <a:xfrm flipH="1" flipV="1">
                <a:off x="663866" y="5119643"/>
                <a:ext cx="1281943" cy="2741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9" name="AutoShape 31"/>
            <p:cNvCxnSpPr>
              <a:cxnSpLocks noChangeShapeType="1"/>
              <a:endCxn id="55" idx="1"/>
            </p:cNvCxnSpPr>
            <p:nvPr/>
          </p:nvCxnSpPr>
          <p:spPr bwMode="gray">
            <a:xfrm rot="16200000" flipH="1">
              <a:off x="-220518" y="4041316"/>
              <a:ext cx="2265571" cy="145765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grpSp>
          <p:nvGrpSpPr>
            <p:cNvPr id="50" name="Group 24"/>
            <p:cNvGrpSpPr/>
            <p:nvPr/>
          </p:nvGrpSpPr>
          <p:grpSpPr>
            <a:xfrm>
              <a:off x="1119054" y="5435428"/>
              <a:ext cx="937325" cy="593496"/>
              <a:chOff x="9660488" y="3682275"/>
              <a:chExt cx="1138872" cy="721112"/>
            </a:xfrm>
          </p:grpSpPr>
          <p:pic>
            <p:nvPicPr>
              <p:cNvPr id="51" name="Picture 28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5018">
                <a:off x="9660488" y="3682275"/>
                <a:ext cx="1138872" cy="721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Grafik 80"/>
              <p:cNvPicPr>
                <a:picLocks noChangeAspect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FFD32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189" y="3808831"/>
                <a:ext cx="468000" cy="468000"/>
              </a:xfrm>
              <a:prstGeom prst="rect">
                <a:avLst/>
              </a:prstGeom>
              <a:noFill/>
              <a:effectLst>
                <a:outerShdw blurRad="76200" dist="38100" dir="18900000" sy="23000" kx="-1200000" algn="bl" rotWithShape="0">
                  <a:prstClr val="black">
                    <a:alpha val="50000"/>
                  </a:prstClr>
                </a:outerShdw>
              </a:effectLst>
            </p:spPr>
          </p:pic>
        </p:grpSp>
        <p:sp>
          <p:nvSpPr>
            <p:cNvPr id="53" name="AutoShape 4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683568" y="2580193"/>
              <a:ext cx="1481918" cy="343334"/>
            </a:xfrm>
            <a:prstGeom prst="rect">
              <a:avLst/>
            </a:prstGeom>
            <a:solidFill>
              <a:srgbClr val="D0D0D0"/>
            </a:solidFill>
            <a:ln w="57150" algn="ctr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de-DE" sz="1400" dirty="0" err="1" smtClean="0">
                  <a:solidFill>
                    <a:srgbClr val="4B4B4B"/>
                  </a:solidFill>
                  <a:latin typeface="Tele-GroteskFet" pitchFamily="2" charset="0"/>
                  <a:ea typeface="+mn-ea"/>
                  <a:cs typeface="Times New Roman" pitchFamily="18" charset="0"/>
                </a:rPr>
                <a:t>Indoor</a:t>
              </a:r>
              <a:r>
                <a:rPr lang="de-DE" sz="1400" dirty="0" smtClean="0">
                  <a:solidFill>
                    <a:srgbClr val="4B4B4B"/>
                  </a:solidFill>
                  <a:latin typeface="Tele-GroteskFet" pitchFamily="2" charset="0"/>
                  <a:ea typeface="+mn-ea"/>
                  <a:cs typeface="Times New Roman" pitchFamily="18" charset="0"/>
                </a:rPr>
                <a:t> (&lt; 10 m)</a:t>
              </a:r>
            </a:p>
          </p:txBody>
        </p:sp>
        <p:sp>
          <p:nvSpPr>
            <p:cNvPr id="54" name="AutoShape 4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386215" y="2580193"/>
              <a:ext cx="1481919" cy="343334"/>
            </a:xfrm>
            <a:prstGeom prst="rect">
              <a:avLst/>
            </a:prstGeom>
            <a:solidFill>
              <a:srgbClr val="D0D0D0"/>
            </a:solidFill>
            <a:ln w="57150" algn="ctr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de-DE" sz="1400" dirty="0" smtClean="0">
                  <a:solidFill>
                    <a:srgbClr val="4B4B4B"/>
                  </a:solidFill>
                  <a:latin typeface="Tele-GroteskFet" pitchFamily="2" charset="0"/>
                  <a:ea typeface="+mn-ea"/>
                  <a:cs typeface="Times New Roman" pitchFamily="18" charset="0"/>
                </a:rPr>
                <a:t>Outdoor (&lt; 20 m)</a:t>
              </a:r>
            </a:p>
          </p:txBody>
        </p:sp>
        <p:sp>
          <p:nvSpPr>
            <p:cNvPr id="55" name="AutoShape 30" descr="Verlauf_weiss_grau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985148" y="5075318"/>
              <a:ext cx="1176273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Indoor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Localisation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56" name="AutoShape 6"/>
            <p:cNvCxnSpPr>
              <a:cxnSpLocks noChangeShapeType="1"/>
              <a:stCxn id="30" idx="2"/>
              <a:endCxn id="54" idx="0"/>
            </p:cNvCxnSpPr>
            <p:nvPr/>
          </p:nvCxnSpPr>
          <p:spPr bwMode="gray">
            <a:xfrm rot="16200000" flipH="1">
              <a:off x="2603837" y="2056855"/>
              <a:ext cx="210228" cy="83644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A4A4A4"/>
              </a:solidFill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45316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Free-Space Optics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0" y="1981200"/>
            <a:ext cx="3886200" cy="4208463"/>
          </a:xfrm>
          <a:ln/>
        </p:spPr>
        <p:txBody>
          <a:bodyPr/>
          <a:lstStyle/>
          <a:p>
            <a:pPr marL="0" indent="0"/>
            <a:r>
              <a:rPr lang="en-US" dirty="0" smtClean="0"/>
              <a:t>Outdoor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Distance: &lt; 500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Wireless-to-the-Building/Home (WTTB/H) access solutions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Mobile Backhaul in different scenarios (e.g. macro cell, small cell, WTTB/H)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691680" y="2077876"/>
            <a:ext cx="1555260" cy="3440094"/>
            <a:chOff x="1691680" y="2077876"/>
            <a:chExt cx="1555260" cy="3440094"/>
          </a:xfrm>
        </p:grpSpPr>
        <p:cxnSp>
          <p:nvCxnSpPr>
            <p:cNvPr id="58" name="Straight Connector 123"/>
            <p:cNvCxnSpPr/>
            <p:nvPr/>
          </p:nvCxnSpPr>
          <p:spPr>
            <a:xfrm flipH="1" flipV="1">
              <a:off x="2009867" y="4335150"/>
              <a:ext cx="1037017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59" name="Picture 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667" y="3748969"/>
              <a:ext cx="815964" cy="5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13" descr="Verlauf_weiss_grau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978573" y="4542954"/>
              <a:ext cx="1206885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Mobile 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Backhaul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61" name="AutoShape 16"/>
            <p:cNvCxnSpPr>
              <a:cxnSpLocks noChangeShapeType="1"/>
              <a:endCxn id="60" idx="1"/>
            </p:cNvCxnSpPr>
            <p:nvPr/>
          </p:nvCxnSpPr>
          <p:spPr bwMode="gray">
            <a:xfrm rot="16200000" flipH="1">
              <a:off x="1039071" y="3775118"/>
              <a:ext cx="1696098" cy="182907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cxnSp>
          <p:nvCxnSpPr>
            <p:cNvPr id="62" name="AutoShape 29"/>
            <p:cNvCxnSpPr>
              <a:cxnSpLocks noChangeShapeType="1"/>
              <a:stCxn id="65" idx="2"/>
              <a:endCxn id="66" idx="0"/>
            </p:cNvCxnSpPr>
            <p:nvPr/>
          </p:nvCxnSpPr>
          <p:spPr bwMode="gray">
            <a:xfrm>
              <a:off x="2432406" y="2523373"/>
              <a:ext cx="0" cy="210228"/>
            </a:xfrm>
            <a:prstGeom prst="straightConnector1">
              <a:avLst/>
            </a:prstGeom>
            <a:noFill/>
            <a:ln w="19050">
              <a:solidFill>
                <a:srgbClr val="A4A4A4"/>
              </a:solidFill>
              <a:round/>
              <a:headEnd/>
              <a:tailEnd/>
            </a:ln>
            <a:effectLst/>
          </p:spPr>
        </p:cxnSp>
        <p:sp>
          <p:nvSpPr>
            <p:cNvPr id="63" name="AutoShape 30" descr="Verlauf_weiss_grau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940238" y="3306446"/>
              <a:ext cx="1176273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WTTB/H</a:t>
              </a:r>
            </a:p>
          </p:txBody>
        </p:sp>
        <p:cxnSp>
          <p:nvCxnSpPr>
            <p:cNvPr id="64" name="AutoShape 31"/>
            <p:cNvCxnSpPr>
              <a:cxnSpLocks noChangeShapeType="1"/>
              <a:endCxn id="63" idx="1"/>
            </p:cNvCxnSpPr>
            <p:nvPr/>
          </p:nvCxnSpPr>
          <p:spPr bwMode="gray">
            <a:xfrm rot="16200000" flipH="1">
              <a:off x="1596730" y="3134605"/>
              <a:ext cx="541249" cy="145768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65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691680" y="2077876"/>
              <a:ext cx="1481451" cy="445497"/>
            </a:xfrm>
            <a:prstGeom prst="rect">
              <a:avLst/>
            </a:prstGeom>
            <a:solidFill>
              <a:srgbClr val="E20074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Free Space </a:t>
              </a:r>
              <a:r>
                <a:rPr kumimoji="0" lang="de-DE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Optics</a:t>
              </a:r>
              <a:endPara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66" name="AutoShap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691680" y="2733601"/>
              <a:ext cx="1481451" cy="343334"/>
            </a:xfrm>
            <a:prstGeom prst="rect">
              <a:avLst/>
            </a:prstGeom>
            <a:solidFill>
              <a:srgbClr val="D0D0D0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algn="ctr"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de-DE" sz="1400" dirty="0" smtClean="0">
                  <a:solidFill>
                    <a:srgbClr val="4B4B4B"/>
                  </a:solidFill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Outdoor (&lt; 500 m)</a:t>
              </a:r>
              <a:endParaRPr lang="de-DE" sz="1400" dirty="0">
                <a:solidFill>
                  <a:srgbClr val="4B4B4B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endParaRPr>
            </a:p>
          </p:txBody>
        </p:sp>
        <p:pic>
          <p:nvPicPr>
            <p:cNvPr id="67" name="Picture 132"/>
            <p:cNvPicPr>
              <a:picLocks noChangeAspect="1" noChangeArrowheads="1"/>
            </p:cNvPicPr>
            <p:nvPr/>
          </p:nvPicPr>
          <p:blipFill>
            <a:blip r:embed="rId8">
              <a:lum bright="24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85917" y="3881457"/>
              <a:ext cx="561023" cy="473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Isosceles Triangle 134"/>
            <p:cNvSpPr/>
            <p:nvPr/>
          </p:nvSpPr>
          <p:spPr bwMode="gray">
            <a:xfrm rot="17272317">
              <a:off x="2484012" y="3666191"/>
              <a:ext cx="152046" cy="814901"/>
            </a:xfrm>
            <a:prstGeom prst="triangle">
              <a:avLst/>
            </a:prstGeom>
            <a:gradFill>
              <a:gsLst>
                <a:gs pos="0">
                  <a:srgbClr val="FFD329">
                    <a:lumMod val="75000"/>
                  </a:srgbClr>
                </a:gs>
                <a:gs pos="50000">
                  <a:srgbClr val="FFD329">
                    <a:lumMod val="60000"/>
                    <a:lumOff val="40000"/>
                    <a:alpha val="50000"/>
                  </a:srgbClr>
                </a:gs>
                <a:gs pos="100000">
                  <a:srgbClr val="FFD329">
                    <a:lumMod val="40000"/>
                    <a:lumOff val="60000"/>
                    <a:alpha val="20000"/>
                  </a:srgbClr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  <p:sp>
          <p:nvSpPr>
            <p:cNvPr id="69" name="Rounded Rectangle 6"/>
            <p:cNvSpPr/>
            <p:nvPr/>
          </p:nvSpPr>
          <p:spPr bwMode="gray">
            <a:xfrm>
              <a:off x="2134304" y="3932848"/>
              <a:ext cx="53401" cy="37628"/>
            </a:xfrm>
            <a:prstGeom prst="roundRect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  <p:sp>
          <p:nvSpPr>
            <p:cNvPr id="70" name="Rounded Rectangle 138"/>
            <p:cNvSpPr/>
            <p:nvPr/>
          </p:nvSpPr>
          <p:spPr bwMode="gray">
            <a:xfrm>
              <a:off x="2952286" y="4171060"/>
              <a:ext cx="53401" cy="37628"/>
            </a:xfrm>
            <a:prstGeom prst="roundRect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  <p:sp>
          <p:nvSpPr>
            <p:cNvPr id="71" name="Isosceles Triangle 139"/>
            <p:cNvSpPr/>
            <p:nvPr/>
          </p:nvSpPr>
          <p:spPr bwMode="gray">
            <a:xfrm rot="4865741">
              <a:off x="2386534" y="4817404"/>
              <a:ext cx="152046" cy="917339"/>
            </a:xfrm>
            <a:prstGeom prst="triangle">
              <a:avLst/>
            </a:prstGeom>
            <a:gradFill>
              <a:gsLst>
                <a:gs pos="0">
                  <a:srgbClr val="FFD329">
                    <a:lumMod val="75000"/>
                  </a:srgbClr>
                </a:gs>
                <a:gs pos="50000">
                  <a:srgbClr val="FFD329">
                    <a:lumMod val="60000"/>
                    <a:lumOff val="40000"/>
                    <a:alpha val="50000"/>
                  </a:srgbClr>
                </a:gs>
                <a:gs pos="100000">
                  <a:srgbClr val="FFD329">
                    <a:lumMod val="40000"/>
                    <a:lumOff val="60000"/>
                    <a:alpha val="20000"/>
                  </a:srgbClr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  <p:pic>
          <p:nvPicPr>
            <p:cNvPr id="72" name="Picture 140" descr="Antenn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553" y="5009719"/>
              <a:ext cx="190758" cy="508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3" name="Straight Connector 141"/>
            <p:cNvCxnSpPr/>
            <p:nvPr/>
          </p:nvCxnSpPr>
          <p:spPr>
            <a:xfrm flipH="1" flipV="1">
              <a:off x="2009867" y="5460387"/>
              <a:ext cx="888871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74" name="Picture 142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4B4B4B">
                  <a:lumMod val="75000"/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5" t="20082" r="77169" b="70786"/>
            <a:stretch/>
          </p:blipFill>
          <p:spPr bwMode="auto">
            <a:xfrm>
              <a:off x="1993567" y="5181979"/>
              <a:ext cx="334874" cy="283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Rounded Rectangle 143"/>
            <p:cNvSpPr/>
            <p:nvPr/>
          </p:nvSpPr>
          <p:spPr bwMode="gray">
            <a:xfrm>
              <a:off x="2886147" y="5198082"/>
              <a:ext cx="53401" cy="37628"/>
            </a:xfrm>
            <a:prstGeom prst="roundRect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  <p:sp>
          <p:nvSpPr>
            <p:cNvPr id="76" name="Rounded Rectangle 144"/>
            <p:cNvSpPr/>
            <p:nvPr/>
          </p:nvSpPr>
          <p:spPr bwMode="gray">
            <a:xfrm>
              <a:off x="2126445" y="5317977"/>
              <a:ext cx="53401" cy="37628"/>
            </a:xfrm>
            <a:prstGeom prst="roundRect">
              <a:avLst/>
            </a:prstGeom>
            <a:solidFill>
              <a:srgbClr val="E2007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marL="0" marR="0" lvl="0" indent="3175" algn="ctr" defTabSz="457293" eaLnBrk="1" fontAlgn="auto" latinLnBrk="0" hangingPunct="1">
                <a:lnSpc>
                  <a:spcPct val="104000"/>
                </a:lnSpc>
                <a:spcBef>
                  <a:spcPct val="2500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721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Screen-to-Camera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0" y="1981200"/>
            <a:ext cx="3886200" cy="4208463"/>
          </a:xfrm>
          <a:ln/>
        </p:spPr>
        <p:txBody>
          <a:bodyPr/>
          <a:lstStyle/>
          <a:p>
            <a:pPr marL="0" indent="0"/>
            <a:r>
              <a:rPr lang="en-US" dirty="0" smtClean="0"/>
              <a:t>Indoor &amp; Outdoor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Distance: &lt; 1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Device-to-Device communication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Color Barcodes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650389" y="2060848"/>
            <a:ext cx="1481451" cy="3426578"/>
            <a:chOff x="1403648" y="2060848"/>
            <a:chExt cx="1481451" cy="3426578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345" y="4861061"/>
              <a:ext cx="980076" cy="62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AutoShape 18"/>
            <p:cNvCxnSpPr>
              <a:cxnSpLocks noChangeShapeType="1"/>
              <a:stCxn id="33" idx="2"/>
              <a:endCxn id="34" idx="0"/>
            </p:cNvCxnSpPr>
            <p:nvPr/>
          </p:nvCxnSpPr>
          <p:spPr bwMode="gray">
            <a:xfrm>
              <a:off x="2144374" y="2506345"/>
              <a:ext cx="0" cy="210229"/>
            </a:xfrm>
            <a:prstGeom prst="straightConnector1">
              <a:avLst/>
            </a:prstGeom>
            <a:noFill/>
            <a:ln w="19050">
              <a:solidFill>
                <a:srgbClr val="A4A4A4"/>
              </a:solidFill>
              <a:round/>
              <a:headEnd/>
              <a:tailEnd/>
            </a:ln>
            <a:effectLst/>
          </p:spPr>
        </p:cxnSp>
        <p:sp>
          <p:nvSpPr>
            <p:cNvPr id="29" name="AutoShape 19" descr="Verlauf_weiss_grau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676789" y="3289419"/>
              <a:ext cx="1176273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Device-2-Device</a:t>
              </a:r>
            </a:p>
          </p:txBody>
        </p:sp>
        <p:cxnSp>
          <p:nvCxnSpPr>
            <p:cNvPr id="30" name="AutoShape 20"/>
            <p:cNvCxnSpPr>
              <a:cxnSpLocks noChangeShapeType="1"/>
              <a:endCxn id="29" idx="1"/>
            </p:cNvCxnSpPr>
            <p:nvPr/>
          </p:nvCxnSpPr>
          <p:spPr bwMode="gray">
            <a:xfrm rot="16200000" flipH="1">
              <a:off x="1414165" y="3198460"/>
              <a:ext cx="382991" cy="142259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31" name="AutoShape 21" descr="Verlauf_weiss_grau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680291" y="4525926"/>
              <a:ext cx="1176273" cy="343334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Color Barcodes</a:t>
              </a:r>
            </a:p>
          </p:txBody>
        </p:sp>
        <p:cxnSp>
          <p:nvCxnSpPr>
            <p:cNvPr id="32" name="AutoShape 24"/>
            <p:cNvCxnSpPr>
              <a:cxnSpLocks noChangeShapeType="1"/>
              <a:endCxn id="31" idx="1"/>
            </p:cNvCxnSpPr>
            <p:nvPr/>
          </p:nvCxnSpPr>
          <p:spPr bwMode="gray">
            <a:xfrm rot="16200000" flipH="1">
              <a:off x="729636" y="3746938"/>
              <a:ext cx="1755549" cy="145760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33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403648" y="2060848"/>
              <a:ext cx="1481451" cy="445497"/>
            </a:xfrm>
            <a:prstGeom prst="rect">
              <a:avLst/>
            </a:prstGeom>
            <a:solidFill>
              <a:srgbClr val="E20074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Screen-2-Camera</a:t>
              </a:r>
            </a:p>
          </p:txBody>
        </p:sp>
        <p:sp>
          <p:nvSpPr>
            <p:cNvPr id="34" name="AutoShap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403648" y="2716574"/>
              <a:ext cx="1481451" cy="343334"/>
            </a:xfrm>
            <a:prstGeom prst="rect">
              <a:avLst/>
            </a:prstGeom>
            <a:solidFill>
              <a:srgbClr val="D0D0D0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36000" tIns="72000" rIns="36000" bIns="72000" anchor="ctr"/>
            <a:lstStyle/>
            <a:p>
              <a:pPr algn="ctr"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de-DE" sz="1400" dirty="0" smtClean="0">
                  <a:solidFill>
                    <a:srgbClr val="4B4B4B"/>
                  </a:solidFill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In- &amp; Outdoor (&lt; 1 m)</a:t>
              </a:r>
              <a:endParaRPr lang="de-DE" sz="1400" dirty="0">
                <a:solidFill>
                  <a:srgbClr val="4B4B4B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endParaRPr>
            </a:p>
          </p:txBody>
        </p:sp>
        <p:grpSp>
          <p:nvGrpSpPr>
            <p:cNvPr id="35" name="Group 12"/>
            <p:cNvGrpSpPr>
              <a:grpSpLocks noChangeAspect="1"/>
            </p:cNvGrpSpPr>
            <p:nvPr/>
          </p:nvGrpSpPr>
          <p:grpSpPr>
            <a:xfrm>
              <a:off x="1794615" y="3716681"/>
              <a:ext cx="948129" cy="538249"/>
              <a:chOff x="5185124" y="3729129"/>
              <a:chExt cx="1218724" cy="691864"/>
            </a:xfrm>
          </p:grpSpPr>
          <p:pic>
            <p:nvPicPr>
              <p:cNvPr id="36" name="Grafik 7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848" y="379056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37" name="Isosceles Triangle 79"/>
              <p:cNvSpPr/>
              <p:nvPr/>
            </p:nvSpPr>
            <p:spPr bwMode="gray">
              <a:xfrm rot="16200000" flipH="1">
                <a:off x="5308548" y="3758282"/>
                <a:ext cx="691864" cy="633557"/>
              </a:xfrm>
              <a:prstGeom prst="triangle">
                <a:avLst/>
              </a:prstGeom>
              <a:gradFill>
                <a:gsLst>
                  <a:gs pos="0">
                    <a:srgbClr val="FFD329">
                      <a:lumMod val="75000"/>
                    </a:srgbClr>
                  </a:gs>
                  <a:gs pos="50000">
                    <a:srgbClr val="FFD329">
                      <a:lumMod val="60000"/>
                      <a:lumOff val="40000"/>
                      <a:alpha val="50000"/>
                    </a:srgbClr>
                  </a:gs>
                  <a:gs pos="100000">
                    <a:srgbClr val="FFD329">
                      <a:lumMod val="40000"/>
                      <a:lumOff val="60000"/>
                      <a:alpha val="25000"/>
                    </a:srgbClr>
                  </a:gs>
                </a:gsLst>
                <a:lin ang="5400000" scaled="0"/>
              </a:gra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2000" tIns="0" rIns="72000" bIns="36000" rtlCol="0" anchor="ctr"/>
              <a:lstStyle/>
              <a:p>
                <a:pPr marL="0" marR="0" lvl="0" indent="3175" algn="ctr" defTabSz="457293" eaLnBrk="1" fontAlgn="auto" latinLnBrk="0" hangingPunct="1">
                  <a:lnSpc>
                    <a:spcPct val="104000"/>
                  </a:lnSpc>
                  <a:spcBef>
                    <a:spcPct val="25000"/>
                  </a:spcBef>
                  <a:spcAft>
                    <a:spcPts val="0"/>
                  </a:spcAft>
                  <a:buClr>
                    <a:srgbClr val="E20074"/>
                  </a:buClr>
                  <a:buSzPct val="75000"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Tele-GroteskNor"/>
                  <a:ea typeface="+mn-ea"/>
                  <a:cs typeface="Arial" charset="0"/>
                </a:endParaRPr>
              </a:p>
            </p:txBody>
          </p:sp>
          <p:pic>
            <p:nvPicPr>
              <p:cNvPr id="38" name="Picture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5124" y="3789887"/>
                <a:ext cx="540000" cy="5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05142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Other application areas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0" y="1981200"/>
            <a:ext cx="3886200" cy="4208463"/>
          </a:xfrm>
          <a:ln/>
        </p:spPr>
        <p:txBody>
          <a:bodyPr/>
          <a:lstStyle/>
          <a:p>
            <a:pPr marL="0" indent="0"/>
            <a:r>
              <a:rPr lang="en-US" dirty="0" smtClean="0"/>
              <a:t>Outdoor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Distance: &gt; 500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Airborne communication (e.g. inter-satellite)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Submarine communication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619673" y="2067571"/>
            <a:ext cx="1656184" cy="3697403"/>
            <a:chOff x="1619672" y="2067571"/>
            <a:chExt cx="1799999" cy="4018468"/>
          </a:xfrm>
        </p:grpSpPr>
        <p:cxnSp>
          <p:nvCxnSpPr>
            <p:cNvPr id="69" name="AutoShape 31"/>
            <p:cNvCxnSpPr>
              <a:cxnSpLocks noChangeShapeType="1"/>
              <a:endCxn id="72" idx="1"/>
            </p:cNvCxnSpPr>
            <p:nvPr/>
          </p:nvCxnSpPr>
          <p:spPr bwMode="gray">
            <a:xfrm rot="16200000" flipH="1">
              <a:off x="744061" y="3958840"/>
              <a:ext cx="2199506" cy="177112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70" name="AutoShap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619672" y="2067571"/>
              <a:ext cx="1799998" cy="417159"/>
            </a:xfrm>
            <a:prstGeom prst="rect">
              <a:avLst/>
            </a:prstGeom>
            <a:solidFill>
              <a:srgbClr val="E20074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Other</a:t>
              </a:r>
            </a:p>
          </p:txBody>
        </p:sp>
        <p:cxnSp>
          <p:nvCxnSpPr>
            <p:cNvPr id="71" name="AutoShape 29"/>
            <p:cNvCxnSpPr>
              <a:cxnSpLocks noChangeShapeType="1"/>
              <a:stCxn id="70" idx="2"/>
              <a:endCxn id="75" idx="0"/>
            </p:cNvCxnSpPr>
            <p:nvPr/>
          </p:nvCxnSpPr>
          <p:spPr bwMode="gray">
            <a:xfrm>
              <a:off x="2519672" y="2484729"/>
              <a:ext cx="1" cy="255432"/>
            </a:xfrm>
            <a:prstGeom prst="straightConnector1">
              <a:avLst/>
            </a:prstGeom>
            <a:noFill/>
            <a:ln w="19050">
              <a:solidFill>
                <a:srgbClr val="A4A4A4"/>
              </a:solidFill>
              <a:round/>
              <a:headEnd/>
              <a:tailEnd/>
            </a:ln>
            <a:effectLst/>
          </p:spPr>
        </p:cxnSp>
        <p:sp>
          <p:nvSpPr>
            <p:cNvPr id="72" name="AutoShape 30" descr="Verlauf_weiss_grau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932371" y="4938569"/>
              <a:ext cx="1429200" cy="417159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Submarine Communication</a:t>
              </a:r>
            </a:p>
          </p:txBody>
        </p:sp>
        <p:sp>
          <p:nvSpPr>
            <p:cNvPr id="73" name="AutoShape 30" descr="Verlauf_weiss_grau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932368" y="3436182"/>
              <a:ext cx="1429200" cy="417159"/>
            </a:xfrm>
            <a:prstGeom prst="rect">
              <a:avLst/>
            </a:prstGeom>
            <a:solidFill>
              <a:srgbClr val="E20074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Airborne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Fet" pitchFamily="2" charset="0"/>
                  <a:ea typeface="+mn-ea"/>
                  <a:cs typeface="Arial" pitchFamily="34" charset="0"/>
                </a:rPr>
                <a:t> Communication</a:t>
              </a:r>
            </a:p>
          </p:txBody>
        </p:sp>
        <p:cxnSp>
          <p:nvCxnSpPr>
            <p:cNvPr id="74" name="AutoShape 31"/>
            <p:cNvCxnSpPr>
              <a:cxnSpLocks noChangeShapeType="1"/>
              <a:endCxn id="73" idx="1"/>
            </p:cNvCxnSpPr>
            <p:nvPr/>
          </p:nvCxnSpPr>
          <p:spPr bwMode="gray">
            <a:xfrm rot="16200000" flipH="1">
              <a:off x="1524678" y="3237074"/>
              <a:ext cx="638268" cy="177107"/>
            </a:xfrm>
            <a:prstGeom prst="bentConnector2">
              <a:avLst/>
            </a:prstGeom>
            <a:noFill/>
            <a:ln w="19050">
              <a:solidFill>
                <a:srgbClr val="A4A4A4"/>
              </a:solidFill>
              <a:miter lim="800000"/>
              <a:headEnd/>
              <a:tailEnd/>
            </a:ln>
            <a:effectLst/>
          </p:spPr>
        </p:cxnSp>
        <p:sp>
          <p:nvSpPr>
            <p:cNvPr id="75" name="AutoShap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619673" y="2740162"/>
              <a:ext cx="1799998" cy="417159"/>
            </a:xfrm>
            <a:prstGeom prst="rect">
              <a:avLst/>
            </a:prstGeom>
            <a:solidFill>
              <a:srgbClr val="D0D0D0"/>
            </a:solidFill>
            <a:ln w="5715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algn="ctr" defTabSz="914400" eaLnBrk="1" fontAlgn="auto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de-DE" sz="1400" dirty="0" smtClean="0">
                  <a:solidFill>
                    <a:srgbClr val="4B4B4B"/>
                  </a:solidFill>
                  <a:latin typeface="Tele-GroteskFet" pitchFamily="2" charset="0"/>
                  <a:ea typeface="MS PGothic" pitchFamily="34" charset="-128"/>
                  <a:cs typeface="Times New Roman" pitchFamily="18" charset="0"/>
                </a:rPr>
                <a:t>Outdoor (&gt; 500 m)</a:t>
              </a:r>
              <a:endParaRPr lang="de-DE" sz="1400" dirty="0">
                <a:solidFill>
                  <a:srgbClr val="4B4B4B"/>
                </a:solidFill>
                <a:latin typeface="Tele-GroteskFet" pitchFamily="2" charset="0"/>
                <a:ea typeface="MS PGothic" pitchFamily="34" charset="-128"/>
                <a:cs typeface="Times New Roman" pitchFamily="18" charset="0"/>
              </a:endParaRPr>
            </a:p>
          </p:txBody>
        </p:sp>
        <p:pic>
          <p:nvPicPr>
            <p:cNvPr id="76" name="Picture 3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967" y="3922423"/>
              <a:ext cx="1080000" cy="71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3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18"/>
            <a:stretch/>
          </p:blipFill>
          <p:spPr bwMode="auto">
            <a:xfrm>
              <a:off x="2106969" y="5412262"/>
              <a:ext cx="1080000" cy="67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120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/>
              <a:t>Use cases of Optical Wireless Communication / Light Communication presented from different application areas.</a:t>
            </a:r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/>
              <a:t>Promising new use cases identified in broadband access and backhaul.</a:t>
            </a:r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/>
              <a:t>Focus in the TIG “Light Communication” is on Visible Light Communication.</a:t>
            </a:r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/>
              <a:t>Standardized solutions required for incorporation in complex and heterogeneous network infrastructures.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694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heme/theme1.xml><?xml version="1.0" encoding="utf-8"?>
<a:theme xmlns:a="http://schemas.openxmlformats.org/drawingml/2006/main" name="place presentation subject title text here]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 presentation subject title text here]</Template>
  <TotalTime>0</TotalTime>
  <Words>719</Words>
  <Application>Microsoft Office PowerPoint</Application>
  <PresentationFormat>Bildschirmpräsentation (4:3)</PresentationFormat>
  <Paragraphs>159</Paragraphs>
  <Slides>10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place presentation subject title text here]</vt:lpstr>
      <vt:lpstr>Microsoft Word 97 - 2003 Document</vt:lpstr>
      <vt:lpstr>Overview on Use Cases for Light Communication</vt:lpstr>
      <vt:lpstr>Abstract</vt:lpstr>
      <vt:lpstr>Introduction</vt:lpstr>
      <vt:lpstr>PowerPoint-Präsentation</vt:lpstr>
      <vt:lpstr>Visible Light Communication (Illumination)</vt:lpstr>
      <vt:lpstr>Free-Space Optics</vt:lpstr>
      <vt:lpstr>Screen-to-Camera</vt:lpstr>
      <vt:lpstr>Other application areas</vt:lpstr>
      <vt:lpstr>Summary</vt:lpstr>
      <vt:lpstr>References</vt:lpstr>
    </vt:vector>
  </TitlesOfParts>
  <Company>DTAG, Technology Innovation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VLC Use Cases</dc:title>
  <dc:creator>Grigat.Michael</dc:creator>
  <cp:lastModifiedBy>Grigat.Michael</cp:lastModifiedBy>
  <cp:revision>25</cp:revision>
  <cp:lastPrinted>1601-01-01T00:00:00Z</cp:lastPrinted>
  <dcterms:created xsi:type="dcterms:W3CDTF">2017-03-29T12:39:23Z</dcterms:created>
  <dcterms:modified xsi:type="dcterms:W3CDTF">2017-05-02T16:10:47Z</dcterms:modified>
</cp:coreProperties>
</file>